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10058400" cx="7772400"/>
  <p:notesSz cx="6858000" cy="9144000"/>
  <p:embeddedFontLst>
    <p:embeddedFont>
      <p:font typeface="Inter SemiBold"/>
      <p:regular r:id="rId17"/>
      <p:bold r:id="rId18"/>
      <p:italic r:id="rId19"/>
      <p:boldItalic r:id="rId20"/>
    </p:embeddedFont>
    <p:embeddedFont>
      <p:font typeface="Halant"/>
      <p:regular r:id="rId21"/>
      <p:bold r:id="rId22"/>
    </p:embeddedFont>
    <p:embeddedFont>
      <p:font typeface="Inter"/>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5E87AA1-9296-4A49-BC5C-8404FE35345B}">
  <a:tblStyle styleId="{95E87AA1-9296-4A49-BC5C-8404FE35345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PlusJakartaSansMedium-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InterSemiBold-regular.fntdata"/><Relationship Id="rId16" Type="http://schemas.openxmlformats.org/officeDocument/2006/relationships/slide" Target="slides/slide10.xml"/><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19b98129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19b98129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13a812a1c8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13a812a1c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219b98129e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219b98129e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219b98129e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219b98129e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219b98129e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219b98129e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219b98129e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219b98129e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219b98129e_0_1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219b98129e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0ff45c6a17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0ff45c6a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219b98129e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219b98129e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219b98129e_0_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219b98129e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asm.org/articles/2023/november/investigating-the-smallpox-blanket-controversy" TargetMode="External"/><Relationship Id="rId5" Type="http://schemas.openxmlformats.org/officeDocument/2006/relationships/hyperlink" Target="https://www.pbs.org/gunsgermssteel/variables/smallpox.html#:~:text=When%20the%20Europeans%20arrived%2C%20carrying,estimated%2090%25%20of%20Native%20Americans." TargetMode="External"/><Relationship Id="rId6" Type="http://schemas.openxmlformats.org/officeDocument/2006/relationships/hyperlink" Target="https://www.ncpedia.org/anchor/columbian-exchange" TargetMode="External"/><Relationship Id="rId7" Type="http://schemas.openxmlformats.org/officeDocument/2006/relationships/hyperlink" Target="https://www.palomar.edu/users/scrouthamel/disease.htm" TargetMode="External"/><Relationship Id="rId8" Type="http://schemas.openxmlformats.org/officeDocument/2006/relationships/hyperlink" Target="https://www.history.com/news/climate-change-study-colonization-death-farming-collaps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“Early American Contagions”</a:t>
            </a:r>
            <a:endParaRPr sz="18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1476235"/>
          <a:ext cx="3000000" cy="3000000"/>
        </p:xfrm>
        <a:graphic>
          <a:graphicData uri="http://schemas.openxmlformats.org/drawingml/2006/table">
            <a:tbl>
              <a:tblPr>
                <a:noFill/>
                <a:tableStyleId>{95E87AA1-9296-4A49-BC5C-8404FE35345B}</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Cameron Shriver</a:t>
                      </a:r>
                      <a:r>
                        <a:rPr lang="en" sz="1200">
                          <a:solidFill>
                            <a:schemeClr val="dk1"/>
                          </a:solidFill>
                          <a:latin typeface="Halant"/>
                          <a:ea typeface="Halant"/>
                          <a:cs typeface="Halant"/>
                          <a:sym typeface="Halant"/>
                        </a:rPr>
                        <a:t>, “Early American Contagions,” June 2020.</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a:t>
                      </a:r>
                      <a:r>
                        <a:rPr lang="en" sz="1200">
                          <a:solidFill>
                            <a:schemeClr val="dk1"/>
                          </a:solidFill>
                          <a:latin typeface="Inter"/>
                          <a:ea typeface="Inter"/>
                          <a:cs typeface="Inter"/>
                          <a:sym typeface="Inter"/>
                        </a:rPr>
                        <a:t>Cameron Shriver is a Myaamia Research Associate at the Myaamia Center and a Visiting Assistant Professor of History at Miami University.</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Epidemics figure prominently in what we call “Early” American history—a past often animated by the meeting between Africans, Native Americans, and Europeans in the Americas. The idea that diseases such as smallpox, measles, typhus, and influenza decimated Indigenous communities in the Americas is a commonly held one. Like so much of our popular conceptions of Early American history, however, this simple narrative obscures a great deal.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are good reasons why so many of us think that epidemics wiped out the Americas. Aztecs wrote about a smallpox epidemic just before Spaniards came among them: “there spread over the people a great destruction of men. [Pustules] were spread everywhere, on one’s face, on one’s head, on one’s breast, etc. there was indeed perishing, many indeed died of 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Epidemic disease is a touchstone of American history because it seems to explain European conquest of the continents. There has been exciting recent work calling into question the why and how of illness in the age of encounters. The basic question is this: Why did epidemic disease seem to affect Native communities in the Americas much more than their African, Asian, and European counterparts?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Alfred Crosby answered in the 1970s, when he coined the phrase “virgin soil epidemics,” or invasive microbes that were part of the Columbian Exchange (another Crosby coin, meaning the transmission of goods, plants, and people in the centuries after Christopher Columbus).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Virgin soil epidemics,” according to Crosby, “are those in which the populations at risk have had no previous contact with the diseases that strike them and are therefore immunologically almost defenseless.” American communities had not acquired herd immunity to Eurasian pathogens.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diseases most affected Indigenous communities?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Why is epidemic disease a “touchstone of American history?”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is a “virgin soil epidemic” and how did they impact Native societies?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8" name="Google Shape;58;p13"/>
          <p:cNvSpPr txBox="1"/>
          <p:nvPr/>
        </p:nvSpPr>
        <p:spPr>
          <a:xfrm>
            <a:off x="330000" y="10784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1" name="Shape 141"/>
        <p:cNvGrpSpPr/>
        <p:nvPr/>
      </p:nvGrpSpPr>
      <p:grpSpPr>
        <a:xfrm>
          <a:off x="0" y="0"/>
          <a:ext cx="0" cy="0"/>
          <a:chOff x="0" y="0"/>
          <a:chExt cx="0" cy="0"/>
        </a:xfrm>
      </p:grpSpPr>
      <p:pic>
        <p:nvPicPr>
          <p:cNvPr id="142" name="Google Shape;142;p22"/>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3" name="Google Shape;143;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5" name="Google Shape;145;p22"/>
          <p:cNvSpPr txBox="1"/>
          <p:nvPr/>
        </p:nvSpPr>
        <p:spPr>
          <a:xfrm>
            <a:off x="1156250" y="0"/>
            <a:ext cx="5460000" cy="52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2"/>
                </a:solidFill>
                <a:latin typeface="Halant"/>
                <a:ea typeface="Halant"/>
                <a:cs typeface="Halant"/>
                <a:sym typeface="Halant"/>
              </a:rPr>
              <a:t>Impact of Diseases on Native Populations- Blog Post</a:t>
            </a:r>
            <a:endParaRPr sz="1800">
              <a:solidFill>
                <a:schemeClr val="dk2"/>
              </a:solidFill>
              <a:latin typeface="Halant"/>
              <a:ea typeface="Halant"/>
              <a:cs typeface="Halant"/>
              <a:sym typeface="Halant"/>
            </a:endParaRPr>
          </a:p>
        </p:txBody>
      </p:sp>
      <p:sp>
        <p:nvSpPr>
          <p:cNvPr id="146" name="Google Shape;146;p22"/>
          <p:cNvSpPr txBox="1"/>
          <p:nvPr/>
        </p:nvSpPr>
        <p:spPr>
          <a:xfrm>
            <a:off x="461400" y="753600"/>
            <a:ext cx="6912300" cy="15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Disease accompanied the Europeans as they explored and found their way to the Americas. During their conquest and expansion, diseases such as smallpox, measles, and influenza made their way across the Atlantic as well. The indigenous populations had no prior exposure to these diseases, making them easily susceptible. It is thought that smallpox was brought to the Americas through an African enslaved person in the mid-16th century. Many of these diseases originated from livestock animals, which indigenous populations in the Americas did not have (aside from the llama) so they did not have the opportunity to build up immunities to them. In fact, estimates vary, but it is thought that in some places up to 90% of the native population was </a:t>
            </a:r>
            <a:r>
              <a:rPr b="1" lang="en" sz="1200">
                <a:solidFill>
                  <a:srgbClr val="E95C3D"/>
                </a:solidFill>
                <a:latin typeface="Inter"/>
                <a:ea typeface="Inter"/>
                <a:cs typeface="Inter"/>
                <a:sym typeface="Inter"/>
              </a:rPr>
              <a:t>wiped</a:t>
            </a:r>
            <a:r>
              <a:rPr b="1" lang="en" sz="1200">
                <a:solidFill>
                  <a:srgbClr val="E95C3D"/>
                </a:solidFill>
                <a:latin typeface="Inter"/>
                <a:ea typeface="Inter"/>
                <a:cs typeface="Inter"/>
                <a:sym typeface="Inter"/>
              </a:rPr>
              <a:t> out as a </a:t>
            </a:r>
            <a:r>
              <a:rPr b="1" lang="en" sz="1200">
                <a:solidFill>
                  <a:srgbClr val="E95C3D"/>
                </a:solidFill>
                <a:latin typeface="Inter"/>
                <a:ea typeface="Inter"/>
                <a:cs typeface="Inter"/>
                <a:sym typeface="Inter"/>
              </a:rPr>
              <a:t>result</a:t>
            </a:r>
            <a:r>
              <a:rPr b="1" lang="en" sz="1200">
                <a:solidFill>
                  <a:srgbClr val="E95C3D"/>
                </a:solidFill>
                <a:latin typeface="Inter"/>
                <a:ea typeface="Inter"/>
                <a:cs typeface="Inter"/>
                <a:sym typeface="Inter"/>
              </a:rPr>
              <a:t> of the spread of disease.</a:t>
            </a:r>
            <a:endParaRPr b="1" sz="1200">
              <a:solidFill>
                <a:srgbClr val="E95C3D"/>
              </a:solidFill>
              <a:latin typeface="Inter"/>
              <a:ea typeface="Inter"/>
              <a:cs typeface="Inter"/>
              <a:sym typeface="Inter"/>
            </a:endParaRPr>
          </a:p>
        </p:txBody>
      </p:sp>
      <p:sp>
        <p:nvSpPr>
          <p:cNvPr id="147" name="Google Shape;147;p22"/>
          <p:cNvSpPr txBox="1"/>
          <p:nvPr/>
        </p:nvSpPr>
        <p:spPr>
          <a:xfrm>
            <a:off x="5120775" y="2661400"/>
            <a:ext cx="2399400" cy="318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Fray Toribio de Benavente, a Franciscan friar who ventured to New Spain to convert the native populations, grew close with them and saw firsthand the devastation that diseases wrought on the indigenous peoples. He wrote about ten different plagues in his book, although not all of them were actual diseases. He also included the violence the Europeans incurred upon the native peoples and the coerced labor in the mines through the encomienda system.</a:t>
            </a:r>
            <a:endParaRPr b="1" sz="1200">
              <a:solidFill>
                <a:srgbClr val="E95C3D"/>
              </a:solidFill>
              <a:latin typeface="Inter"/>
              <a:ea typeface="Inter"/>
              <a:cs typeface="Inter"/>
              <a:sym typeface="Inter"/>
            </a:endParaRPr>
          </a:p>
        </p:txBody>
      </p:sp>
      <p:sp>
        <p:nvSpPr>
          <p:cNvPr id="148" name="Google Shape;148;p22"/>
          <p:cNvSpPr txBox="1"/>
          <p:nvPr/>
        </p:nvSpPr>
        <p:spPr>
          <a:xfrm>
            <a:off x="415250" y="4756550"/>
            <a:ext cx="3471000" cy="404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Although it is impossible to know if diseases were knowingly brought to the Americas or spread amongst the indigenous peoples, there are several documents that imply that at least on some occasions Europeans knowingly tried to spread smallpox through blankets and other linens. Ultimately, diseases were detrimental to native societies. Even for those who survived, the impacts on the societies were tragic. In some instances, a lack of laborers led to failing crops and starvation. In others, disease so weakened the people that they found it impossible to fight back against their European colonizers. The demographic impacts were so drastic that it is thought that the decline in population even had an effect on the environment, leading to a drop in </a:t>
            </a:r>
            <a:r>
              <a:rPr b="1" lang="en" sz="1200">
                <a:solidFill>
                  <a:srgbClr val="E95C3D"/>
                </a:solidFill>
                <a:latin typeface="Inter"/>
                <a:ea typeface="Inter"/>
                <a:cs typeface="Inter"/>
                <a:sym typeface="Inter"/>
              </a:rPr>
              <a:t>temperature</a:t>
            </a:r>
            <a:r>
              <a:rPr b="1" lang="en" sz="1200">
                <a:solidFill>
                  <a:srgbClr val="E95C3D"/>
                </a:solidFill>
                <a:latin typeface="Inter"/>
                <a:ea typeface="Inter"/>
                <a:cs typeface="Inter"/>
                <a:sym typeface="Inter"/>
              </a:rPr>
              <a:t> of the earth.</a:t>
            </a:r>
            <a:endParaRPr b="1" sz="1200">
              <a:solidFill>
                <a:srgbClr val="E95C3D"/>
              </a:solidFill>
              <a:latin typeface="Inter"/>
              <a:ea typeface="Inter"/>
              <a:cs typeface="Inter"/>
              <a:sym typeface="Inter"/>
            </a:endParaRPr>
          </a:p>
        </p:txBody>
      </p:sp>
      <p:sp>
        <p:nvSpPr>
          <p:cNvPr id="149" name="Google Shape;149;p22"/>
          <p:cNvSpPr txBox="1"/>
          <p:nvPr/>
        </p:nvSpPr>
        <p:spPr>
          <a:xfrm>
            <a:off x="659300" y="3029825"/>
            <a:ext cx="4047000" cy="10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At this time New Spain was extremely full of people, and when the smallpox began to attack the Indians it became so great a pestilence among them throughout the land that in most provinces more than half the population died…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Fray Toribio de Benavente</a:t>
            </a:r>
            <a:endParaRPr b="1" sz="1200">
              <a:solidFill>
                <a:srgbClr val="E95C3D"/>
              </a:solidFill>
              <a:latin typeface="Inter"/>
              <a:ea typeface="Inter"/>
              <a:cs typeface="Inter"/>
              <a:sym typeface="Inter"/>
            </a:endParaRPr>
          </a:p>
        </p:txBody>
      </p:sp>
      <p:sp>
        <p:nvSpPr>
          <p:cNvPr id="150" name="Google Shape;150;p22"/>
          <p:cNvSpPr txBox="1"/>
          <p:nvPr/>
        </p:nvSpPr>
        <p:spPr>
          <a:xfrm>
            <a:off x="4290950" y="6905525"/>
            <a:ext cx="2782500" cy="192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Put in an image for your blog post here.</a:t>
            </a:r>
            <a:endParaRPr sz="1200">
              <a:solidFill>
                <a:schemeClr val="dk2"/>
              </a:solidFill>
              <a:latin typeface="Inter"/>
              <a:ea typeface="Inter"/>
              <a:cs typeface="Inter"/>
              <a:sym typeface="Inter"/>
            </a:endParaRPr>
          </a:p>
        </p:txBody>
      </p:sp>
      <p:pic>
        <p:nvPicPr>
          <p:cNvPr id="151" name="Google Shape;151;p22"/>
          <p:cNvPicPr preferRelativeResize="0"/>
          <p:nvPr/>
        </p:nvPicPr>
        <p:blipFill>
          <a:blip r:embed="rId5">
            <a:alphaModFix/>
          </a:blip>
          <a:stretch>
            <a:fillRect/>
          </a:stretch>
        </p:blipFill>
        <p:spPr>
          <a:xfrm>
            <a:off x="4208925" y="6524522"/>
            <a:ext cx="2946550" cy="2067200"/>
          </a:xfrm>
          <a:prstGeom prst="rect">
            <a:avLst/>
          </a:prstGeom>
          <a:noFill/>
          <a:ln>
            <a:noFill/>
          </a:ln>
        </p:spPr>
      </p:pic>
      <p:sp>
        <p:nvSpPr>
          <p:cNvPr id="152" name="Google Shape;152;p22"/>
          <p:cNvSpPr txBox="1"/>
          <p:nvPr/>
        </p:nvSpPr>
        <p:spPr>
          <a:xfrm>
            <a:off x="4235750" y="8690700"/>
            <a:ext cx="29115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Halant"/>
                <a:ea typeface="Halant"/>
                <a:cs typeface="Halant"/>
                <a:sym typeface="Halant"/>
              </a:rPr>
              <a:t>Source: Unknown artist, “Aztec Smallpox Victims,” 16th century, Public Domain.</a:t>
            </a:r>
            <a:endParaRPr b="1" sz="1200">
              <a:solidFill>
                <a:srgbClr val="E95C3D"/>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2" name="Shape 62"/>
        <p:cNvGrpSpPr/>
        <p:nvPr/>
      </p:nvGrpSpPr>
      <p:grpSpPr>
        <a:xfrm>
          <a:off x="0" y="0"/>
          <a:ext cx="0" cy="0"/>
          <a:chOff x="0" y="0"/>
          <a:chExt cx="0" cy="0"/>
        </a:xfrm>
      </p:grpSpPr>
      <p:sp>
        <p:nvSpPr>
          <p:cNvPr id="63" name="Google Shape;63;p14"/>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64" name="Google Shape;64;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“Early American Contagions”</a:t>
            </a:r>
            <a:endParaRPr sz="18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5" name="Google Shape;65;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6" name="Google Shape;66;p14"/>
          <p:cNvGraphicFramePr/>
          <p:nvPr/>
        </p:nvGraphicFramePr>
        <p:xfrm>
          <a:off x="469041" y="1095235"/>
          <a:ext cx="3000000" cy="3000000"/>
        </p:xfrm>
        <a:graphic>
          <a:graphicData uri="http://schemas.openxmlformats.org/drawingml/2006/table">
            <a:tbl>
              <a:tblPr>
                <a:noFill/>
                <a:tableStyleId>{95E87AA1-9296-4A49-BC5C-8404FE35345B}</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Cameron Shriver, “Early American Contagions,” June 2020.</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Later, Crosby distilled that given catastrophic demographic changes, it was Europeans’ “germs, not these imperialists themselves…that were chiefly responsible for sweeping aside the indigenes” for settlers to take up the land. More popular works, including those by Jared Diamond (Guns, Germs, and Steel) and Charles Mann (1491) brought those ideas to the public, and they appear in textbooks and journalism frequently…..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Rather than rely on the “virgin soil” hypothesis we need to consider the larger social contexts in which disease epidemics happened to fully explain their consequences on particular populations. We should not be so quick to blame germs, or germs alone, for high mortality in Indigenous communities.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Native Americans, cycles of destabilizing change ricocheted across Indian Country in the era of encounters, which suppressed the overall health of those individuals and their communities. After all, imperialists scorched villages and fields of Native townships; settlers enslaved, bought, or transported Native people across vast distances; they confined Indian communities in inhospitable places; they forced cultural, economic, and social revolutions among Indigenous polities.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Surely these decisions are relevant to the story. Undoubtedly, they increased susceptibilities to contagion—we could call being colonized an “underlying condition” and certainly a “risk factor.” Take a few examples.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Aztecs themselves tell us how social stresses influenced their epidemic experience in the sixteenth century: “Indeed many people died of them [overcome by pustules], and many just died of hunger. There was death from hunger; there was no one to take care of another; there was no one to attend to another.”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epidemics, like that in the Great Lakes in the 1750s, swept in during times of war. In the case of colonial Florida under Spanish missionization, labor and food tribute requirements by Spaniards accompanied the forced relocation of families to more compact ecclesiastical compounds. The result? Skeletal remains show that diets became less diverse (individuals now ate more corn and less meat), which caused distress such as decreased oral health, coinciding with an increase in contagious diseases.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List</a:t>
                      </a:r>
                      <a:r>
                        <a:rPr lang="en" sz="1200">
                          <a:solidFill>
                            <a:schemeClr val="dk1"/>
                          </a:solidFill>
                          <a:latin typeface="Inter"/>
                          <a:ea typeface="Inter"/>
                          <a:cs typeface="Inter"/>
                          <a:sym typeface="Inter"/>
                        </a:rPr>
                        <a:t> two examples of “destabilizing change.”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Why is meant by colonization as an “underlying condition”?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F</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H</a:t>
                      </a:r>
                      <a:r>
                        <a:rPr lang="en" sz="1200">
                          <a:solidFill>
                            <a:schemeClr val="dk1"/>
                          </a:solidFill>
                          <a:latin typeface="Inter"/>
                          <a:ea typeface="Inter"/>
                          <a:cs typeface="Inter"/>
                          <a:sym typeface="Inter"/>
                        </a:rPr>
                        <a:t>ow did missionization affect Indigenous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 name="Shape 70"/>
        <p:cNvGrpSpPr/>
        <p:nvPr/>
      </p:nvGrpSpPr>
      <p:grpSpPr>
        <a:xfrm>
          <a:off x="0" y="0"/>
          <a:ext cx="0" cy="0"/>
          <a:chOff x="0" y="0"/>
          <a:chExt cx="0" cy="0"/>
        </a:xfrm>
      </p:grpSpPr>
      <p:sp>
        <p:nvSpPr>
          <p:cNvPr id="71" name="Google Shape;71;p15"/>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72" name="Google Shape;72;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Blog Post Assignment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Impact of Disease on Indigenous Populations</a:t>
            </a:r>
            <a:endParaRPr sz="19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3" name="Google Shape;73;p1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74" name="Google Shape;74;p15"/>
          <p:cNvSpPr txBox="1"/>
          <p:nvPr/>
        </p:nvSpPr>
        <p:spPr>
          <a:xfrm>
            <a:off x="594300" y="1188688"/>
            <a:ext cx="65838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You will research the impact of diseases spread through the Americas through the Columbian Exchange. You will explain your understandings through a blog post.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Your blog post should answer the following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diseases were brought to the Americas?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these diseases spread?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were Indigenous populations so susceptible to these diseases?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these diseases impact Native American societies?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other factors led to demographic decline of Native American populations in addition to disease?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Additional Requirements: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300 words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one image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one quote from a primary source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Do not simply answer each question in order. Rather, think about how to weave the answers together into a narrative, like the blog post about at the start of the lesson.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Use the links below for research:</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4"/>
              </a:rPr>
              <a:t>Investigating the Smallpox Blanket Controversy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The Story of Smallpox and Other Deadly Eurasian Germs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The Columbian Exchange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Disease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How Colonization’s Death Toll May Have Affected Earth’s Climate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 name="Shape 78"/>
        <p:cNvGrpSpPr/>
        <p:nvPr/>
      </p:nvGrpSpPr>
      <p:grpSpPr>
        <a:xfrm>
          <a:off x="0" y="0"/>
          <a:ext cx="0" cy="0"/>
          <a:chOff x="0" y="0"/>
          <a:chExt cx="0" cy="0"/>
        </a:xfrm>
      </p:grpSpPr>
      <p:sp>
        <p:nvSpPr>
          <p:cNvPr id="79" name="Google Shape;79;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
            </a:r>
            <a:r>
              <a:rPr lang="en" sz="2400">
                <a:solidFill>
                  <a:schemeClr val="dk1"/>
                </a:solidFill>
                <a:latin typeface="Halant"/>
                <a:ea typeface="Halant"/>
                <a:cs typeface="Halant"/>
                <a:sym typeface="Halant"/>
              </a:rPr>
              <a:t>Toribio Motolinía</a:t>
            </a:r>
            <a:endParaRPr sz="2400">
              <a:solidFill>
                <a:schemeClr val="dk1"/>
              </a:solidFill>
              <a:latin typeface="Halant"/>
              <a:ea typeface="Halant"/>
              <a:cs typeface="Halant"/>
              <a:sym typeface="Halant"/>
            </a:endParaRPr>
          </a:p>
        </p:txBody>
      </p:sp>
      <p:pic>
        <p:nvPicPr>
          <p:cNvPr id="80" name="Google Shape;80;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1" name="Google Shape;8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3" name="Google Shape;83;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4" name="Google Shape;84;p16"/>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Use at least one quote from one of the primary sources in your blog post and explain its significance.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85" name="Google Shape;85;p16"/>
          <p:cNvSpPr txBox="1"/>
          <p:nvPr/>
        </p:nvSpPr>
        <p:spPr>
          <a:xfrm>
            <a:off x="584425" y="1250650"/>
            <a:ext cx="6597900" cy="42345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Toribio Motolinía, </a:t>
            </a:r>
            <a:r>
              <a:rPr i="1" lang="en" sz="1200">
                <a:solidFill>
                  <a:schemeClr val="dk1"/>
                </a:solidFill>
                <a:latin typeface="Halant"/>
                <a:ea typeface="Halant"/>
                <a:cs typeface="Halant"/>
                <a:sym typeface="Halant"/>
              </a:rPr>
              <a:t>History of the Indians of New Spain, </a:t>
            </a:r>
            <a:r>
              <a:rPr lang="en" sz="1200">
                <a:solidFill>
                  <a:schemeClr val="dk1"/>
                </a:solidFill>
                <a:latin typeface="Halant"/>
                <a:ea typeface="Halant"/>
                <a:cs typeface="Halant"/>
                <a:sym typeface="Halant"/>
              </a:rPr>
              <a:t>1540s.</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The first was a plague of smallpox, and it began in this manner. When Hernando Cortés was captain and governor, at the time that Captain Pánfilo de Narváez landed in this country, there was in one of his ships a negro stricken with smallpox, a disease which had never been seen here. At this time New Spain was extremely full of people, and when the smallpox began to attack the Indians it became so great a pestilence among them throughout the land that in most provinces more than half the population died; in others the proportion was little less. For as the Indians did not know the remedy for the disease and were very much in the habit of bathing frequently, whether well or ill, and continued to do so even when suffering from smallpox, they died in heaps, like bedbugs. Many others died of starvation, because, as they were all taken sick at once, they could not care for each other, nor was there anyone to give them bread or anything else. In many places it happened that everyone in a house died, and, as it was impossible to bury the great number of dead, they pulled down the houses over them in order to check the stench that rose from the dead bodies so that their homes became their tombs. This disease was called by the Indians 'the great leprosy' because the victims were so covered with pustules that they looked like lepers. Even today one can see obvious evidences of it in some individuals who escaped death, for they were left covered with pockmarks.</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sp>
        <p:nvSpPr>
          <p:cNvPr id="90" name="Google Shape;90;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Primary Source: </a:t>
            </a:r>
            <a:r>
              <a:rPr lang="en" sz="1500">
                <a:solidFill>
                  <a:schemeClr val="dk1"/>
                </a:solidFill>
                <a:latin typeface="Halant"/>
                <a:ea typeface="Halant"/>
                <a:cs typeface="Halant"/>
                <a:sym typeface="Halant"/>
              </a:rPr>
              <a:t>Francisco Hernández Arana Xajilá and Francisco Rojas</a:t>
            </a:r>
            <a:endParaRPr sz="1500">
              <a:solidFill>
                <a:schemeClr val="dk1"/>
              </a:solidFill>
              <a:latin typeface="Halant"/>
              <a:ea typeface="Halant"/>
              <a:cs typeface="Halant"/>
              <a:sym typeface="Halant"/>
            </a:endParaRPr>
          </a:p>
        </p:txBody>
      </p:sp>
      <p:pic>
        <p:nvPicPr>
          <p:cNvPr id="91" name="Google Shape;9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2" name="Google Shape;9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4" name="Google Shape;94;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5" name="Google Shape;95;p17"/>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Use at least one quote from one of the primary sources in your blog post and explain its significance.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96" name="Google Shape;96;p17"/>
          <p:cNvSpPr txBox="1"/>
          <p:nvPr/>
        </p:nvSpPr>
        <p:spPr>
          <a:xfrm>
            <a:off x="584425" y="1250650"/>
            <a:ext cx="6597900" cy="42345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Francisco Hernández Arana Xajilá and Francisco Rojas</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The Annals of the Cakchiquels</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1571-1604.</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In the sixth month after the arrival of the Lord President in Pangán, the plague which had lashed the people long ago began here. Little by little it arrived here. In truth a fearful death fell on our heads by the will of our powerful God. Many families [succumbed] to the plague. Now the people were overcome by intense cold and fever, blood came out of their noses, then came a cough growing worse and worse, the neck was twisted, and small and large sores broke out on them. The disease attacked everyone here. On the day of Circumcision [January 1, 1560], a Monday, while I was writing, I was attacked by the epidemic….</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One month and five days after Christmas my mother died, and a little later death took my father. We buried my mother and six days later we buried my father. At the same time, on the day 11 Akbal, doña Catalina, the wife of don Jorge, died.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Seven days after Christmas the epidemic broke out. Truly it was impossible to count the number of men, women, and children who died this year. My mother, my father, my younger broker, and my sister, all died. Everyone suffered nosebleeds.</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sp>
        <p:nvSpPr>
          <p:cNvPr id="101" name="Google Shape;101;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300">
                <a:solidFill>
                  <a:schemeClr val="dk1"/>
                </a:solidFill>
                <a:latin typeface="Halant"/>
                <a:ea typeface="Halant"/>
                <a:cs typeface="Halant"/>
                <a:sym typeface="Halant"/>
              </a:rPr>
              <a:t>Primary Source: </a:t>
            </a:r>
            <a:r>
              <a:rPr lang="en" sz="2300">
                <a:solidFill>
                  <a:schemeClr val="dk1"/>
                </a:solidFill>
                <a:latin typeface="Halant"/>
                <a:ea typeface="Halant"/>
                <a:cs typeface="Halant"/>
                <a:sym typeface="Halant"/>
              </a:rPr>
              <a:t>Fray Bernardino de Sahagún</a:t>
            </a:r>
            <a:endParaRPr sz="2300">
              <a:solidFill>
                <a:schemeClr val="dk1"/>
              </a:solidFill>
              <a:latin typeface="Halant"/>
              <a:ea typeface="Halant"/>
              <a:cs typeface="Halant"/>
              <a:sym typeface="Halant"/>
            </a:endParaRPr>
          </a:p>
        </p:txBody>
      </p:sp>
      <p:pic>
        <p:nvPicPr>
          <p:cNvPr id="102" name="Google Shape;10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5" name="Google Shape;105;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6" name="Google Shape;106;p18"/>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Use at least one quote from one of the primary sources in your blog post and explain its significance.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07" name="Google Shape;107;p18"/>
          <p:cNvSpPr txBox="1"/>
          <p:nvPr/>
        </p:nvSpPr>
        <p:spPr>
          <a:xfrm>
            <a:off x="584425" y="1250650"/>
            <a:ext cx="6597900" cy="42345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Fray Bernardino de Sahagún, General History of the Things New Spain</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1577.</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But before the Spaniards had risen against us, first there came to be prevalent a great sickness, a plague. It was in Tepeilhuitl that it originated, that there spread over the people a great destruction of men. Some it indeed covered [with pustules]; they were spread everywhere, on one's face, on one's head, on one's breast, etc. There was indeed perishing; many indeed died of it. No longer could they walk; they only lay in their abodes, in their beds. No longer could they move, no longer could they bestir themselves, no longer could they raise themselves, no longer could they stretch themselves out face down, no longer could they stretch themselves out on their backs. And when they bestirred themselves, much did they cry out. There was much perishing. Like a covering, covering-like, were the pustules. Indeed many people died of them, and many just died of hunger. There was death from hunger; there was no one to take care of another; there was no one to attend to another….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this time this plague prevailed indeed sixty days — sixty day-signs — when it ended, when it diminished; when it was realized, when there was reviving, the plague was already going toward Chalco. And many were crippled by it; however, they were not entirely crippled. It came to be prevalent in Teotleco, and it went diminishing in Panquetzaliztli. At that time the Mexicans, the brave warriors were able to recover from the pestilence.</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1" name="Shape 111"/>
        <p:cNvGrpSpPr/>
        <p:nvPr/>
      </p:nvGrpSpPr>
      <p:grpSpPr>
        <a:xfrm>
          <a:off x="0" y="0"/>
          <a:ext cx="0" cy="0"/>
          <a:chOff x="0" y="0"/>
          <a:chExt cx="0" cy="0"/>
        </a:xfrm>
      </p:grpSpPr>
      <p:pic>
        <p:nvPicPr>
          <p:cNvPr id="112" name="Google Shape;112;p1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13" name="Google Shape;113;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19"/>
          <p:cNvSpPr txBox="1"/>
          <p:nvPr/>
        </p:nvSpPr>
        <p:spPr>
          <a:xfrm>
            <a:off x="1156250" y="0"/>
            <a:ext cx="5460000" cy="52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2"/>
                </a:solidFill>
                <a:latin typeface="Halant"/>
                <a:ea typeface="Halant"/>
                <a:cs typeface="Halant"/>
                <a:sym typeface="Halant"/>
              </a:rPr>
              <a:t>Impact of Diseases on Native Populations- Blog Post</a:t>
            </a:r>
            <a:endParaRPr sz="1800">
              <a:solidFill>
                <a:schemeClr val="dk2"/>
              </a:solidFill>
              <a:latin typeface="Halant"/>
              <a:ea typeface="Halant"/>
              <a:cs typeface="Halant"/>
              <a:sym typeface="Halant"/>
            </a:endParaRPr>
          </a:p>
        </p:txBody>
      </p:sp>
      <p:sp>
        <p:nvSpPr>
          <p:cNvPr id="116" name="Google Shape;116;p19"/>
          <p:cNvSpPr txBox="1"/>
          <p:nvPr/>
        </p:nvSpPr>
        <p:spPr>
          <a:xfrm>
            <a:off x="461400" y="753600"/>
            <a:ext cx="6912300" cy="15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Begin your blog post here.</a:t>
            </a:r>
            <a:endParaRPr sz="1200">
              <a:solidFill>
                <a:schemeClr val="dk2"/>
              </a:solidFill>
              <a:latin typeface="Inter"/>
              <a:ea typeface="Inter"/>
              <a:cs typeface="Inter"/>
              <a:sym typeface="Inter"/>
            </a:endParaRPr>
          </a:p>
        </p:txBody>
      </p:sp>
      <p:sp>
        <p:nvSpPr>
          <p:cNvPr id="117" name="Google Shape;117;p19"/>
          <p:cNvSpPr txBox="1"/>
          <p:nvPr/>
        </p:nvSpPr>
        <p:spPr>
          <a:xfrm>
            <a:off x="5136850" y="2890000"/>
            <a:ext cx="2307000" cy="318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Continue your blog post here by talking about the quote you chose.</a:t>
            </a:r>
            <a:endParaRPr sz="1200">
              <a:solidFill>
                <a:schemeClr val="dk2"/>
              </a:solidFill>
              <a:latin typeface="Inter"/>
              <a:ea typeface="Inter"/>
              <a:cs typeface="Inter"/>
              <a:sym typeface="Inter"/>
            </a:endParaRPr>
          </a:p>
        </p:txBody>
      </p:sp>
      <p:sp>
        <p:nvSpPr>
          <p:cNvPr id="118" name="Google Shape;118;p19"/>
          <p:cNvSpPr txBox="1"/>
          <p:nvPr/>
        </p:nvSpPr>
        <p:spPr>
          <a:xfrm>
            <a:off x="415250" y="5213750"/>
            <a:ext cx="3471000" cy="404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Finish your blog post here.</a:t>
            </a:r>
            <a:endParaRPr sz="1200">
              <a:solidFill>
                <a:schemeClr val="dk2"/>
              </a:solidFill>
              <a:latin typeface="Inter"/>
              <a:ea typeface="Inter"/>
              <a:cs typeface="Inter"/>
              <a:sym typeface="Inter"/>
            </a:endParaRPr>
          </a:p>
        </p:txBody>
      </p:sp>
      <p:sp>
        <p:nvSpPr>
          <p:cNvPr id="119" name="Google Shape;119;p19"/>
          <p:cNvSpPr txBox="1"/>
          <p:nvPr/>
        </p:nvSpPr>
        <p:spPr>
          <a:xfrm>
            <a:off x="659300" y="3029825"/>
            <a:ext cx="4047000" cy="10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Put your quote from your primary source here.</a:t>
            </a:r>
            <a:endParaRPr sz="1200">
              <a:solidFill>
                <a:schemeClr val="dk2"/>
              </a:solidFill>
              <a:latin typeface="Inter"/>
              <a:ea typeface="Inter"/>
              <a:cs typeface="Inter"/>
              <a:sym typeface="Inter"/>
            </a:endParaRPr>
          </a:p>
        </p:txBody>
      </p:sp>
      <p:sp>
        <p:nvSpPr>
          <p:cNvPr id="120" name="Google Shape;120;p19"/>
          <p:cNvSpPr txBox="1"/>
          <p:nvPr/>
        </p:nvSpPr>
        <p:spPr>
          <a:xfrm>
            <a:off x="4290950" y="6905525"/>
            <a:ext cx="2782500" cy="192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Put in an image for your blog post here.</a:t>
            </a:r>
            <a:endParaRPr sz="1200">
              <a:solidFill>
                <a:schemeClr val="dk2"/>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20"/>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126" name="Google Shape;126;p2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“Early American Contagions” (Exemplar)</a:t>
            </a:r>
            <a:endParaRPr sz="18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7" name="Google Shape;127;p20"/>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28" name="Google Shape;128;p20"/>
          <p:cNvGraphicFramePr/>
          <p:nvPr/>
        </p:nvGraphicFramePr>
        <p:xfrm>
          <a:off x="469041" y="1476235"/>
          <a:ext cx="3000000" cy="3000000"/>
        </p:xfrm>
        <a:graphic>
          <a:graphicData uri="http://schemas.openxmlformats.org/drawingml/2006/table">
            <a:tbl>
              <a:tblPr>
                <a:noFill/>
                <a:tableStyleId>{95E87AA1-9296-4A49-BC5C-8404FE35345B}</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Cameron Shriver, “Early American Contagions,” June 2020.</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Cameron Shriver is a Myaamia Research Associate at the Myaamia Center and a Visiting Assistant Professor of History at Miami University.</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Epidemics figure prominently in what we call “Early” American history—a past often animated by the meeting between Africans, Native Americans, and Europeans in the Americas. The idea that diseases such as smallpox, measles, typhus, and influenza decimated Indigenous communities in the Americas is a commonly held one. Like so much of our popular conceptions of Early American history, however, this simple narrative obscures a great deal.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are good reasons why so many of us think that epidemics wiped out the Americas. Aztecs wrote about a smallpox epidemic just before Spaniards came among them: “there spread over the people a great destruction of men. [Pustules] were spread everywhere, on one’s face, on one’s head, on one’s breast, etc. there was indeed perishing, many indeed died of 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Epidemic disease is a touchstone of American history because it seems to explain European conquest of the continents. There has been exciting recent work calling into question the why and how of illness in the age of encounters. The basic question is this: Why did epidemic disease seem to affect Native communities in the Americas much more than their African, Asian, and European counterparts?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Alfred Crosby answered in the 1970s, when he coined the phrase “virgin soil epidemics,” or invasive microbes that were part of the Columbian Exchange (another Crosby coin, meaning the transmission of goods, plants, and people in the centuries after Christopher Columbus).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Virgin soil epidemics,” according to Crosby, “are those in which the populations at risk have had no previous contact with the diseases that strike them and are therefore immunologically almost defenseless.” American communities had not acquired herd immunity to Eurasian pathogens.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diseases most affected Indigenous communities?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Smallpox, measles, typhus, influenza</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Why is epidemic disease a “touchstone of American history?”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They appear to explain the European conquest of the Americas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is a “virgin soil epidemic” and how did they impact Native societies?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idea that when a disease strikes in a place for the first time, there is no immunity built up in that community. This made Native populations more susceptible to diseases because they did not build up herd immunity like populations in Europe and Africa.</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29" name="Google Shape;129;p20"/>
          <p:cNvSpPr txBox="1"/>
          <p:nvPr/>
        </p:nvSpPr>
        <p:spPr>
          <a:xfrm>
            <a:off x="330000" y="10784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1"/>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135" name="Google Shape;135;p2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“Early American Contagions” (Exemplar)</a:t>
            </a:r>
            <a:endParaRPr sz="18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6" name="Google Shape;136;p2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37" name="Google Shape;137;p21"/>
          <p:cNvGraphicFramePr/>
          <p:nvPr/>
        </p:nvGraphicFramePr>
        <p:xfrm>
          <a:off x="469041" y="1095235"/>
          <a:ext cx="3000000" cy="3000000"/>
        </p:xfrm>
        <a:graphic>
          <a:graphicData uri="http://schemas.openxmlformats.org/drawingml/2006/table">
            <a:tbl>
              <a:tblPr>
                <a:noFill/>
                <a:tableStyleId>{95E87AA1-9296-4A49-BC5C-8404FE35345B}</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Cameron Shriver, “Early American Contagions,” June 2020.</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Later, Crosby distilled that given catastrophic demographic changes, it was Europeans’ “germs, not these imperialists themselves…that were chiefly responsible for sweeping aside the indigenes” for settlers to take up the land. More popular works, including those by Jared Diamond (Guns, Germs, and Steel) and Charles Mann (1491) brought those ideas to the public, and they appear in textbooks and journalism frequently…..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Rather than rely on the “virgin soil” hypothesis we need to consider the larger social contexts in which disease epidemics happened to fully explain their consequences on particular populations. We should not be so quick to blame germs, or germs alone, for high mortality in Indigenous communities.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Native Americans, cycles of destabilizing change ricocheted across Indian Country in the era of encounters, which suppressed the overall health of those individuals and their communities. After all, imperialists scorched villages and fields of Native townships; settlers enslaved, bought, or transported Native people across vast distances; they confined Indian communities in inhospitable places; they forced cultural, economic, and social revolutions among Indigenous polities.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Surely these decisions are relevant to the story. Undoubtedly, they increased susceptibilities to contagion—we could call being colonized an “underlying condition” and certainly a “risk factor.” Take a few examples.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Aztecs themselves tell us how social stresses influenced their epidemic experience in the sixteenth century: “Indeed many people died of them [overcome by pustules], and many just died of hunger. There was death from hunger; there was no one to take care of another; there was no one to attend to another.”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epidemics, like that in the Great Lakes in the 1750s, swept in during times of war. In the case of colonial Florida under Spanish missionization, labor and food tribute requirements by Spaniards accompanied the forced relocation of families to more compact ecclesiastical compounds. The result? Skeletal remains show that diets became less diverse (individuals now ate more corn and less meat), which caused distress such as decreased oral health, coinciding with an increase in contagious diseases.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List two examples of “destabilizing change.”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They were removed from their villages.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They were enslaved and mistreated while being used for labor in mines, etc. by the Europeans.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Why is meant by colonization as an “underlying condition”?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Colonization had massive impacts on how disease was able to decimate so much of the indigenous population. It was not solely diseases, rather, there is fault of the Europeans as well.</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F</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How did missionization affect Indigenous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They were forced to relocate, their diets also changed drastically, and ultimately many suffered from decreased oral health, which may have correlated to an increase of the spread of contagious disease.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