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y="5143500" cx="9144000"/>
  <p:notesSz cx="6858000" cy="9144000"/>
  <p:embeddedFontLst>
    <p:embeddedFont>
      <p:font typeface="Halant"/>
      <p:bold r:id="rId14"/>
    </p:embeddedFont>
    <p:embeddedFont>
      <p:font typeface="Inter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font" Target="fonts/Inter-regular.fntdata"/><Relationship Id="rId14" Type="http://schemas.openxmlformats.org/officeDocument/2006/relationships/font" Target="fonts/Halant-bold.fntdata"/><Relationship Id="rId17" Type="http://schemas.openxmlformats.org/officeDocument/2006/relationships/font" Target="fonts/Inter-italic.fntdata"/><Relationship Id="rId16" Type="http://schemas.openxmlformats.org/officeDocument/2006/relationships/font" Target="fonts/Inter-bold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18" Type="http://schemas.openxmlformats.org/officeDocument/2006/relationships/font" Target="fonts/Inter-bold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15ef42668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g315ef426685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15ef426685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g315ef426685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3168f2ea005_0_2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g3168f2ea005_0_23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3284f6468a2_0_2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g3284f6468a2_0_22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3284f6468a2_0_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g3284f6468a2_0_9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3168f2ea005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g3168f2ea005_0_2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315ef426685_0_1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1" name="Google Shape;261;g315ef426685_0_18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58" name="Google Shape;58;p14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/>
          <p:nvPr>
            <p:ph type="ctrTitle"/>
          </p:nvPr>
        </p:nvSpPr>
        <p:spPr>
          <a:xfrm>
            <a:off x="342900" y="1065213"/>
            <a:ext cx="3886200" cy="73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2" name="Google Shape;62;p15"/>
          <p:cNvSpPr txBox="1"/>
          <p:nvPr>
            <p:ph idx="1" type="subTitle"/>
          </p:nvPr>
        </p:nvSpPr>
        <p:spPr>
          <a:xfrm>
            <a:off x="685800" y="1943100"/>
            <a:ext cx="3200400" cy="8763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lvl="0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63" name="Google Shape;63;p15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4" name="Google Shape;64;p15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8" name="Google Shape;68;p16"/>
          <p:cNvSpPr txBox="1"/>
          <p:nvPr>
            <p:ph idx="1" type="body"/>
          </p:nvPr>
        </p:nvSpPr>
        <p:spPr>
          <a:xfrm>
            <a:off x="228600" y="800100"/>
            <a:ext cx="4114800" cy="22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8575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1pPr>
            <a:lvl2pPr indent="-28575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9pPr>
          </a:lstStyle>
          <a:p/>
        </p:txBody>
      </p:sp>
      <p:sp>
        <p:nvSpPr>
          <p:cNvPr id="69" name="Google Shape;69;p16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/>
          <p:nvPr>
            <p:ph type="title"/>
          </p:nvPr>
        </p:nvSpPr>
        <p:spPr>
          <a:xfrm>
            <a:off x="361156" y="2203450"/>
            <a:ext cx="3886200" cy="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 cap="none"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4" name="Google Shape;74;p17"/>
          <p:cNvSpPr txBox="1"/>
          <p:nvPr>
            <p:ph idx="1" type="body"/>
          </p:nvPr>
        </p:nvSpPr>
        <p:spPr>
          <a:xfrm>
            <a:off x="361156" y="1453357"/>
            <a:ext cx="3886200" cy="7503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 sz="1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900"/>
              <a:buNone/>
              <a:defRPr sz="9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800"/>
              <a:buNone/>
              <a:defRPr sz="8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75" name="Google Shape;75;p17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0" name="Google Shape;80;p18"/>
          <p:cNvSpPr txBox="1"/>
          <p:nvPr>
            <p:ph idx="1" type="body"/>
          </p:nvPr>
        </p:nvSpPr>
        <p:spPr>
          <a:xfrm>
            <a:off x="228600" y="800100"/>
            <a:ext cx="2019300" cy="22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17500" lvl="0" marL="4572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1pPr>
            <a:lvl2pPr indent="-3048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 sz="1200"/>
            </a:lvl2pPr>
            <a:lvl3pPr indent="-2921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 sz="900"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 sz="900"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9pPr>
          </a:lstStyle>
          <a:p/>
        </p:txBody>
      </p:sp>
      <p:sp>
        <p:nvSpPr>
          <p:cNvPr id="81" name="Google Shape;81;p18"/>
          <p:cNvSpPr txBox="1"/>
          <p:nvPr>
            <p:ph idx="2" type="body"/>
          </p:nvPr>
        </p:nvSpPr>
        <p:spPr>
          <a:xfrm>
            <a:off x="2324100" y="800100"/>
            <a:ext cx="2019300" cy="22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17500" lvl="0" marL="4572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1pPr>
            <a:lvl2pPr indent="-3048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 sz="1200"/>
            </a:lvl2pPr>
            <a:lvl3pPr indent="-2921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 sz="900"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 sz="900"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228600" y="767556"/>
            <a:ext cx="2020200" cy="3201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1pPr>
            <a:lvl2pPr indent="-2286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 sz="10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1" sz="9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5pPr>
            <a:lvl6pPr indent="-2286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6pPr>
            <a:lvl7pPr indent="-2286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7pPr>
            <a:lvl8pPr indent="-2286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8pPr>
            <a:lvl9pPr indent="-2286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9pPr>
          </a:lstStyle>
          <a:p/>
        </p:txBody>
      </p:sp>
      <p:sp>
        <p:nvSpPr>
          <p:cNvPr id="88" name="Google Shape;88;p19"/>
          <p:cNvSpPr txBox="1"/>
          <p:nvPr>
            <p:ph idx="2" type="body"/>
          </p:nvPr>
        </p:nvSpPr>
        <p:spPr>
          <a:xfrm>
            <a:off x="228600" y="1087438"/>
            <a:ext cx="2020200" cy="19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048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2921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3pPr>
            <a:lvl4pPr indent="-2794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–"/>
              <a:defRPr sz="800"/>
            </a:lvl4pPr>
            <a:lvl5pPr indent="-2794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»"/>
              <a:defRPr sz="800"/>
            </a:lvl5pPr>
            <a:lvl6pPr indent="-2794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indent="-2794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indent="-2794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indent="-2794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/>
        </p:txBody>
      </p:sp>
      <p:sp>
        <p:nvSpPr>
          <p:cNvPr id="89" name="Google Shape;89;p19"/>
          <p:cNvSpPr txBox="1"/>
          <p:nvPr>
            <p:ph idx="3" type="body"/>
          </p:nvPr>
        </p:nvSpPr>
        <p:spPr>
          <a:xfrm>
            <a:off x="2322513" y="767556"/>
            <a:ext cx="2021100" cy="3201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1pPr>
            <a:lvl2pPr indent="-2286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 sz="10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1" sz="9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5pPr>
            <a:lvl6pPr indent="-2286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6pPr>
            <a:lvl7pPr indent="-2286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7pPr>
            <a:lvl8pPr indent="-2286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8pPr>
            <a:lvl9pPr indent="-2286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9pPr>
          </a:lstStyle>
          <a:p/>
        </p:txBody>
      </p:sp>
      <p:sp>
        <p:nvSpPr>
          <p:cNvPr id="90" name="Google Shape;90;p19"/>
          <p:cNvSpPr txBox="1"/>
          <p:nvPr>
            <p:ph idx="4" type="body"/>
          </p:nvPr>
        </p:nvSpPr>
        <p:spPr>
          <a:xfrm>
            <a:off x="2322513" y="1087438"/>
            <a:ext cx="2021100" cy="19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048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2921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3pPr>
            <a:lvl4pPr indent="-2794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–"/>
              <a:defRPr sz="800"/>
            </a:lvl4pPr>
            <a:lvl5pPr indent="-2794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»"/>
              <a:defRPr sz="800"/>
            </a:lvl5pPr>
            <a:lvl6pPr indent="-2794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indent="-2794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indent="-2794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indent="-2794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/>
        </p:txBody>
      </p:sp>
      <p:sp>
        <p:nvSpPr>
          <p:cNvPr id="91" name="Google Shape;91;p19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2" name="Google Shape;92;p19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3" name="Google Shape;93;p19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6" name="Google Shape;96;p20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7" name="Google Shape;97;p20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8" name="Google Shape;98;p20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type="title"/>
          </p:nvPr>
        </p:nvSpPr>
        <p:spPr>
          <a:xfrm>
            <a:off x="228600" y="136525"/>
            <a:ext cx="1504200" cy="5811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b="1" sz="1000"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1" name="Google Shape;101;p21"/>
          <p:cNvSpPr txBox="1"/>
          <p:nvPr>
            <p:ph idx="1" type="body"/>
          </p:nvPr>
        </p:nvSpPr>
        <p:spPr>
          <a:xfrm>
            <a:off x="1787525" y="136525"/>
            <a:ext cx="2556000" cy="29265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30200" lvl="0" marL="4572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1pPr>
            <a:lvl2pPr indent="-317500" lvl="1" marL="9144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 sz="1400"/>
            </a:lvl2pPr>
            <a:lvl3pPr indent="-3048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3pPr>
            <a:lvl4pPr indent="-2921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4pPr>
            <a:lvl5pPr indent="-2921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/>
            </a:lvl5pPr>
            <a:lvl6pPr indent="-2921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6pPr>
            <a:lvl7pPr indent="-2921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7pPr>
            <a:lvl8pPr indent="-2921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8pPr>
            <a:lvl9pPr indent="-2921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9pPr>
          </a:lstStyle>
          <a:p/>
        </p:txBody>
      </p:sp>
      <p:sp>
        <p:nvSpPr>
          <p:cNvPr id="102" name="Google Shape;102;p21"/>
          <p:cNvSpPr txBox="1"/>
          <p:nvPr>
            <p:ph idx="2" type="body"/>
          </p:nvPr>
        </p:nvSpPr>
        <p:spPr>
          <a:xfrm>
            <a:off x="228600" y="717550"/>
            <a:ext cx="1504200" cy="23457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700"/>
            </a:lvl1pPr>
            <a:lvl2pPr indent="-228600" lvl="1" marL="914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00"/>
            </a:lvl2pPr>
            <a:lvl3pPr indent="-228600" lvl="2" marL="1371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3pPr>
            <a:lvl4pPr indent="-228600" lvl="3" marL="1828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4pPr>
            <a:lvl5pPr indent="-228600" lvl="4" marL="22860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5pPr>
            <a:lvl6pPr indent="-228600" lvl="5" marL="2743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6pPr>
            <a:lvl7pPr indent="-228600" lvl="6" marL="3200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7pPr>
            <a:lvl8pPr indent="-228600" lvl="7" marL="3657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8pPr>
            <a:lvl9pPr indent="-228600" lvl="8" marL="4114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9pPr>
          </a:lstStyle>
          <a:p/>
        </p:txBody>
      </p:sp>
      <p:sp>
        <p:nvSpPr>
          <p:cNvPr id="103" name="Google Shape;103;p21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4" name="Google Shape;104;p21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5" name="Google Shape;105;p21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896144" y="2400300"/>
            <a:ext cx="2743200" cy="2835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b="1" sz="1000"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8" name="Google Shape;108;p22"/>
          <p:cNvSpPr/>
          <p:nvPr>
            <p:ph idx="2" type="pic"/>
          </p:nvPr>
        </p:nvSpPr>
        <p:spPr>
          <a:xfrm>
            <a:off x="896144" y="306388"/>
            <a:ext cx="2743200" cy="2057400"/>
          </a:xfrm>
          <a:prstGeom prst="rect">
            <a:avLst/>
          </a:prstGeom>
          <a:noFill/>
          <a:ln>
            <a:noFill/>
          </a:ln>
        </p:spPr>
      </p:sp>
      <p:sp>
        <p:nvSpPr>
          <p:cNvPr id="109" name="Google Shape;109;p22"/>
          <p:cNvSpPr txBox="1"/>
          <p:nvPr>
            <p:ph idx="1" type="body"/>
          </p:nvPr>
        </p:nvSpPr>
        <p:spPr>
          <a:xfrm>
            <a:off x="896144" y="2683669"/>
            <a:ext cx="2743200" cy="4026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700"/>
            </a:lvl1pPr>
            <a:lvl2pPr indent="-228600" lvl="1" marL="914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00"/>
            </a:lvl2pPr>
            <a:lvl3pPr indent="-228600" lvl="2" marL="1371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3pPr>
            <a:lvl4pPr indent="-228600" lvl="3" marL="1828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4pPr>
            <a:lvl5pPr indent="-228600" lvl="4" marL="22860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5pPr>
            <a:lvl6pPr indent="-228600" lvl="5" marL="2743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6pPr>
            <a:lvl7pPr indent="-228600" lvl="6" marL="3200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7pPr>
            <a:lvl8pPr indent="-228600" lvl="7" marL="3657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8pPr>
            <a:lvl9pPr indent="-228600" lvl="8" marL="4114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5" name="Google Shape;115;p23"/>
          <p:cNvSpPr txBox="1"/>
          <p:nvPr>
            <p:ph idx="1" type="body"/>
          </p:nvPr>
        </p:nvSpPr>
        <p:spPr>
          <a:xfrm rot="5400000">
            <a:off x="1154400" y="-125700"/>
            <a:ext cx="2263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8575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1pPr>
            <a:lvl2pPr indent="-28575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9pPr>
          </a:lstStyle>
          <a:p/>
        </p:txBody>
      </p:sp>
      <p:sp>
        <p:nvSpPr>
          <p:cNvPr id="116" name="Google Shape;116;p23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7" name="Google Shape;117;p23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8" name="Google Shape;118;p23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/>
          <p:nvPr>
            <p:ph type="title"/>
          </p:nvPr>
        </p:nvSpPr>
        <p:spPr>
          <a:xfrm rot="5400000">
            <a:off x="2366100" y="1085919"/>
            <a:ext cx="2925900" cy="102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21" name="Google Shape;121;p24"/>
          <p:cNvSpPr txBox="1"/>
          <p:nvPr>
            <p:ph idx="1" type="body"/>
          </p:nvPr>
        </p:nvSpPr>
        <p:spPr>
          <a:xfrm rot="5400000">
            <a:off x="270600" y="95319"/>
            <a:ext cx="2925900" cy="30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8575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1pPr>
            <a:lvl2pPr indent="-28575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9pPr>
          </a:lstStyle>
          <a:p/>
        </p:txBody>
      </p:sp>
      <p:sp>
        <p:nvSpPr>
          <p:cNvPr id="122" name="Google Shape;122;p24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23" name="Google Shape;123;p24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24" name="Google Shape;124;p24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  <a:defRPr b="0" i="0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228600" y="800100"/>
            <a:ext cx="4114800" cy="22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30200" lvl="0" marL="457200" marR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17500" lvl="1" marL="914400" marR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04800" lvl="2" marL="13716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2100" lvl="3" marL="18288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2100" lvl="4" marL="22860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2100" lvl="5" marL="27432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2100" lvl="6" marL="32004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2100" lvl="7" marL="36576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2100" lvl="8" marL="41148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1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hyperlink" Target="http://www.youtube.com/watch?v=hrAU-Qr8mzY" TargetMode="External"/><Relationship Id="rId5" Type="http://schemas.openxmlformats.org/officeDocument/2006/relationships/image" Target="../media/image1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Relationship Id="rId4" Type="http://schemas.openxmlformats.org/officeDocument/2006/relationships/image" Target="../media/image1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6.jp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" name="Google Shape;129;p25"/>
          <p:cNvGrpSpPr/>
          <p:nvPr/>
        </p:nvGrpSpPr>
        <p:grpSpPr>
          <a:xfrm>
            <a:off x="-15535" y="-90413"/>
            <a:ext cx="2119669" cy="5233992"/>
            <a:chOff x="0" y="-241102"/>
            <a:chExt cx="5652450" cy="13957313"/>
          </a:xfrm>
        </p:grpSpPr>
        <p:grpSp>
          <p:nvGrpSpPr>
            <p:cNvPr id="130" name="Google Shape;130;p25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131" name="Google Shape;131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132" name="Google Shape;132;p2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3" name="Google Shape;133;p25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134" name="Google Shape;134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135" name="Google Shape;135;p2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6" name="Google Shape;136;p25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137" name="Google Shape;137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138" name="Google Shape;138;p2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39" name="Google Shape;139;p25"/>
          <p:cNvSpPr txBox="1"/>
          <p:nvPr/>
        </p:nvSpPr>
        <p:spPr>
          <a:xfrm>
            <a:off x="2104132" y="1327927"/>
            <a:ext cx="7040100" cy="22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SPANISH MISSIONS</a:t>
            </a:r>
            <a:endParaRPr sz="700"/>
          </a:p>
        </p:txBody>
      </p:sp>
      <p:sp>
        <p:nvSpPr>
          <p:cNvPr id="140" name="Google Shape;140;p25"/>
          <p:cNvSpPr/>
          <p:nvPr/>
        </p:nvSpPr>
        <p:spPr>
          <a:xfrm>
            <a:off x="6323449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1" name="Google Shape;141;p25"/>
          <p:cNvSpPr txBox="1"/>
          <p:nvPr/>
        </p:nvSpPr>
        <p:spPr>
          <a:xfrm>
            <a:off x="2201325" y="3415363"/>
            <a:ext cx="6761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600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</a:t>
            </a:r>
            <a:r>
              <a:rPr lang="en" sz="2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2</a:t>
            </a:r>
            <a:r>
              <a:rPr lang="en" sz="2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:</a:t>
            </a:r>
            <a:r>
              <a:rPr b="0" i="0" lang="en" sz="2600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" sz="2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Americas: Conquest &amp; Colonization</a:t>
            </a:r>
            <a:endParaRPr sz="400"/>
          </a:p>
        </p:txBody>
      </p:sp>
      <p:sp>
        <p:nvSpPr>
          <p:cNvPr id="142" name="Google Shape;142;p25"/>
          <p:cNvSpPr/>
          <p:nvPr/>
        </p:nvSpPr>
        <p:spPr>
          <a:xfrm>
            <a:off x="5559048" y="462915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3" name="Google Shape;143;p25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 sz="700"/>
          </a:p>
        </p:txBody>
      </p:sp>
      <p:cxnSp>
        <p:nvCxnSpPr>
          <p:cNvPr id="144" name="Google Shape;144;p25"/>
          <p:cNvCxnSpPr/>
          <p:nvPr/>
        </p:nvCxnSpPr>
        <p:spPr>
          <a:xfrm flipH="1" rot="10800000">
            <a:off x="326967" y="-1334"/>
            <a:ext cx="1800" cy="1447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5" name="Google Shape;145;p25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6"/>
          <p:cNvSpPr txBox="1"/>
          <p:nvPr/>
        </p:nvSpPr>
        <p:spPr>
          <a:xfrm>
            <a:off x="895670" y="1981390"/>
            <a:ext cx="7352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To what extent did missionaries alter Indigenous cultures and societies?</a:t>
            </a:r>
            <a:endParaRPr sz="25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1" name="Google Shape;151;p26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52" name="Google Shape;152;p26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53" name="Google Shape;153;p2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54" name="Google Shape;154;p2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55" name="Google Shape;155;p2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6" name="Google Shape;156;p26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57" name="Google Shape;157;p2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58" name="Google Shape;158;p2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59" name="Google Shape;159;p26"/>
          <p:cNvSpPr txBox="1"/>
          <p:nvPr/>
        </p:nvSpPr>
        <p:spPr>
          <a:xfrm>
            <a:off x="1276990" y="971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sz="700"/>
          </a:p>
        </p:txBody>
      </p:sp>
      <p:grpSp>
        <p:nvGrpSpPr>
          <p:cNvPr id="160" name="Google Shape;160;p26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61" name="Google Shape;161;p2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62" name="Google Shape;162;p2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3" name="Google Shape;163;p2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4" name="Google Shape;164;p26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65" name="Google Shape;165;p26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7"/>
          <p:cNvSpPr txBox="1"/>
          <p:nvPr/>
        </p:nvSpPr>
        <p:spPr>
          <a:xfrm>
            <a:off x="133675" y="1448000"/>
            <a:ext cx="5101500" cy="2647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People sent to the Americas to: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65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○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Spread Christianity through conversions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65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○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Civilize Indigenous peoples </a:t>
            </a: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according</a:t>
            </a: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to European culture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Examples (all Catholic):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65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○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Jesuits: South America primarily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65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○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Franciscans: California primarily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65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○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Dominicans: Caribbean, Central, and South America primarily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71" name="Google Shape;171;p27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72" name="Google Shape;172;p27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73" name="Google Shape;173;p2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74" name="Google Shape;174;p2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75" name="Google Shape;175;p2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6" name="Google Shape;176;p27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77" name="Google Shape;177;p2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8" name="Google Shape;178;p2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79" name="Google Shape;179;p27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80" name="Google Shape;180;p2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81" name="Google Shape;181;p2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" name="Google Shape;182;p2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3" name="Google Shape;183;p27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84" name="Google Shape;184;p27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85" name="Google Shape;185;p27"/>
          <p:cNvSpPr txBox="1"/>
          <p:nvPr/>
        </p:nvSpPr>
        <p:spPr>
          <a:xfrm>
            <a:off x="1276990" y="4381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SPANISH MISSIONARIES</a:t>
            </a:r>
            <a:endParaRPr sz="700"/>
          </a:p>
        </p:txBody>
      </p:sp>
      <p:pic>
        <p:nvPicPr>
          <p:cNvPr id="186" name="Google Shape;186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12025" y="1145156"/>
            <a:ext cx="3235670" cy="2044668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27"/>
          <p:cNvSpPr txBox="1"/>
          <p:nvPr/>
        </p:nvSpPr>
        <p:spPr>
          <a:xfrm>
            <a:off x="5420025" y="3307325"/>
            <a:ext cx="3467700" cy="72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Zephyrin Engelhardt, “</a:t>
            </a:r>
            <a:r>
              <a:rPr lang="en" sz="1200">
                <a:solidFill>
                  <a:schemeClr val="dk1"/>
                </a:solidFill>
                <a:highlight>
                  <a:srgbClr val="F8F9FA"/>
                </a:highlight>
                <a:latin typeface="Inter"/>
                <a:ea typeface="Inter"/>
                <a:cs typeface="Inter"/>
                <a:sym typeface="Inter"/>
              </a:rPr>
              <a:t>Franciscan Missionaries in California,” in</a:t>
            </a:r>
            <a:r>
              <a:rPr i="1" lang="en" sz="1200">
                <a:solidFill>
                  <a:schemeClr val="dk1"/>
                </a:solidFill>
                <a:highlight>
                  <a:srgbClr val="F8F9FA"/>
                </a:highlight>
                <a:latin typeface="Inter"/>
                <a:ea typeface="Inter"/>
                <a:cs typeface="Inter"/>
                <a:sym typeface="Inter"/>
              </a:rPr>
              <a:t> San Juan Capistrano Mission, 1922.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8"/>
          <p:cNvSpPr txBox="1"/>
          <p:nvPr/>
        </p:nvSpPr>
        <p:spPr>
          <a:xfrm>
            <a:off x="133675" y="1219400"/>
            <a:ext cx="8431800" cy="33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Structure: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65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○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Often included a church, living quarters, workshops, storerooms, and fields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65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○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Functioned as self-sufficient communities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Missionaries controlled and oversaw daily activities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Often required Indigenous people to abandon traditional religions, languages, and customs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Daily Life: Strict schedule included labor, religious services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Helped establish Spanish territorial claims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Foundations for many modern cities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3" name="Google Shape;193;p28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94" name="Google Shape;194;p28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95" name="Google Shape;195;p2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96" name="Google Shape;196;p2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97" name="Google Shape;197;p2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98" name="Google Shape;198;p28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99" name="Google Shape;199;p2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00" name="Google Shape;200;p2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01" name="Google Shape;201;p28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202" name="Google Shape;202;p2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03" name="Google Shape;203;p2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4" name="Google Shape;204;p2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05" name="Google Shape;205;p28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206" name="Google Shape;206;p28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07" name="Google Shape;207;p28"/>
          <p:cNvSpPr txBox="1"/>
          <p:nvPr/>
        </p:nvSpPr>
        <p:spPr>
          <a:xfrm>
            <a:off x="1276990" y="4381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MISSION SYSTEM</a:t>
            </a:r>
            <a:endParaRPr sz="7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29"/>
          <p:cNvSpPr/>
          <p:nvPr/>
        </p:nvSpPr>
        <p:spPr>
          <a:xfrm>
            <a:off x="6882084" y="3285814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13" name="Google Shape;213;p29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214" name="Google Shape;214;p29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15" name="Google Shape;215;p29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E95C3D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" name="Google Shape;216;p29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17" name="Google Shape;217;p29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 sz="700"/>
            </a:p>
          </p:txBody>
        </p:sp>
      </p:grpSp>
      <p:sp>
        <p:nvSpPr>
          <p:cNvPr id="218" name="Google Shape;218;p29"/>
          <p:cNvSpPr/>
          <p:nvPr/>
        </p:nvSpPr>
        <p:spPr>
          <a:xfrm>
            <a:off x="-1314450" y="-724541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19" name="Google Shape;219;p29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220" name="Google Shape;220;p29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21" name="Google Shape;221;p29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22" name="Google Shape;222;p29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23" name="Google Shape;223;p29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224" name="Google Shape;224;p29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25" name="Google Shape;225;p29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26" name="Google Shape;226;p29"/>
          <p:cNvSpPr txBox="1"/>
          <p:nvPr/>
        </p:nvSpPr>
        <p:spPr>
          <a:xfrm>
            <a:off x="1583263" y="428025"/>
            <a:ext cx="59775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SPANISH MISSIONS</a:t>
            </a:r>
            <a:endParaRPr b="1" sz="4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227" name="Google Shape;227;p29"/>
          <p:cNvSpPr txBox="1"/>
          <p:nvPr/>
        </p:nvSpPr>
        <p:spPr>
          <a:xfrm>
            <a:off x="385625" y="1883313"/>
            <a:ext cx="3061200" cy="147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45725" spcFirstLastPara="1" rIns="45725" wrap="square" tIns="457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While watching the video, follow along with the transcript and answer the questions provided on the student worksheet.</a:t>
            </a:r>
            <a:endParaRPr b="1" sz="19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descr="Dr. Frank de la Teja discusses Franciscan Missions in this clip from his Texas Talks Webinar &quot;Understanding Spanish Texas through the Life of Fray Margil&quot;&#10;&#10;Join TSHA to watch the full webinar on www.mytsha.com" id="228" name="Google Shape;228;p29" title="Texas Talks Clip - Franciscan Missions and Experiences in New Spain in the 17th &amp; 18th Centuries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27150" y="1240434"/>
            <a:ext cx="4733555" cy="2662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0"/>
          <p:cNvSpPr/>
          <p:nvPr/>
        </p:nvSpPr>
        <p:spPr>
          <a:xfrm>
            <a:off x="6491430" y="3352077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34" name="Google Shape;234;p30"/>
          <p:cNvSpPr txBox="1"/>
          <p:nvPr/>
        </p:nvSpPr>
        <p:spPr>
          <a:xfrm>
            <a:off x="1276990" y="4381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CLASS DISCUSSION</a:t>
            </a:r>
            <a:endParaRPr sz="700"/>
          </a:p>
        </p:txBody>
      </p:sp>
      <p:grpSp>
        <p:nvGrpSpPr>
          <p:cNvPr id="235" name="Google Shape;235;p30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236" name="Google Shape;236;p30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37" name="Google Shape;237;p30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8" name="Google Shape;238;p30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39" name="Google Shape;239;p30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>
                <a:solidFill>
                  <a:schemeClr val="dk1"/>
                </a:solidFill>
              </a:endParaRPr>
            </a:p>
          </p:txBody>
        </p:sp>
      </p:grpSp>
      <p:sp>
        <p:nvSpPr>
          <p:cNvPr id="240" name="Google Shape;240;p30"/>
          <p:cNvSpPr/>
          <p:nvPr/>
        </p:nvSpPr>
        <p:spPr>
          <a:xfrm>
            <a:off x="-1741340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41" name="Google Shape;241;p30"/>
          <p:cNvSpPr txBox="1"/>
          <p:nvPr/>
        </p:nvSpPr>
        <p:spPr>
          <a:xfrm>
            <a:off x="588225" y="1829625"/>
            <a:ext cx="43812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 u="sng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Prediction</a:t>
            </a:r>
            <a:endParaRPr b="1" sz="2100" u="sng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21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What do you think will be some of the impacts of Spanish Missions in the Americas? </a:t>
            </a:r>
            <a:endParaRPr sz="21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242" name="Google Shape;242;p30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243" name="Google Shape;243;p30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44" name="Google Shape;244;p30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45" name="Google Shape;245;p30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46" name="Google Shape;246;p30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247" name="Google Shape;247;p30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48" name="Google Shape;248;p30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49" name="Google Shape;249;p30"/>
          <p:cNvGrpSpPr/>
          <p:nvPr/>
        </p:nvGrpSpPr>
        <p:grpSpPr>
          <a:xfrm>
            <a:off x="5417846" y="1146257"/>
            <a:ext cx="2944583" cy="2296282"/>
            <a:chOff x="5376825" y="1512437"/>
            <a:chExt cx="3094350" cy="2481394"/>
          </a:xfrm>
        </p:grpSpPr>
        <p:sp>
          <p:nvSpPr>
            <p:cNvPr id="250" name="Google Shape;250;p30"/>
            <p:cNvSpPr/>
            <p:nvPr/>
          </p:nvSpPr>
          <p:spPr>
            <a:xfrm>
              <a:off x="537682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p30"/>
            <p:cNvSpPr/>
            <p:nvPr/>
          </p:nvSpPr>
          <p:spPr>
            <a:xfrm>
              <a:off x="5436814" y="2335760"/>
              <a:ext cx="4653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" name="Google Shape;252;p30"/>
            <p:cNvSpPr/>
            <p:nvPr/>
          </p:nvSpPr>
          <p:spPr>
            <a:xfrm>
              <a:off x="7962533" y="2335739"/>
              <a:ext cx="4320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" name="Google Shape;253;p30"/>
            <p:cNvSpPr/>
            <p:nvPr/>
          </p:nvSpPr>
          <p:spPr>
            <a:xfrm rot="-5400000">
              <a:off x="5859814" y="2686815"/>
              <a:ext cx="345300" cy="1191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" name="Google Shape;254;p30"/>
            <p:cNvSpPr/>
            <p:nvPr/>
          </p:nvSpPr>
          <p:spPr>
            <a:xfrm rot="-5400000">
              <a:off x="7669031" y="2729508"/>
              <a:ext cx="345300" cy="11058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" name="Google Shape;255;p30"/>
            <p:cNvSpPr/>
            <p:nvPr/>
          </p:nvSpPr>
          <p:spPr>
            <a:xfrm>
              <a:off x="6162670" y="3109731"/>
              <a:ext cx="4653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" name="Google Shape;256;p30"/>
            <p:cNvSpPr/>
            <p:nvPr/>
          </p:nvSpPr>
          <p:spPr>
            <a:xfrm>
              <a:off x="7256450" y="3109685"/>
              <a:ext cx="4320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257" name="Google Shape;257;p30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221237" y="1512437"/>
              <a:ext cx="1310975" cy="13109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58" name="Google Shape;258;p30"/>
            <p:cNvSpPr/>
            <p:nvPr/>
          </p:nvSpPr>
          <p:spPr>
            <a:xfrm>
              <a:off x="788587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3" name="Google Shape;263;p31"/>
          <p:cNvPicPr preferRelativeResize="0"/>
          <p:nvPr/>
        </p:nvPicPr>
        <p:blipFill rotWithShape="1">
          <a:blip r:embed="rId3">
            <a:alphaModFix/>
          </a:blip>
          <a:srcRect b="0" l="9116" r="5362" t="0"/>
          <a:stretch/>
        </p:blipFill>
        <p:spPr>
          <a:xfrm>
            <a:off x="326300" y="1097700"/>
            <a:ext cx="5116474" cy="3365299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p31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65" name="Google Shape;265;p31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266" name="Google Shape;266;p31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67" name="Google Shape;267;p31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68" name="Google Shape;268;p31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69" name="Google Shape;269;p31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270" name="Google Shape;270;p31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71" name="Google Shape;271;p31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72" name="Google Shape;272;p31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73" name="Google Shape;273;p31"/>
          <p:cNvSpPr txBox="1"/>
          <p:nvPr/>
        </p:nvSpPr>
        <p:spPr>
          <a:xfrm>
            <a:off x="1276940" y="105338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SPANISH MISSIONS STATIONS ACTIVITY</a:t>
            </a:r>
            <a:endParaRPr sz="700"/>
          </a:p>
        </p:txBody>
      </p:sp>
      <p:sp>
        <p:nvSpPr>
          <p:cNvPr id="274" name="Google Shape;274;p31"/>
          <p:cNvSpPr txBox="1"/>
          <p:nvPr/>
        </p:nvSpPr>
        <p:spPr>
          <a:xfrm>
            <a:off x="5303900" y="1540275"/>
            <a:ext cx="3550500" cy="177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Choose three questions that you are interested in learning more about</a:t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Move to the corresponding station and answer the accompanying questions in your worksheet</a:t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275" name="Google Shape;275;p31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276" name="Google Shape;276;p31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77" name="Google Shape;277;p31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8" name="Google Shape;278;p31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79" name="Google Shape;279;p31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6</a:t>
              </a:r>
              <a:endParaRPr sz="700">
                <a:solidFill>
                  <a:schemeClr val="dk1"/>
                </a:solidFill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