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CD3ACA7-F99A-43A9-80FB-7218C76642F3}">
  <a:tblStyle styleId="{0CD3ACA7-F99A-43A9-80FB-7218C76642F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629AD44-7DEE-487D-ADAA-FE5858D79A1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36400" y="604100"/>
            <a:ext cx="6786600" cy="32973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a:solidFill>
                  <a:schemeClr val="dk1"/>
                </a:solidFill>
                <a:latin typeface="Inter"/>
                <a:ea typeface="Inter"/>
                <a:cs typeface="Inter"/>
                <a:sym typeface="Inter"/>
              </a:rPr>
              <a:t>Historical Context:</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From the late 15th century to the mid 17th century, European countries sent explorers around the world. These lands flourished before European arrival but explorers wished to claim these lands for their home countries. Explorers, mostly from Spain, hoped to spread their Catholic faith, make a name for themselves, and gain riches (often summarized as “God, Glory, and Gold”).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Europeans brought new livestock and crops, like cows and grapes, to the Americas. However, interactions between the Spanish and indigenous people often meant devastation for the people already living there. Most Spaniards believed that their Catholic faith and European way of life made them superior to the indigenous groups. This belief served as justification for their conquest of the Americas.</a:t>
            </a:r>
            <a:endParaRPr>
              <a:solidFill>
                <a:schemeClr val="dk1"/>
              </a:solidFill>
              <a:latin typeface="Inter"/>
              <a:ea typeface="Inter"/>
              <a:cs typeface="Inter"/>
              <a:sym typeface="Inter"/>
            </a:endParaRPr>
          </a:p>
        </p:txBody>
      </p:sp>
      <p:graphicFrame>
        <p:nvGraphicFramePr>
          <p:cNvPr id="71" name="Google Shape;71;p14"/>
          <p:cNvGraphicFramePr/>
          <p:nvPr/>
        </p:nvGraphicFramePr>
        <p:xfrm>
          <a:off x="536356" y="4053700"/>
          <a:ext cx="3000000" cy="3000000"/>
        </p:xfrm>
        <a:graphic>
          <a:graphicData uri="http://schemas.openxmlformats.org/drawingml/2006/table">
            <a:tbl>
              <a:tblPr>
                <a:noFill/>
                <a:tableStyleId>{0CD3ACA7-F99A-43A9-80FB-7218C76642F3}</a:tableStyleId>
              </a:tblPr>
              <a:tblGrid>
                <a:gridCol w="6786675"/>
              </a:tblGrid>
              <a:tr h="9169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Theodore de Bry (images) and Bartolome de las Casas (text). </a:t>
                      </a:r>
                      <a:r>
                        <a:rPr i="1" lang="en" sz="1500">
                          <a:solidFill>
                            <a:schemeClr val="dk1"/>
                          </a:solidFill>
                          <a:latin typeface="Inter"/>
                          <a:ea typeface="Inter"/>
                          <a:cs typeface="Inter"/>
                          <a:sym typeface="Inter"/>
                        </a:rPr>
                        <a:t>A Short Account of the Destruction of the Indies,</a:t>
                      </a:r>
                      <a:r>
                        <a:rPr lang="en" sz="1500">
                          <a:solidFill>
                            <a:schemeClr val="dk1"/>
                          </a:solidFill>
                          <a:latin typeface="Inter"/>
                          <a:ea typeface="Inter"/>
                          <a:cs typeface="Inter"/>
                          <a:sym typeface="Inter"/>
                        </a:rPr>
                        <a:t> 1598.</a:t>
                      </a:r>
                      <a:endParaRPr sz="13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was upon these gentle lambs, imbued by the Creator with all the qualities we have mentioned, that from the very first day they clapped eyes on them the Spanish fell like ravening wolves upon the fold, or like tigers and savage lions who have not eaten meat for days… When the Spanish first journeyed there, the indigenous population of the island of Hispaniola stood at some three million; today only two hundred survive. The native population…was wiped out by force, a policy adopted by the Spaniards.</a:t>
                      </a:r>
                      <a:endParaRPr sz="15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72" name="Google Shape;72;p14"/>
          <p:cNvPicPr preferRelativeResize="0"/>
          <p:nvPr/>
        </p:nvPicPr>
        <p:blipFill>
          <a:blip r:embed="rId4">
            <a:alphaModFix/>
          </a:blip>
          <a:stretch>
            <a:fillRect/>
          </a:stretch>
        </p:blipFill>
        <p:spPr>
          <a:xfrm>
            <a:off x="536345" y="4742037"/>
            <a:ext cx="3322865" cy="2514600"/>
          </a:xfrm>
          <a:prstGeom prst="rect">
            <a:avLst/>
          </a:prstGeom>
          <a:noFill/>
          <a:ln>
            <a:noFill/>
          </a:ln>
        </p:spPr>
      </p:pic>
      <p:pic>
        <p:nvPicPr>
          <p:cNvPr id="73" name="Google Shape;73;p14"/>
          <p:cNvPicPr preferRelativeResize="0"/>
          <p:nvPr/>
        </p:nvPicPr>
        <p:blipFill>
          <a:blip r:embed="rId5">
            <a:alphaModFix/>
          </a:blip>
          <a:stretch>
            <a:fillRect/>
          </a:stretch>
        </p:blipFill>
        <p:spPr>
          <a:xfrm>
            <a:off x="4139831" y="4732046"/>
            <a:ext cx="3183165" cy="253455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475400" y="915375"/>
            <a:ext cx="6821700" cy="411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
        <p:nvSpPr>
          <p:cNvPr id="83" name="Google Shape;83;p15"/>
          <p:cNvSpPr txBox="1"/>
          <p:nvPr/>
        </p:nvSpPr>
        <p:spPr>
          <a:xfrm>
            <a:off x="475400" y="52255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438750" y="5119825"/>
            <a:ext cx="6894900" cy="422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    2.   </a:t>
            </a:r>
            <a:r>
              <a:rPr lang="en" sz="1500">
                <a:solidFill>
                  <a:schemeClr val="dk1"/>
                </a:solidFill>
                <a:latin typeface="Inter"/>
                <a:ea typeface="Inter"/>
                <a:cs typeface="Inter"/>
                <a:sym typeface="Inter"/>
              </a:rPr>
              <a:t>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457200" lvl="0" marL="0" rtl="0" algn="l">
              <a:spcBef>
                <a:spcPts val="0"/>
              </a:spcBef>
              <a:spcAft>
                <a:spcPts val="0"/>
              </a:spcAft>
              <a:buClr>
                <a:schemeClr val="dk1"/>
              </a:buClr>
              <a:buSzPts val="1200"/>
              <a:buFont typeface="Arial"/>
              <a:buNone/>
            </a:pPr>
            <a:r>
              <a:rPr b="1" lang="en">
                <a:solidFill>
                  <a:schemeClr val="accent1"/>
                </a:solidFill>
                <a:latin typeface="Inter"/>
                <a:ea typeface="Inter"/>
                <a:cs typeface="Inter"/>
                <a:sym typeface="Inter"/>
              </a:rPr>
              <a:t>Based on this historical context and primary source provided, Choice A and Choice C are clear examples of how European exploration affected indigenous populations in the Americas. (Choice B is a true statement, but evidence for it can is only available in the historical context section). However, when looking at the historical context and primary source, Choice C is a more significant example of how European exploration affected indigenous populations in the Americas. The historical context mentions the “devastation” of indigenous peoples. Additionally, the primary source depicts brutal killings of indigenous Americans in both visual and written forms. However, a case can be made that choice A is the most significant impact, since both the historical context and the primary source address subjection and European motivation for that subjection. Students who justify either choice with both texts can receive full credit.</a:t>
            </a:r>
            <a:endParaRPr>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a:solidFill>
                <a:schemeClr val="accent1"/>
              </a:solidFill>
              <a:latin typeface="Inter"/>
              <a:ea typeface="Inter"/>
              <a:cs typeface="Inter"/>
              <a:sym typeface="Inter"/>
            </a:endParaRPr>
          </a:p>
        </p:txBody>
      </p:sp>
      <p:sp>
        <p:nvSpPr>
          <p:cNvPr id="89" name="Google Shape;89;p16"/>
          <p:cNvSpPr txBox="1"/>
          <p:nvPr/>
        </p:nvSpPr>
        <p:spPr>
          <a:xfrm>
            <a:off x="457750" y="568200"/>
            <a:ext cx="6801000" cy="4702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 </a:t>
            </a:r>
            <a:r>
              <a:rPr b="1" lang="en" sz="1500">
                <a:solidFill>
                  <a:schemeClr val="lt1"/>
                </a:solidFill>
                <a:highlight>
                  <a:schemeClr val="accent1"/>
                </a:highlight>
                <a:latin typeface="Inter"/>
                <a:ea typeface="Inter"/>
                <a:cs typeface="Inter"/>
                <a:sym typeface="Inter"/>
              </a:rPr>
              <a:t>(1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 </a:t>
            </a:r>
            <a:r>
              <a:rPr b="1" lang="en" sz="1500">
                <a:solidFill>
                  <a:schemeClr val="lt1"/>
                </a:solidFill>
                <a:highlight>
                  <a:schemeClr val="accent1"/>
                </a:highlight>
                <a:latin typeface="Inter"/>
                <a:ea typeface="Inter"/>
                <a:cs typeface="Inter"/>
                <a:sym typeface="Inter"/>
              </a:rPr>
              <a:t>(2 point)</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p:txBody>
      </p:sp>
      <p:sp>
        <p:nvSpPr>
          <p:cNvPr id="90" name="Google Shape;90;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91" name="Google Shape;91;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9" name="Google Shape;99;p17"/>
          <p:cNvGraphicFramePr/>
          <p:nvPr/>
        </p:nvGraphicFramePr>
        <p:xfrm>
          <a:off x="969478" y="1521929"/>
          <a:ext cx="3000000" cy="3000000"/>
        </p:xfrm>
        <a:graphic>
          <a:graphicData uri="http://schemas.openxmlformats.org/drawingml/2006/table">
            <a:tbl>
              <a:tblPr>
                <a:noFill/>
                <a:tableStyleId>{A629AD44-7DEE-487D-ADAA-FE5858D79A19}</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101" name="Google Shape;101;p17"/>
          <p:cNvGraphicFramePr/>
          <p:nvPr/>
        </p:nvGraphicFramePr>
        <p:xfrm>
          <a:off x="559991" y="4439260"/>
          <a:ext cx="3000000" cy="3000000"/>
        </p:xfrm>
        <a:graphic>
          <a:graphicData uri="http://schemas.openxmlformats.org/drawingml/2006/table">
            <a:tbl>
              <a:tblPr>
                <a:noFill/>
                <a:tableStyleId>{A629AD44-7DEE-487D-ADAA-FE5858D79A19}</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2" name="Google Shape;102;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03" name="Google Shape;103;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Causation</a:t>
            </a:r>
            <a:endParaRPr sz="1900">
              <a:latin typeface="Halant"/>
              <a:ea typeface="Halant"/>
              <a:cs typeface="Halant"/>
              <a:sym typeface="Halant"/>
            </a:endParaRPr>
          </a:p>
        </p:txBody>
      </p:sp>
      <p:pic>
        <p:nvPicPr>
          <p:cNvPr id="104" name="Google Shape;104;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