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Lst>
  <p:sldSz cy="10058400" cx="7772400"/>
  <p:notesSz cx="6858000" cy="9144000"/>
  <p:embeddedFontLst>
    <p:embeddedFont>
      <p:font typeface="Halant"/>
      <p:regular r:id="rId14"/>
      <p:bold r:id="rId15"/>
    </p:embeddedFont>
    <p:embeddedFont>
      <p:font typeface="Inter SemiBold"/>
      <p:regular r:id="rId16"/>
      <p:bold r:id="rId17"/>
      <p:italic r:id="rId18"/>
      <p:boldItalic r:id="rId19"/>
    </p:embeddedFont>
    <p:embeddedFont>
      <p:font typeface="Inter"/>
      <p:regular r:id="rId20"/>
      <p:bold r:id="rId21"/>
      <p:italic r:id="rId22"/>
      <p:boldItalic r:id="rId23"/>
    </p:embeddedFont>
    <p:embeddedFont>
      <p:font typeface="Plus Jakarta Sans"/>
      <p:regular r:id="rId24"/>
      <p:bold r:id="rId25"/>
      <p:italic r:id="rId26"/>
      <p:boldItalic r:id="rId27"/>
    </p:embeddedFont>
    <p:embeddedFont>
      <p:font typeface="Plus Jakarta Sans Medium"/>
      <p:regular r:id="rId28"/>
      <p:bold r:id="rId29"/>
      <p:italic r:id="rId30"/>
      <p:boldItalic r:id="rId3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A04E250-A7EB-49E8-AC83-638DF84BD9DC}">
  <a:tblStyle styleId="{4A04E250-A7EB-49E8-AC83-638DF84BD9DC}"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0B8FB4B9-0D57-4B20-AB60-2D0BE62D79E2}"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regular.fntdata"/><Relationship Id="rId22" Type="http://schemas.openxmlformats.org/officeDocument/2006/relationships/font" Target="fonts/Inter-italic.fntdata"/><Relationship Id="rId21" Type="http://schemas.openxmlformats.org/officeDocument/2006/relationships/font" Target="fonts/Inter-bold.fntdata"/><Relationship Id="rId24" Type="http://schemas.openxmlformats.org/officeDocument/2006/relationships/font" Target="fonts/PlusJakartaSans-regular.fntdata"/><Relationship Id="rId23" Type="http://schemas.openxmlformats.org/officeDocument/2006/relationships/font" Target="fonts/Inter-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PlusJakartaSans-italic.fntdata"/><Relationship Id="rId25" Type="http://schemas.openxmlformats.org/officeDocument/2006/relationships/font" Target="fonts/PlusJakartaSans-bold.fntdata"/><Relationship Id="rId28" Type="http://schemas.openxmlformats.org/officeDocument/2006/relationships/font" Target="fonts/PlusJakartaSansMedium-regular.fntdata"/><Relationship Id="rId27" Type="http://schemas.openxmlformats.org/officeDocument/2006/relationships/font" Target="fonts/PlusJakartaSans-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PlusJakartaSansMedium-bold.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PlusJakartaSansMedium-boldItalic.fntdata"/><Relationship Id="rId30" Type="http://schemas.openxmlformats.org/officeDocument/2006/relationships/font" Target="fonts/PlusJakartaSansMedium-italic.fnt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SemiBold-bold.fntdata"/><Relationship Id="rId16" Type="http://schemas.openxmlformats.org/officeDocument/2006/relationships/font" Target="fonts/InterSemiBold-regular.fntdata"/><Relationship Id="rId19" Type="http://schemas.openxmlformats.org/officeDocument/2006/relationships/font" Target="fonts/InterSemiBold-boldItalic.fntdata"/><Relationship Id="rId18" Type="http://schemas.openxmlformats.org/officeDocument/2006/relationships/font" Target="fonts/InterSemi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44f82b3a6b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44f82b3a6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32185830045_0_1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32185830045_0_1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g32185830045_0_16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g32185830045_0_1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32185830045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3218583004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32185830045_0_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32185830045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32185830045_0_2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32185830045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344f82b3a6b_0_6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344f82b3a6b_0_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5.png"/><Relationship Id="rId5"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5.png"/><Relationship Id="rId5" Type="http://schemas.openxmlformats.org/officeDocument/2006/relationships/image" Target="../media/image1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5.png"/><Relationship Id="rId5" Type="http://schemas.openxmlformats.org/officeDocument/2006/relationships/image" Target="../media/image1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14.png"/><Relationship Id="rId5" Type="http://schemas.openxmlformats.org/officeDocument/2006/relationships/image" Target="../media/image1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cxnSp>
        <p:nvCxnSpPr>
          <p:cNvPr id="54" name="Google Shape;54;p13"/>
          <p:cNvCxnSpPr>
            <a:endCxn id="55" idx="1"/>
          </p:cNvCxnSpPr>
          <p:nvPr/>
        </p:nvCxnSpPr>
        <p:spPr>
          <a:xfrm>
            <a:off x="2181150" y="5177825"/>
            <a:ext cx="3211500" cy="385200"/>
          </a:xfrm>
          <a:prstGeom prst="straightConnector1">
            <a:avLst/>
          </a:prstGeom>
          <a:noFill/>
          <a:ln cap="flat" cmpd="sng" w="19050">
            <a:solidFill>
              <a:srgbClr val="595959"/>
            </a:solidFill>
            <a:prstDash val="solid"/>
            <a:round/>
            <a:headEnd len="med" w="med" type="none"/>
            <a:tailEnd len="med" w="med" type="triangle"/>
          </a:ln>
        </p:spPr>
      </p:cxnSp>
      <p:cxnSp>
        <p:nvCxnSpPr>
          <p:cNvPr id="56" name="Google Shape;56;p13"/>
          <p:cNvCxnSpPr>
            <a:endCxn id="57" idx="1"/>
          </p:cNvCxnSpPr>
          <p:nvPr/>
        </p:nvCxnSpPr>
        <p:spPr>
          <a:xfrm flipH="1" rot="10800000">
            <a:off x="2178450" y="4073575"/>
            <a:ext cx="3214200" cy="360000"/>
          </a:xfrm>
          <a:prstGeom prst="straightConnector1">
            <a:avLst/>
          </a:prstGeom>
          <a:noFill/>
          <a:ln cap="flat" cmpd="sng" w="19050">
            <a:solidFill>
              <a:srgbClr val="595959"/>
            </a:solidFill>
            <a:prstDash val="solid"/>
            <a:round/>
            <a:headEnd len="med" w="med" type="none"/>
            <a:tailEnd len="med" w="med" type="triangle"/>
          </a:ln>
        </p:spPr>
      </p:cxnSp>
      <p:sp>
        <p:nvSpPr>
          <p:cNvPr id="58" name="Google Shape;58;p13"/>
          <p:cNvSpPr txBox="1"/>
          <p:nvPr/>
        </p:nvSpPr>
        <p:spPr>
          <a:xfrm>
            <a:off x="2767950" y="3317963"/>
            <a:ext cx="2040900" cy="3024000"/>
          </a:xfrm>
          <a:prstGeom prst="rect">
            <a:avLst/>
          </a:prstGeom>
          <a:solidFill>
            <a:schemeClr val="lt1"/>
          </a:solidFill>
          <a:ln cap="flat" cmpd="sng" w="9525">
            <a:solidFill>
              <a:srgbClr val="9E9E9E"/>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lang="en" sz="1600">
                <a:solidFill>
                  <a:srgbClr val="000000"/>
                </a:solidFill>
                <a:latin typeface="Inter"/>
                <a:ea typeface="Inter"/>
                <a:cs typeface="Inter"/>
                <a:sym typeface="Inter"/>
              </a:rPr>
              <a:t>Historians often identify a primary </a:t>
            </a:r>
            <a:r>
              <a:rPr lang="en" sz="1600">
                <a:latin typeface="Inter"/>
                <a:ea typeface="Inter"/>
                <a:cs typeface="Inter"/>
                <a:sym typeface="Inter"/>
              </a:rPr>
              <a:t>effect</a:t>
            </a:r>
            <a:r>
              <a:rPr lang="en" sz="1600">
                <a:solidFill>
                  <a:srgbClr val="000000"/>
                </a:solidFill>
                <a:latin typeface="Inter"/>
                <a:ea typeface="Inter"/>
                <a:cs typeface="Inter"/>
                <a:sym typeface="Inter"/>
              </a:rPr>
              <a:t> of a historical event. This is never the only </a:t>
            </a:r>
            <a:r>
              <a:rPr lang="en" sz="1600">
                <a:latin typeface="Inter"/>
                <a:ea typeface="Inter"/>
                <a:cs typeface="Inter"/>
                <a:sym typeface="Inter"/>
              </a:rPr>
              <a:t>effect</a:t>
            </a:r>
            <a:r>
              <a:rPr lang="en" sz="1600">
                <a:solidFill>
                  <a:srgbClr val="000000"/>
                </a:solidFill>
                <a:latin typeface="Inter"/>
                <a:ea typeface="Inter"/>
                <a:cs typeface="Inter"/>
                <a:sym typeface="Inter"/>
              </a:rPr>
              <a:t>, but the evidence suggests it is the most significant.</a:t>
            </a:r>
            <a:endParaRPr sz="1700">
              <a:latin typeface="Inter"/>
              <a:ea typeface="Inter"/>
              <a:cs typeface="Inter"/>
              <a:sym typeface="Inter"/>
            </a:endParaRPr>
          </a:p>
        </p:txBody>
      </p:sp>
      <p:sp>
        <p:nvSpPr>
          <p:cNvPr id="59" name="Google Shape;59;p13"/>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000">
                <a:solidFill>
                  <a:schemeClr val="dk1"/>
                </a:solidFill>
                <a:latin typeface="Plus Jakarta Sans"/>
                <a:ea typeface="Plus Jakarta Sans"/>
                <a:cs typeface="Plus Jakarta Sans"/>
                <a:sym typeface="Plus Jakarta Sans"/>
              </a:rPr>
              <a:t>What is </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Causation?</a:t>
            </a:r>
            <a:endParaRPr sz="1700">
              <a:solidFill>
                <a:schemeClr val="dk1"/>
              </a:solidFill>
              <a:latin typeface="Halant"/>
              <a:ea typeface="Halant"/>
              <a:cs typeface="Halant"/>
              <a:sym typeface="Halant"/>
            </a:endParaRPr>
          </a:p>
        </p:txBody>
      </p:sp>
      <p:sp>
        <p:nvSpPr>
          <p:cNvPr id="60" name="Google Shape;60;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61" name="Google Shape;61;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2" name="Google Shape;62;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63" name="Google Shape;63;p1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64" name="Google Shape;64;p13"/>
          <p:cNvSpPr txBox="1"/>
          <p:nvPr/>
        </p:nvSpPr>
        <p:spPr>
          <a:xfrm>
            <a:off x="1816375" y="1325600"/>
            <a:ext cx="5487000" cy="1275300"/>
          </a:xfrm>
          <a:prstGeom prst="rect">
            <a:avLst/>
          </a:prstGeom>
          <a:solidFill>
            <a:srgbClr val="EFFEF9"/>
          </a:solidFill>
          <a:ln cap="flat" cmpd="sng" w="9525">
            <a:solidFill>
              <a:srgbClr val="000000"/>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b="1" lang="en">
                <a:solidFill>
                  <a:srgbClr val="000000"/>
                </a:solidFill>
                <a:latin typeface="Plus Jakarta Sans"/>
                <a:ea typeface="Plus Jakarta Sans"/>
                <a:cs typeface="Plus Jakarta Sans"/>
                <a:sym typeface="Plus Jakarta Sans"/>
              </a:rPr>
              <a:t>Quick Definition: </a:t>
            </a:r>
            <a:r>
              <a:rPr lang="en">
                <a:solidFill>
                  <a:srgbClr val="000000"/>
                </a:solidFill>
                <a:latin typeface="Plus Jakarta Sans"/>
                <a:ea typeface="Plus Jakarta Sans"/>
                <a:cs typeface="Plus Jakarta Sans"/>
                <a:sym typeface="Plus Jakarta Sans"/>
              </a:rPr>
              <a:t>Thinking historically means considering why certain things happened and what effects occurred because of an event, development, or process. It also means recognizing that there are multiple causes of and multiple effects from any event, development, or process.</a:t>
            </a:r>
            <a:endParaRPr>
              <a:solidFill>
                <a:srgbClr val="000000"/>
              </a:solidFill>
              <a:latin typeface="Plus Jakarta Sans"/>
              <a:ea typeface="Plus Jakarta Sans"/>
              <a:cs typeface="Plus Jakarta Sans"/>
              <a:sym typeface="Plus Jakarta Sans"/>
            </a:endParaRPr>
          </a:p>
          <a:p>
            <a:pPr indent="0" lvl="0" marL="0" rtl="0" algn="l">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p:txBody>
      </p:sp>
      <p:graphicFrame>
        <p:nvGraphicFramePr>
          <p:cNvPr id="65" name="Google Shape;65;p13"/>
          <p:cNvGraphicFramePr/>
          <p:nvPr/>
        </p:nvGraphicFramePr>
        <p:xfrm>
          <a:off x="469050" y="7265138"/>
          <a:ext cx="3000000" cy="3000000"/>
        </p:xfrm>
        <a:graphic>
          <a:graphicData uri="http://schemas.openxmlformats.org/drawingml/2006/table">
            <a:tbl>
              <a:tblPr>
                <a:noFill/>
                <a:tableStyleId>{4A04E250-A7EB-49E8-AC83-638DF84BD9DC}</a:tableStyleId>
              </a:tblPr>
              <a:tblGrid>
                <a:gridCol w="3417150"/>
                <a:gridCol w="3417150"/>
              </a:tblGrid>
              <a:tr h="600300">
                <a:tc>
                  <a:txBody>
                    <a:bodyPr/>
                    <a:lstStyle/>
                    <a:p>
                      <a:pPr indent="0" lvl="0" marL="0" rtl="0" algn="l">
                        <a:spcBef>
                          <a:spcPts val="0"/>
                        </a:spcBef>
                        <a:spcAft>
                          <a:spcPts val="0"/>
                        </a:spcAft>
                        <a:buNone/>
                      </a:pPr>
                      <a:r>
                        <a:rPr lang="en" sz="1100">
                          <a:latin typeface="Inter"/>
                          <a:ea typeface="Inter"/>
                          <a:cs typeface="Inter"/>
                          <a:sym typeface="Inter"/>
                        </a:rPr>
                        <a:t>Think of a new school-wide recycling program as historical event. List a primary effect of the program followed by two secondary effects.</a:t>
                      </a:r>
                      <a:endParaRPr sz="11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100">
                          <a:latin typeface="Inter"/>
                          <a:ea typeface="Inter"/>
                          <a:cs typeface="Inter"/>
                          <a:sym typeface="Inter"/>
                        </a:rPr>
                        <a:t>Why is knowing the effect of something helpful for better understanding it?</a:t>
                      </a:r>
                      <a:endParaRPr sz="11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999125">
                <a:tc>
                  <a:txBody>
                    <a:bodyPr/>
                    <a:lstStyle/>
                    <a:p>
                      <a:pPr indent="0" lvl="0" marL="0" rtl="0" algn="l">
                        <a:spcBef>
                          <a:spcPts val="0"/>
                        </a:spcBef>
                        <a:spcAft>
                          <a:spcPts val="0"/>
                        </a:spcAft>
                        <a:buNone/>
                      </a:pPr>
                      <a:r>
                        <a:rPr lang="en" sz="1000">
                          <a:latin typeface="Inter"/>
                          <a:ea typeface="Inter"/>
                          <a:cs typeface="Inter"/>
                          <a:sym typeface="Inter"/>
                        </a:rPr>
                        <a:t>Primary Effect:</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Secondary Effect 1:</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Secondary Effect 2: </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66" name="Google Shape;66;p13"/>
          <p:cNvSpPr txBox="1"/>
          <p:nvPr/>
        </p:nvSpPr>
        <p:spPr>
          <a:xfrm>
            <a:off x="469050" y="6657863"/>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sp>
        <p:nvSpPr>
          <p:cNvPr id="55" name="Google Shape;55;p13"/>
          <p:cNvSpPr txBox="1"/>
          <p:nvPr/>
        </p:nvSpPr>
        <p:spPr>
          <a:xfrm>
            <a:off x="5392650" y="4925375"/>
            <a:ext cx="1884900" cy="1275300"/>
          </a:xfrm>
          <a:prstGeom prst="rect">
            <a:avLst/>
          </a:prstGeom>
          <a:solidFill>
            <a:srgbClr val="EFFEF9"/>
          </a:solidFill>
          <a:ln cap="flat" cmpd="sng" w="9525">
            <a:solidFill>
              <a:schemeClr val="dk1"/>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lang="en" sz="1200">
                <a:solidFill>
                  <a:srgbClr val="000000"/>
                </a:solidFill>
                <a:latin typeface="Plus Jakarta Sans"/>
                <a:ea typeface="Plus Jakarta Sans"/>
                <a:cs typeface="Plus Jakarta Sans"/>
                <a:sym typeface="Plus Jakarta Sans"/>
              </a:rPr>
              <a:t>When </a:t>
            </a:r>
            <a:r>
              <a:rPr lang="en" sz="1200">
                <a:latin typeface="Plus Jakarta Sans"/>
                <a:ea typeface="Plus Jakarta Sans"/>
                <a:cs typeface="Plus Jakarta Sans"/>
                <a:sym typeface="Plus Jakarta Sans"/>
              </a:rPr>
              <a:t>we</a:t>
            </a:r>
            <a:r>
              <a:rPr lang="en" sz="1200">
                <a:solidFill>
                  <a:srgbClr val="000000"/>
                </a:solidFill>
                <a:latin typeface="Plus Jakarta Sans"/>
                <a:ea typeface="Plus Jakarta Sans"/>
                <a:cs typeface="Plus Jakarta Sans"/>
                <a:sym typeface="Plus Jakarta Sans"/>
              </a:rPr>
              <a:t> identify and evaluate multiple </a:t>
            </a:r>
            <a:r>
              <a:rPr lang="en" sz="1200">
                <a:latin typeface="Plus Jakarta Sans"/>
                <a:ea typeface="Plus Jakarta Sans"/>
                <a:cs typeface="Plus Jakarta Sans"/>
                <a:sym typeface="Plus Jakarta Sans"/>
              </a:rPr>
              <a:t>effects</a:t>
            </a:r>
            <a:r>
              <a:rPr lang="en" sz="1200">
                <a:solidFill>
                  <a:srgbClr val="000000"/>
                </a:solidFill>
                <a:latin typeface="Plus Jakarta Sans"/>
                <a:ea typeface="Plus Jakarta Sans"/>
                <a:cs typeface="Plus Jakarta Sans"/>
                <a:sym typeface="Plus Jakarta Sans"/>
              </a:rPr>
              <a:t>, </a:t>
            </a:r>
            <a:r>
              <a:rPr lang="en" sz="1200">
                <a:latin typeface="Plus Jakarta Sans"/>
                <a:ea typeface="Plus Jakarta Sans"/>
                <a:cs typeface="Plus Jakarta Sans"/>
                <a:sym typeface="Plus Jakarta Sans"/>
              </a:rPr>
              <a:t>we</a:t>
            </a:r>
            <a:r>
              <a:rPr lang="en" sz="1200">
                <a:solidFill>
                  <a:srgbClr val="000000"/>
                </a:solidFill>
                <a:latin typeface="Plus Jakarta Sans"/>
                <a:ea typeface="Plus Jakarta Sans"/>
                <a:cs typeface="Plus Jakarta Sans"/>
                <a:sym typeface="Plus Jakarta Sans"/>
              </a:rPr>
              <a:t> </a:t>
            </a:r>
            <a:r>
              <a:rPr lang="en" sz="1200">
                <a:solidFill>
                  <a:srgbClr val="000000"/>
                </a:solidFill>
                <a:latin typeface="Plus Jakarta Sans"/>
                <a:ea typeface="Plus Jakarta Sans"/>
                <a:cs typeface="Plus Jakarta Sans"/>
                <a:sym typeface="Plus Jakarta Sans"/>
              </a:rPr>
              <a:t>uncover</a:t>
            </a:r>
            <a:r>
              <a:rPr lang="en" sz="1200">
                <a:solidFill>
                  <a:srgbClr val="000000"/>
                </a:solidFill>
                <a:latin typeface="Plus Jakarta Sans"/>
                <a:ea typeface="Plus Jakarta Sans"/>
                <a:cs typeface="Plus Jakarta Sans"/>
                <a:sym typeface="Plus Jakarta Sans"/>
              </a:rPr>
              <a:t> the </a:t>
            </a:r>
            <a:r>
              <a:rPr i="1" lang="en" sz="1200">
                <a:solidFill>
                  <a:srgbClr val="000000"/>
                </a:solidFill>
                <a:latin typeface="Plus Jakarta Sans"/>
                <a:ea typeface="Plus Jakarta Sans"/>
                <a:cs typeface="Plus Jakarta Sans"/>
                <a:sym typeface="Plus Jakarta Sans"/>
              </a:rPr>
              <a:t>complexity</a:t>
            </a:r>
            <a:r>
              <a:rPr lang="en" sz="1200">
                <a:solidFill>
                  <a:srgbClr val="000000"/>
                </a:solidFill>
                <a:latin typeface="Plus Jakarta Sans"/>
                <a:ea typeface="Plus Jakarta Sans"/>
                <a:cs typeface="Plus Jakarta Sans"/>
                <a:sym typeface="Plus Jakarta Sans"/>
              </a:rPr>
              <a:t> of the past.</a:t>
            </a:r>
            <a:endParaRPr sz="1700">
              <a:latin typeface="Plus Jakarta Sans"/>
              <a:ea typeface="Plus Jakarta Sans"/>
              <a:cs typeface="Plus Jakarta Sans"/>
              <a:sym typeface="Plus Jakarta Sans"/>
            </a:endParaRPr>
          </a:p>
        </p:txBody>
      </p:sp>
      <p:cxnSp>
        <p:nvCxnSpPr>
          <p:cNvPr id="67" name="Google Shape;67;p13"/>
          <p:cNvCxnSpPr>
            <a:stCxn id="68" idx="3"/>
            <a:endCxn id="58" idx="1"/>
          </p:cNvCxnSpPr>
          <p:nvPr/>
        </p:nvCxnSpPr>
        <p:spPr>
          <a:xfrm>
            <a:off x="2184150" y="4829963"/>
            <a:ext cx="583800" cy="0"/>
          </a:xfrm>
          <a:prstGeom prst="straightConnector1">
            <a:avLst/>
          </a:prstGeom>
          <a:noFill/>
          <a:ln cap="flat" cmpd="sng" w="19050">
            <a:solidFill>
              <a:schemeClr val="dk1"/>
            </a:solidFill>
            <a:prstDash val="solid"/>
            <a:round/>
            <a:headEnd len="med" w="med" type="none"/>
            <a:tailEnd len="med" w="med" type="triangle"/>
          </a:ln>
        </p:spPr>
      </p:cxnSp>
      <p:sp>
        <p:nvSpPr>
          <p:cNvPr id="57" name="Google Shape;57;p13"/>
          <p:cNvSpPr txBox="1"/>
          <p:nvPr/>
        </p:nvSpPr>
        <p:spPr>
          <a:xfrm>
            <a:off x="5392650" y="3435925"/>
            <a:ext cx="1884900" cy="1275300"/>
          </a:xfrm>
          <a:prstGeom prst="rect">
            <a:avLst/>
          </a:prstGeom>
          <a:noFill/>
          <a:ln cap="flat" cmpd="sng" w="9525">
            <a:solidFill>
              <a:srgbClr val="9E9E9E"/>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To better understand an event it is always helpful to identify smaller </a:t>
            </a:r>
            <a:r>
              <a:rPr lang="en" sz="1200">
                <a:latin typeface="Inter"/>
                <a:ea typeface="Inter"/>
                <a:cs typeface="Inter"/>
                <a:sym typeface="Inter"/>
              </a:rPr>
              <a:t>effects</a:t>
            </a:r>
            <a:r>
              <a:rPr lang="en" sz="1200">
                <a:solidFill>
                  <a:srgbClr val="000000"/>
                </a:solidFill>
                <a:latin typeface="Inter"/>
                <a:ea typeface="Inter"/>
                <a:cs typeface="Inter"/>
                <a:sym typeface="Inter"/>
              </a:rPr>
              <a:t> </a:t>
            </a:r>
            <a:r>
              <a:rPr lang="en" sz="1200">
                <a:latin typeface="Inter"/>
                <a:ea typeface="Inter"/>
                <a:cs typeface="Inter"/>
                <a:sym typeface="Inter"/>
              </a:rPr>
              <a:t>of</a:t>
            </a:r>
            <a:r>
              <a:rPr lang="en" sz="1200">
                <a:solidFill>
                  <a:srgbClr val="000000"/>
                </a:solidFill>
                <a:latin typeface="Inter"/>
                <a:ea typeface="Inter"/>
                <a:cs typeface="Inter"/>
                <a:sym typeface="Inter"/>
              </a:rPr>
              <a:t> it.</a:t>
            </a:r>
            <a:endParaRPr sz="1200">
              <a:latin typeface="Inter"/>
              <a:ea typeface="Inter"/>
              <a:cs typeface="Inter"/>
              <a:sym typeface="Inter"/>
            </a:endParaRPr>
          </a:p>
        </p:txBody>
      </p:sp>
      <p:sp>
        <p:nvSpPr>
          <p:cNvPr id="69" name="Google Shape;69;p13"/>
          <p:cNvSpPr txBox="1"/>
          <p:nvPr/>
        </p:nvSpPr>
        <p:spPr>
          <a:xfrm>
            <a:off x="5392650" y="2697275"/>
            <a:ext cx="1884900" cy="550500"/>
          </a:xfrm>
          <a:prstGeom prst="rect">
            <a:avLst/>
          </a:prstGeom>
          <a:noFill/>
          <a:ln cap="flat" cmpd="sng" w="9525">
            <a:solidFill>
              <a:srgbClr val="9E9E9E"/>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spcBef>
                <a:spcPts val="0"/>
              </a:spcBef>
              <a:spcAft>
                <a:spcPts val="0"/>
              </a:spcAft>
              <a:buNone/>
            </a:pPr>
            <a:r>
              <a:rPr b="1" lang="en">
                <a:latin typeface="Inter"/>
                <a:ea typeface="Inter"/>
                <a:cs typeface="Inter"/>
                <a:sym typeface="Inter"/>
              </a:rPr>
              <a:t>Secondary Effects</a:t>
            </a:r>
            <a:endParaRPr b="1">
              <a:latin typeface="Inter"/>
              <a:ea typeface="Inter"/>
              <a:cs typeface="Inter"/>
              <a:sym typeface="Inter"/>
            </a:endParaRPr>
          </a:p>
        </p:txBody>
      </p:sp>
      <p:sp>
        <p:nvSpPr>
          <p:cNvPr id="70" name="Google Shape;70;p13"/>
          <p:cNvSpPr txBox="1"/>
          <p:nvPr/>
        </p:nvSpPr>
        <p:spPr>
          <a:xfrm>
            <a:off x="635250" y="2697275"/>
            <a:ext cx="2040900" cy="431100"/>
          </a:xfrm>
          <a:prstGeom prst="rect">
            <a:avLst/>
          </a:prstGeom>
          <a:noFill/>
          <a:ln cap="flat" cmpd="sng" w="19050">
            <a:solidFill>
              <a:srgbClr val="6484F3"/>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300">
                <a:latin typeface="Inter"/>
                <a:ea typeface="Inter"/>
                <a:cs typeface="Inter"/>
                <a:sym typeface="Inter"/>
              </a:rPr>
              <a:t>What is the impact?</a:t>
            </a:r>
            <a:endParaRPr sz="1300">
              <a:latin typeface="Inter"/>
              <a:ea typeface="Inter"/>
              <a:cs typeface="Inter"/>
              <a:sym typeface="Inter"/>
            </a:endParaRPr>
          </a:p>
        </p:txBody>
      </p:sp>
      <p:pic>
        <p:nvPicPr>
          <p:cNvPr id="71" name="Google Shape;71;p13"/>
          <p:cNvPicPr preferRelativeResize="0"/>
          <p:nvPr/>
        </p:nvPicPr>
        <p:blipFill>
          <a:blip r:embed="rId5">
            <a:alphaModFix/>
          </a:blip>
          <a:stretch>
            <a:fillRect/>
          </a:stretch>
        </p:blipFill>
        <p:spPr>
          <a:xfrm>
            <a:off x="469050" y="1434987"/>
            <a:ext cx="1056525" cy="1056525"/>
          </a:xfrm>
          <a:prstGeom prst="rect">
            <a:avLst/>
          </a:prstGeom>
          <a:noFill/>
          <a:ln>
            <a:noFill/>
          </a:ln>
        </p:spPr>
      </p:pic>
      <p:sp>
        <p:nvSpPr>
          <p:cNvPr id="68" name="Google Shape;68;p13"/>
          <p:cNvSpPr txBox="1"/>
          <p:nvPr/>
        </p:nvSpPr>
        <p:spPr>
          <a:xfrm>
            <a:off x="562650" y="3969263"/>
            <a:ext cx="1621500" cy="1721400"/>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b="1" lang="en" sz="1700">
                <a:solidFill>
                  <a:schemeClr val="dk1"/>
                </a:solidFill>
                <a:latin typeface="Inter"/>
                <a:ea typeface="Inter"/>
                <a:cs typeface="Inter"/>
                <a:sym typeface="Inter"/>
              </a:rPr>
              <a:t>Historical Event</a:t>
            </a:r>
            <a:endParaRPr b="1" sz="1500">
              <a:solidFill>
                <a:schemeClr val="dk1"/>
              </a:solidFill>
              <a:latin typeface="Inter"/>
              <a:ea typeface="Inter"/>
              <a:cs typeface="Inter"/>
              <a:sym typeface="Inter"/>
            </a:endParaRPr>
          </a:p>
        </p:txBody>
      </p:sp>
      <p:sp>
        <p:nvSpPr>
          <p:cNvPr id="72" name="Google Shape;72;p13"/>
          <p:cNvSpPr txBox="1"/>
          <p:nvPr/>
        </p:nvSpPr>
        <p:spPr>
          <a:xfrm>
            <a:off x="330000" y="10022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6" name="Shape 76"/>
        <p:cNvGrpSpPr/>
        <p:nvPr/>
      </p:nvGrpSpPr>
      <p:grpSpPr>
        <a:xfrm>
          <a:off x="0" y="0"/>
          <a:ext cx="0" cy="0"/>
          <a:chOff x="0" y="0"/>
          <a:chExt cx="0" cy="0"/>
        </a:xfrm>
      </p:grpSpPr>
      <p:sp>
        <p:nvSpPr>
          <p:cNvPr id="77" name="Google Shape;77;p14"/>
          <p:cNvSpPr txBox="1"/>
          <p:nvPr/>
        </p:nvSpPr>
        <p:spPr>
          <a:xfrm>
            <a:off x="469041" y="95414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SemiBold"/>
                <a:ea typeface="Inter SemiBold"/>
                <a:cs typeface="Inter SemiBold"/>
                <a:sym typeface="Inter SemiBold"/>
              </a:rPr>
              <a:t>Historical Thinking Skill:</a:t>
            </a:r>
            <a:r>
              <a:rPr lang="en" sz="1300">
                <a:solidFill>
                  <a:schemeClr val="dk1"/>
                </a:solidFill>
                <a:latin typeface="Inter"/>
                <a:ea typeface="Inter"/>
                <a:cs typeface="Inter"/>
                <a:sym typeface="Inter"/>
              </a:rPr>
              <a:t> Causation</a:t>
            </a:r>
            <a:endParaRPr sz="1300">
              <a:latin typeface="Inter"/>
              <a:ea typeface="Inter"/>
              <a:cs typeface="Inter"/>
              <a:sym typeface="Inter"/>
            </a:endParaRPr>
          </a:p>
        </p:txBody>
      </p:sp>
      <p:sp>
        <p:nvSpPr>
          <p:cNvPr id="78" name="Google Shape;78;p14"/>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Medium"/>
                <a:ea typeface="Plus Jakarta Sans Medium"/>
                <a:cs typeface="Plus Jakarta Sans Medium"/>
                <a:sym typeface="Plus Jakarta Sans Medium"/>
              </a:rPr>
              <a:t>“The Mines of Potosi”</a:t>
            </a:r>
            <a:endParaRPr sz="22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79" name="Google Shape;79;p14"/>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80" name="Google Shape;80;p14"/>
          <p:cNvGraphicFramePr/>
          <p:nvPr/>
        </p:nvGraphicFramePr>
        <p:xfrm>
          <a:off x="469041" y="1095235"/>
          <a:ext cx="3000000" cy="3000000"/>
        </p:xfrm>
        <a:graphic>
          <a:graphicData uri="http://schemas.openxmlformats.org/drawingml/2006/table">
            <a:tbl>
              <a:tblPr>
                <a:noFill/>
                <a:tableStyleId>{0B8FB4B9-0D57-4B20-AB60-2D0BE62D79E2}</a:tableStyleId>
              </a:tblPr>
              <a:tblGrid>
                <a:gridCol w="5022625"/>
                <a:gridCol w="1811675"/>
              </a:tblGrid>
              <a:tr h="299750">
                <a:tc gridSpan="2">
                  <a:txBody>
                    <a:bodyPr/>
                    <a:lstStyle/>
                    <a:p>
                      <a:pPr indent="0" lvl="0" marL="0" rtl="0" algn="l">
                        <a:spcBef>
                          <a:spcPts val="0"/>
                        </a:spcBef>
                        <a:spcAft>
                          <a:spcPts val="0"/>
                        </a:spcAft>
                        <a:buNone/>
                      </a:pPr>
                      <a:r>
                        <a:rPr lang="en" sz="1200">
                          <a:latin typeface="Halant"/>
                          <a:ea typeface="Halant"/>
                          <a:cs typeface="Halant"/>
                          <a:sym typeface="Halant"/>
                        </a:rPr>
                        <a:t>Source: </a:t>
                      </a:r>
                      <a:r>
                        <a:rPr lang="en" sz="1200">
                          <a:solidFill>
                            <a:schemeClr val="dk1"/>
                          </a:solidFill>
                          <a:latin typeface="Halant"/>
                          <a:ea typeface="Halant"/>
                          <a:cs typeface="Halant"/>
                          <a:sym typeface="Halant"/>
                        </a:rPr>
                        <a:t>Fray Domingo de Santa Tomás, “The Mines of Potosi: The Miserable Condition of the Indian Miners,” 1550.</a:t>
                      </a:r>
                      <a:endParaRPr sz="1200">
                        <a:latin typeface="Halant"/>
                        <a:ea typeface="Halant"/>
                        <a:cs typeface="Halant"/>
                        <a:sym typeface="Halant"/>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Note: Fray Domingo de Santo Tomás, was a Spanish Dominican missionary, bishop, and grammarian in the Viceroyalty of Peru.</a:t>
                      </a:r>
                      <a:endParaRPr sz="1200">
                        <a:solidFill>
                          <a:schemeClr val="dk1"/>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50050">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It must have been about four years during which this land was about to be lost that there was discovered a mouth of hell, into which have entered, as I say within that time, a great quantity of people, which by the greed of the Spaniards they sacrifice to their god, and these are some silver mines that they call Potosi. And so that your highness may understand that it truly is a mouth of hell that, in order to swallow up souls God permitted to be discovered in this land, I will here paint something of it. It is a hill in an extremely cold wasteland, around which for six leagues in all directions not a single plant grows that can sustain beasts, nor is there firewood to cook food. Indians bring these things on their backs or on llamas, those who have them, and the same is true for all that is necessary for the sustenance of the Spaniards and Indians who reside and remain there. The closest source for these things is 12, 15, or 30 leagues away, and the farthest is Collao, a hundred leagues away. A bushel of wheat commonly costs 30 castellanos [gold pesos] in that place, and most often more; the bushel of maize, which is the food of the Indians, from 15 to 20 castellanos; the bushel of other foods of theirs called chuño and potatoes, which are roots of plants, at 12 or 15 castellanos. They take the ore from that mountain I mentioned with all the labor one could imagine could be taken out of them, both because it is a great task to remove the ore from so deep among so many rocks and with such danger of frequent mine collapses, as well as what happens to them from the cold and distemper [destemple] of the land. The charcoal to smelt it [the ore] they bring from six leagues away and more. The firewood with which to warm themselves and to cook their food from the same distance to the fame of this hill and its richness from 200 leagues and more, from here 250, from there 230. From 180 leagues away they send the poor Indians by the force of each allotment [repartimiento] according to its rules. From one allotment fifty, from another sixty, from another 100, from another 200, and so on in greater numbers. However contrary to reason and the laws of free persons this may be, anyone who knows what freedom is ignores it, because sending off souls by force is either the condition of slaves or of condemned men to such a great penalty for grave crimes, and not the law of the free which your highness in his provisions and ordinances claims these poor folk to be.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A. </a:t>
                      </a:r>
                      <a:r>
                        <a:rPr lang="en" sz="1200">
                          <a:solidFill>
                            <a:schemeClr val="dk1"/>
                          </a:solidFill>
                          <a:latin typeface="Inter"/>
                          <a:ea typeface="Inter"/>
                          <a:cs typeface="Inter"/>
                          <a:sym typeface="Inter"/>
                        </a:rPr>
                        <a:t>Why does the author refer to the mines as a “mouth of hell”?</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B. </a:t>
                      </a:r>
                      <a:r>
                        <a:rPr lang="en" sz="1200">
                          <a:solidFill>
                            <a:schemeClr val="dk1"/>
                          </a:solidFill>
                          <a:latin typeface="Inter"/>
                          <a:ea typeface="Inter"/>
                          <a:cs typeface="Inter"/>
                          <a:sym typeface="Inter"/>
                        </a:rPr>
                        <a:t>What challenges do workers face?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C. </a:t>
                      </a:r>
                      <a:r>
                        <a:rPr lang="en" sz="1200">
                          <a:solidFill>
                            <a:schemeClr val="dk1"/>
                          </a:solidFill>
                          <a:latin typeface="Inter"/>
                          <a:ea typeface="Inter"/>
                          <a:cs typeface="Inter"/>
                          <a:sym typeface="Inter"/>
                        </a:rPr>
                        <a:t>How does the author critique the forced labor system?</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4" name="Shape 84"/>
        <p:cNvGrpSpPr/>
        <p:nvPr/>
      </p:nvGrpSpPr>
      <p:grpSpPr>
        <a:xfrm>
          <a:off x="0" y="0"/>
          <a:ext cx="0" cy="0"/>
          <a:chOff x="0" y="0"/>
          <a:chExt cx="0" cy="0"/>
        </a:xfrm>
      </p:grpSpPr>
      <p:sp>
        <p:nvSpPr>
          <p:cNvPr id="85" name="Google Shape;85;p15"/>
          <p:cNvSpPr txBox="1"/>
          <p:nvPr/>
        </p:nvSpPr>
        <p:spPr>
          <a:xfrm>
            <a:off x="5454675" y="1821199"/>
            <a:ext cx="1746300" cy="3309300"/>
          </a:xfrm>
          <a:prstGeom prst="rect">
            <a:avLst/>
          </a:prstGeom>
          <a:noFill/>
          <a:ln cap="flat" cmpd="sng" w="9525">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p>
        </p:txBody>
      </p:sp>
      <p:cxnSp>
        <p:nvCxnSpPr>
          <p:cNvPr id="86" name="Google Shape;86;p15"/>
          <p:cNvCxnSpPr>
            <a:stCxn id="87" idx="3"/>
            <a:endCxn id="88" idx="1"/>
          </p:cNvCxnSpPr>
          <p:nvPr/>
        </p:nvCxnSpPr>
        <p:spPr>
          <a:xfrm flipH="1" rot="10800000">
            <a:off x="2494327" y="3295783"/>
            <a:ext cx="2951700" cy="2641500"/>
          </a:xfrm>
          <a:prstGeom prst="straightConnector1">
            <a:avLst/>
          </a:prstGeom>
          <a:noFill/>
          <a:ln cap="flat" cmpd="sng" w="9525">
            <a:solidFill>
              <a:srgbClr val="595959"/>
            </a:solidFill>
            <a:prstDash val="solid"/>
            <a:round/>
            <a:headEnd len="med" w="med" type="none"/>
            <a:tailEnd len="med" w="med" type="triangle"/>
          </a:ln>
        </p:spPr>
      </p:cxnSp>
      <p:cxnSp>
        <p:nvCxnSpPr>
          <p:cNvPr id="89" name="Google Shape;89;p15"/>
          <p:cNvCxnSpPr>
            <a:stCxn id="87" idx="3"/>
            <a:endCxn id="90" idx="1"/>
          </p:cNvCxnSpPr>
          <p:nvPr/>
        </p:nvCxnSpPr>
        <p:spPr>
          <a:xfrm>
            <a:off x="2494327" y="5937283"/>
            <a:ext cx="2951700" cy="1388700"/>
          </a:xfrm>
          <a:prstGeom prst="straightConnector1">
            <a:avLst/>
          </a:prstGeom>
          <a:noFill/>
          <a:ln cap="flat" cmpd="sng" w="9525">
            <a:solidFill>
              <a:srgbClr val="595959"/>
            </a:solidFill>
            <a:prstDash val="solid"/>
            <a:round/>
            <a:headEnd len="med" w="med" type="none"/>
            <a:tailEnd len="med" w="med" type="triangle"/>
          </a:ln>
        </p:spPr>
      </p:cxnSp>
      <p:sp>
        <p:nvSpPr>
          <p:cNvPr id="91" name="Google Shape;91;p15"/>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Causation</a:t>
            </a:r>
            <a:endParaRPr sz="2500">
              <a:solidFill>
                <a:schemeClr val="dk1"/>
              </a:solidFill>
              <a:latin typeface="Plus Jakarta Sans"/>
              <a:ea typeface="Plus Jakarta Sans"/>
              <a:cs typeface="Plus Jakarta Sans"/>
              <a:sym typeface="Plus Jakarta Sans"/>
            </a:endParaRPr>
          </a:p>
        </p:txBody>
      </p:sp>
      <p:sp>
        <p:nvSpPr>
          <p:cNvPr id="92" name="Google Shape;92;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93" name="Google Shape;93;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4" name="Google Shape;94;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95" name="Google Shape;95;p15"/>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96" name="Google Shape;96;p15"/>
          <p:cNvSpPr txBox="1"/>
          <p:nvPr/>
        </p:nvSpPr>
        <p:spPr>
          <a:xfrm>
            <a:off x="3125020" y="1821202"/>
            <a:ext cx="1816800" cy="7161300"/>
          </a:xfrm>
          <a:prstGeom prst="rect">
            <a:avLst/>
          </a:prstGeom>
          <a:solidFill>
            <a:srgbClr val="FFFFFF"/>
          </a:solidFill>
          <a:ln cap="flat" cmpd="sng" w="9525">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lang="en" sz="1800">
                <a:latin typeface="Inter"/>
                <a:ea typeface="Inter"/>
                <a:cs typeface="Inter"/>
                <a:sym typeface="Inter"/>
              </a:rPr>
              <a:t>Rationale:</a:t>
            </a:r>
            <a:endParaRPr sz="1800">
              <a:latin typeface="Inter"/>
              <a:ea typeface="Inter"/>
              <a:cs typeface="Inter"/>
              <a:sym typeface="Inter"/>
            </a:endParaRPr>
          </a:p>
          <a:p>
            <a:pPr indent="0" lvl="0" marL="0" rtl="0" algn="ctr">
              <a:spcBef>
                <a:spcPts val="0"/>
              </a:spcBef>
              <a:spcAft>
                <a:spcPts val="0"/>
              </a:spcAft>
              <a:buNone/>
            </a:pPr>
            <a:r>
              <a:t/>
            </a:r>
            <a:endParaRPr sz="1800">
              <a:latin typeface="Inter"/>
              <a:ea typeface="Inter"/>
              <a:cs typeface="Inter"/>
              <a:sym typeface="Inter"/>
            </a:endParaRPr>
          </a:p>
        </p:txBody>
      </p:sp>
      <p:sp>
        <p:nvSpPr>
          <p:cNvPr id="87" name="Google Shape;87;p15"/>
          <p:cNvSpPr txBox="1"/>
          <p:nvPr/>
        </p:nvSpPr>
        <p:spPr>
          <a:xfrm>
            <a:off x="748027" y="3662083"/>
            <a:ext cx="1746300" cy="4550400"/>
          </a:xfrm>
          <a:prstGeom prst="rect">
            <a:avLst/>
          </a:prstGeom>
          <a:noFill/>
          <a:ln cap="flat" cmpd="sng" w="19050">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rgbClr val="000000"/>
              </a:buClr>
              <a:buSzPts val="1200"/>
              <a:buFont typeface="Arial"/>
              <a:buNone/>
            </a:pPr>
            <a:r>
              <a:rPr b="1" lang="en" sz="1500">
                <a:solidFill>
                  <a:srgbClr val="000000"/>
                </a:solidFill>
                <a:latin typeface="Inter"/>
                <a:ea typeface="Inter"/>
                <a:cs typeface="Inter"/>
                <a:sym typeface="Inter"/>
              </a:rPr>
              <a:t>Historical Event</a:t>
            </a:r>
            <a:endParaRPr b="1" sz="1500">
              <a:solidFill>
                <a:srgbClr val="000000"/>
              </a:solidFill>
              <a:latin typeface="Inter"/>
              <a:ea typeface="Inter"/>
              <a:cs typeface="Inter"/>
              <a:sym typeface="Inter"/>
            </a:endParaRPr>
          </a:p>
          <a:p>
            <a:pPr indent="0" lvl="0" marL="0" rtl="0" algn="ctr">
              <a:spcBef>
                <a:spcPts val="0"/>
              </a:spcBef>
              <a:spcAft>
                <a:spcPts val="0"/>
              </a:spcAft>
              <a:buClr>
                <a:srgbClr val="000000"/>
              </a:buClr>
              <a:buSzPts val="1200"/>
              <a:buFont typeface="Arial"/>
              <a:buNone/>
            </a:pPr>
            <a:r>
              <a:t/>
            </a:r>
            <a:endParaRPr b="1" sz="1500">
              <a:latin typeface="Inter"/>
              <a:ea typeface="Inter"/>
              <a:cs typeface="Inter"/>
              <a:sym typeface="Inter"/>
            </a:endParaRPr>
          </a:p>
          <a:p>
            <a:pPr indent="0" lvl="0" marL="0" rtl="0" algn="ctr">
              <a:spcBef>
                <a:spcPts val="0"/>
              </a:spcBef>
              <a:spcAft>
                <a:spcPts val="0"/>
              </a:spcAft>
              <a:buClr>
                <a:srgbClr val="000000"/>
              </a:buClr>
              <a:buSzPts val="1200"/>
              <a:buFont typeface="Arial"/>
              <a:buNone/>
            </a:pPr>
            <a:r>
              <a:t/>
            </a:r>
            <a:endParaRPr b="1" sz="1500">
              <a:latin typeface="Inter"/>
              <a:ea typeface="Inter"/>
              <a:cs typeface="Inter"/>
              <a:sym typeface="Inter"/>
            </a:endParaRPr>
          </a:p>
          <a:p>
            <a:pPr indent="0" lvl="0" marL="0" rtl="0" algn="ctr">
              <a:spcBef>
                <a:spcPts val="0"/>
              </a:spcBef>
              <a:spcAft>
                <a:spcPts val="0"/>
              </a:spcAft>
              <a:buClr>
                <a:srgbClr val="000000"/>
              </a:buClr>
              <a:buSzPts val="1200"/>
              <a:buFont typeface="Arial"/>
              <a:buNone/>
            </a:pPr>
            <a:r>
              <a:t/>
            </a:r>
            <a:endParaRPr b="1" sz="1500">
              <a:latin typeface="Inter"/>
              <a:ea typeface="Inter"/>
              <a:cs typeface="Inter"/>
              <a:sym typeface="Inter"/>
            </a:endParaRPr>
          </a:p>
          <a:p>
            <a:pPr indent="0" lvl="0" marL="0" rtl="0" algn="ctr">
              <a:spcBef>
                <a:spcPts val="0"/>
              </a:spcBef>
              <a:spcAft>
                <a:spcPts val="0"/>
              </a:spcAft>
              <a:buClr>
                <a:srgbClr val="000000"/>
              </a:buClr>
              <a:buSzPts val="1200"/>
              <a:buFont typeface="Arial"/>
              <a:buNone/>
            </a:pPr>
            <a:r>
              <a:t/>
            </a:r>
            <a:endParaRPr b="1" sz="1500">
              <a:latin typeface="Inter"/>
              <a:ea typeface="Inter"/>
              <a:cs typeface="Inter"/>
              <a:sym typeface="Inter"/>
            </a:endParaRPr>
          </a:p>
          <a:p>
            <a:pPr indent="0" lvl="0" marL="0" rtl="0" algn="ctr">
              <a:spcBef>
                <a:spcPts val="0"/>
              </a:spcBef>
              <a:spcAft>
                <a:spcPts val="0"/>
              </a:spcAft>
              <a:buClr>
                <a:srgbClr val="000000"/>
              </a:buClr>
              <a:buSzPts val="1200"/>
              <a:buFont typeface="Arial"/>
              <a:buNone/>
            </a:pPr>
            <a:r>
              <a:t/>
            </a:r>
            <a:endParaRPr b="1" sz="1500">
              <a:latin typeface="Inter"/>
              <a:ea typeface="Inter"/>
              <a:cs typeface="Inter"/>
              <a:sym typeface="Inter"/>
            </a:endParaRPr>
          </a:p>
          <a:p>
            <a:pPr indent="0" lvl="0" marL="0" rtl="0" algn="ctr">
              <a:spcBef>
                <a:spcPts val="0"/>
              </a:spcBef>
              <a:spcAft>
                <a:spcPts val="0"/>
              </a:spcAft>
              <a:buClr>
                <a:srgbClr val="000000"/>
              </a:buClr>
              <a:buSzPts val="1200"/>
              <a:buFont typeface="Arial"/>
              <a:buNone/>
            </a:pPr>
            <a:r>
              <a:rPr b="1" lang="en" sz="1500">
                <a:latin typeface="Inter"/>
                <a:ea typeface="Inter"/>
                <a:cs typeface="Inter"/>
                <a:sym typeface="Inter"/>
              </a:rPr>
              <a:t>Spanish Coerced Labor of Indigenous Populations</a:t>
            </a:r>
            <a:r>
              <a:rPr b="1" lang="en" sz="1500">
                <a:solidFill>
                  <a:srgbClr val="000000"/>
                </a:solidFill>
                <a:latin typeface="Inter"/>
                <a:ea typeface="Inter"/>
                <a:cs typeface="Inter"/>
                <a:sym typeface="Inter"/>
              </a:rPr>
              <a:t> </a:t>
            </a:r>
            <a:endParaRPr b="1" sz="1500">
              <a:latin typeface="Inter"/>
              <a:ea typeface="Inter"/>
              <a:cs typeface="Inter"/>
              <a:sym typeface="Inter"/>
            </a:endParaRPr>
          </a:p>
        </p:txBody>
      </p:sp>
      <p:sp>
        <p:nvSpPr>
          <p:cNvPr id="97" name="Google Shape;97;p15"/>
          <p:cNvSpPr txBox="1"/>
          <p:nvPr/>
        </p:nvSpPr>
        <p:spPr>
          <a:xfrm>
            <a:off x="3430815" y="2039155"/>
            <a:ext cx="1205400" cy="1666200"/>
          </a:xfrm>
          <a:prstGeom prst="rect">
            <a:avLst/>
          </a:prstGeom>
          <a:solidFill>
            <a:srgbClr val="FFFFFF"/>
          </a:solid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Inter"/>
                <a:ea typeface="Inter"/>
                <a:cs typeface="Inter"/>
                <a:sym typeface="Inter"/>
              </a:rPr>
              <a:t>Primary Effect:</a:t>
            </a:r>
            <a:endParaRPr b="1" sz="1500">
              <a:latin typeface="Inter"/>
              <a:ea typeface="Inter"/>
              <a:cs typeface="Inter"/>
              <a:sym typeface="Inter"/>
            </a:endParaRPr>
          </a:p>
        </p:txBody>
      </p:sp>
      <p:sp>
        <p:nvSpPr>
          <p:cNvPr id="98" name="Google Shape;98;p15"/>
          <p:cNvSpPr txBox="1"/>
          <p:nvPr/>
        </p:nvSpPr>
        <p:spPr>
          <a:xfrm>
            <a:off x="5589786" y="1186654"/>
            <a:ext cx="1476000" cy="6360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Inter"/>
                <a:ea typeface="Inter"/>
                <a:cs typeface="Inter"/>
                <a:sym typeface="Inter"/>
              </a:rPr>
              <a:t>Secondary Effects:</a:t>
            </a:r>
            <a:endParaRPr b="1" sz="1500">
              <a:latin typeface="Inter"/>
              <a:ea typeface="Inter"/>
              <a:cs typeface="Inter"/>
              <a:sym typeface="Inter"/>
            </a:endParaRPr>
          </a:p>
        </p:txBody>
      </p:sp>
      <p:cxnSp>
        <p:nvCxnSpPr>
          <p:cNvPr id="99" name="Google Shape;99;p15"/>
          <p:cNvCxnSpPr/>
          <p:nvPr/>
        </p:nvCxnSpPr>
        <p:spPr>
          <a:xfrm flipH="1" rot="10800000">
            <a:off x="2493337" y="4432068"/>
            <a:ext cx="634200" cy="4200"/>
          </a:xfrm>
          <a:prstGeom prst="straightConnector1">
            <a:avLst/>
          </a:prstGeom>
          <a:noFill/>
          <a:ln cap="flat" cmpd="sng" w="19050">
            <a:solidFill>
              <a:srgbClr val="000000"/>
            </a:solidFill>
            <a:prstDash val="solid"/>
            <a:round/>
            <a:headEnd len="med" w="med" type="none"/>
            <a:tailEnd len="med" w="med" type="triangle"/>
          </a:ln>
        </p:spPr>
      </p:cxnSp>
      <p:cxnSp>
        <p:nvCxnSpPr>
          <p:cNvPr id="100" name="Google Shape;100;p15"/>
          <p:cNvCxnSpPr/>
          <p:nvPr/>
        </p:nvCxnSpPr>
        <p:spPr>
          <a:xfrm flipH="1" rot="10800000">
            <a:off x="2494294" y="7560380"/>
            <a:ext cx="618000" cy="8400"/>
          </a:xfrm>
          <a:prstGeom prst="straightConnector1">
            <a:avLst/>
          </a:prstGeom>
          <a:noFill/>
          <a:ln cap="flat" cmpd="sng" w="19050">
            <a:solidFill>
              <a:srgbClr val="000000"/>
            </a:solidFill>
            <a:prstDash val="solid"/>
            <a:round/>
            <a:headEnd len="med" w="med" type="none"/>
            <a:tailEnd len="med" w="med" type="triangle"/>
          </a:ln>
        </p:spPr>
      </p:cxnSp>
      <p:sp>
        <p:nvSpPr>
          <p:cNvPr id="90" name="Google Shape;90;p15"/>
          <p:cNvSpPr txBox="1"/>
          <p:nvPr/>
        </p:nvSpPr>
        <p:spPr>
          <a:xfrm>
            <a:off x="5445975" y="5671449"/>
            <a:ext cx="1746300" cy="3309300"/>
          </a:xfrm>
          <a:prstGeom prst="rect">
            <a:avLst/>
          </a:prstGeom>
          <a:noFill/>
          <a:ln cap="flat" cmpd="sng" w="9525">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p>
        </p:txBody>
      </p:sp>
      <p:sp>
        <p:nvSpPr>
          <p:cNvPr id="101" name="Google Shape;101;p15"/>
          <p:cNvSpPr txBox="1"/>
          <p:nvPr/>
        </p:nvSpPr>
        <p:spPr>
          <a:xfrm>
            <a:off x="453700" y="1815500"/>
            <a:ext cx="2552700" cy="1392000"/>
          </a:xfrm>
          <a:prstGeom prst="rect">
            <a:avLst/>
          </a:prstGeom>
          <a:noFill/>
          <a:ln>
            <a:noFill/>
          </a:ln>
        </p:spPr>
        <p:txBody>
          <a:bodyPr anchorCtr="0" anchor="ctr" bIns="119600" lIns="119600" spcFirstLastPara="1" rIns="119600" wrap="square" tIns="119600">
            <a:noAutofit/>
          </a:bodyPr>
          <a:lstStyle/>
          <a:p>
            <a:pPr indent="0" lvl="0" marL="0" rtl="0" algn="l">
              <a:spcBef>
                <a:spcPts val="0"/>
              </a:spcBef>
              <a:spcAft>
                <a:spcPts val="0"/>
              </a:spcAft>
              <a:buNone/>
            </a:pPr>
            <a:r>
              <a:rPr b="1" i="1" lang="en" sz="1200">
                <a:latin typeface="Plus Jakarta Sans"/>
                <a:ea typeface="Plus Jakarta Sans"/>
                <a:cs typeface="Plus Jakarta Sans"/>
                <a:sym typeface="Plus Jakarta Sans"/>
              </a:rPr>
              <a:t>Directions</a:t>
            </a:r>
            <a:r>
              <a:rPr b="1" lang="en" sz="1200">
                <a:latin typeface="Plus Jakarta Sans"/>
                <a:ea typeface="Plus Jakarta Sans"/>
                <a:cs typeface="Plus Jakarta Sans"/>
                <a:sym typeface="Plus Jakarta Sans"/>
              </a:rPr>
              <a:t>:</a:t>
            </a:r>
            <a:r>
              <a:rPr i="1" lang="en" sz="1200">
                <a:latin typeface="Plus Jakarta Sans"/>
                <a:ea typeface="Plus Jakarta Sans"/>
                <a:cs typeface="Plus Jakarta Sans"/>
                <a:sym typeface="Plus Jakarta Sans"/>
              </a:rPr>
              <a:t> Label each effect. If possible, rank the secondary effects in order of importance (most important on top). Be sure to explain why you believe the primary effect is the most important.</a:t>
            </a:r>
            <a:endParaRPr i="1" sz="1200">
              <a:latin typeface="Plus Jakarta Sans"/>
              <a:ea typeface="Plus Jakarta Sans"/>
              <a:cs typeface="Plus Jakarta Sans"/>
              <a:sym typeface="Plus Jakarta Sans"/>
            </a:endParaRPr>
          </a:p>
        </p:txBody>
      </p:sp>
      <p:pic>
        <p:nvPicPr>
          <p:cNvPr id="102" name="Google Shape;102;p15"/>
          <p:cNvPicPr preferRelativeResize="0"/>
          <p:nvPr/>
        </p:nvPicPr>
        <p:blipFill>
          <a:blip r:embed="rId5">
            <a:alphaModFix/>
          </a:blip>
          <a:stretch>
            <a:fillRect/>
          </a:stretch>
        </p:blipFill>
        <p:spPr>
          <a:xfrm>
            <a:off x="453701" y="992626"/>
            <a:ext cx="822875" cy="8228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6" name="Shape 106"/>
        <p:cNvGrpSpPr/>
        <p:nvPr/>
      </p:nvGrpSpPr>
      <p:grpSpPr>
        <a:xfrm>
          <a:off x="0" y="0"/>
          <a:ext cx="0" cy="0"/>
          <a:chOff x="0" y="0"/>
          <a:chExt cx="0" cy="0"/>
        </a:xfrm>
      </p:grpSpPr>
      <p:pic>
        <p:nvPicPr>
          <p:cNvPr id="107" name="Google Shape;107;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8" name="Google Shape;108;p16"/>
          <p:cNvSpPr txBox="1"/>
          <p:nvPr/>
        </p:nvSpPr>
        <p:spPr>
          <a:xfrm>
            <a:off x="2757050" y="2292913"/>
            <a:ext cx="4479000" cy="19431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200"/>
              <a:buFont typeface="Arial"/>
              <a:buNone/>
            </a:pPr>
            <a:r>
              <a:rPr b="1" lang="en" sz="1500">
                <a:solidFill>
                  <a:schemeClr val="dk1"/>
                </a:solidFill>
                <a:latin typeface="Plus Jakarta Sans"/>
                <a:ea typeface="Plus Jakarta Sans"/>
                <a:cs typeface="Plus Jakarta Sans"/>
                <a:sym typeface="Plus Jakarta Sans"/>
              </a:rPr>
              <a:t>Thinking historically means considering why certain things happened and what effects occurred because of an event, development, or process. It also means recognizing that there are multiple causes of and multiple effects from any event, development, or process.</a:t>
            </a:r>
            <a:endParaRPr b="1" sz="1500">
              <a:solidFill>
                <a:schemeClr val="dk1"/>
              </a:solidFill>
              <a:latin typeface="Plus Jakarta Sans"/>
              <a:ea typeface="Plus Jakarta Sans"/>
              <a:cs typeface="Plus Jakarta Sans"/>
              <a:sym typeface="Plus Jakarta Sans"/>
            </a:endParaRPr>
          </a:p>
        </p:txBody>
      </p:sp>
      <p:sp>
        <p:nvSpPr>
          <p:cNvPr id="109" name="Google Shape;109;p16"/>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Causation</a:t>
            </a:r>
            <a:endParaRPr sz="1500">
              <a:solidFill>
                <a:srgbClr val="000000"/>
              </a:solidFill>
              <a:latin typeface="Plus Jakarta Sans Medium"/>
              <a:ea typeface="Plus Jakarta Sans Medium"/>
              <a:cs typeface="Plus Jakarta Sans Medium"/>
              <a:sym typeface="Plus Jakarta Sans Medium"/>
            </a:endParaRPr>
          </a:p>
        </p:txBody>
      </p:sp>
      <p:pic>
        <p:nvPicPr>
          <p:cNvPr id="110" name="Google Shape;110;p16"/>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11" name="Google Shape;111;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2" name="Google Shape;112;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13" name="Google Shape;113;p16"/>
          <p:cNvSpPr txBox="1"/>
          <p:nvPr/>
        </p:nvSpPr>
        <p:spPr>
          <a:xfrm>
            <a:off x="536459" y="4625088"/>
            <a:ext cx="6699600" cy="891000"/>
          </a:xfrm>
          <a:prstGeom prst="rect">
            <a:avLst/>
          </a:prstGeom>
          <a:noFill/>
          <a:ln>
            <a:noFill/>
          </a:ln>
        </p:spPr>
        <p:txBody>
          <a:bodyPr anchorCtr="0" anchor="ctr" bIns="116050" lIns="116050" spcFirstLastPara="1" rIns="116050" wrap="square" tIns="116050">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Read the following historical context and primary source. Then, answer the questions on causation that follow. This question is Weighted Multiple Choice (WMC). The two best answers are 2 points, the next-best answer is 1 point, and the incorrect answer is 0 points.</a:t>
            </a:r>
            <a:endParaRPr sz="1500">
              <a:solidFill>
                <a:schemeClr val="dk1"/>
              </a:solidFill>
              <a:latin typeface="Inter"/>
              <a:ea typeface="Inter"/>
              <a:cs typeface="Inter"/>
              <a:sym typeface="Inter"/>
            </a:endParaRPr>
          </a:p>
        </p:txBody>
      </p:sp>
      <p:pic>
        <p:nvPicPr>
          <p:cNvPr id="114" name="Google Shape;114;p16"/>
          <p:cNvPicPr preferRelativeResize="0"/>
          <p:nvPr/>
        </p:nvPicPr>
        <p:blipFill>
          <a:blip r:embed="rId5">
            <a:alphaModFix/>
          </a:blip>
          <a:stretch>
            <a:fillRect/>
          </a:stretch>
        </p:blipFill>
        <p:spPr>
          <a:xfrm>
            <a:off x="536446" y="2286512"/>
            <a:ext cx="1955925" cy="19559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8" name="Shape 118"/>
        <p:cNvGrpSpPr/>
        <p:nvPr/>
      </p:nvGrpSpPr>
      <p:grpSpPr>
        <a:xfrm>
          <a:off x="0" y="0"/>
          <a:ext cx="0" cy="0"/>
          <a:chOff x="0" y="0"/>
          <a:chExt cx="0" cy="0"/>
        </a:xfrm>
      </p:grpSpPr>
      <p:sp>
        <p:nvSpPr>
          <p:cNvPr id="119" name="Google Shape;119;p1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Causation</a:t>
            </a:r>
            <a:endParaRPr sz="1900">
              <a:latin typeface="Halant"/>
              <a:ea typeface="Halant"/>
              <a:cs typeface="Halant"/>
              <a:sym typeface="Halant"/>
            </a:endParaRPr>
          </a:p>
        </p:txBody>
      </p:sp>
      <p:pic>
        <p:nvPicPr>
          <p:cNvPr id="120" name="Google Shape;120;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1" name="Google Shape;121;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2" name="Google Shape;122;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3" name="Google Shape;123;p17"/>
          <p:cNvSpPr txBox="1"/>
          <p:nvPr/>
        </p:nvSpPr>
        <p:spPr>
          <a:xfrm>
            <a:off x="536400" y="604100"/>
            <a:ext cx="6786600" cy="3297300"/>
          </a:xfrm>
          <a:prstGeom prst="rect">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b="1" lang="en">
                <a:solidFill>
                  <a:schemeClr val="dk1"/>
                </a:solidFill>
                <a:latin typeface="Inter"/>
                <a:ea typeface="Inter"/>
                <a:cs typeface="Inter"/>
                <a:sym typeface="Inter"/>
              </a:rPr>
              <a:t>Historical Context:</a:t>
            </a:r>
            <a:endParaRPr b="1">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t/>
            </a:r>
            <a:endParaRPr b="1">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rPr lang="en">
                <a:solidFill>
                  <a:schemeClr val="dk1"/>
                </a:solidFill>
                <a:latin typeface="Inter"/>
                <a:ea typeface="Inter"/>
                <a:cs typeface="Inter"/>
                <a:sym typeface="Inter"/>
              </a:rPr>
              <a:t>From the late 15th century to the mid 17th century, European countries sent explorers around the world. These lands flourished before European arrival but explorers wished to claim these lands for their home countries. Explorers, mostly from Spain, hoped to spread their Catholic faith, make a name for themselves, and gain riches (often summarized as “God, Glory, and Gold”). </a:t>
            </a:r>
            <a:endParaRPr>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t/>
            </a:r>
            <a:endParaRPr>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rPr lang="en">
                <a:solidFill>
                  <a:schemeClr val="dk1"/>
                </a:solidFill>
                <a:latin typeface="Inter"/>
                <a:ea typeface="Inter"/>
                <a:cs typeface="Inter"/>
                <a:sym typeface="Inter"/>
              </a:rPr>
              <a:t>Europeans brought new livestock and crops, like cows and grapes, to the Americas. However, interactions between the Spanish and indigenous people often meant devastation for the people already living there. Most Spaniards believed that their Catholic faith and European way of life made them superior to the indigenous groups. This belief served as justification for their conquest of the Americas.</a:t>
            </a:r>
            <a:endParaRPr>
              <a:solidFill>
                <a:schemeClr val="dk1"/>
              </a:solidFill>
              <a:latin typeface="Inter"/>
              <a:ea typeface="Inter"/>
              <a:cs typeface="Inter"/>
              <a:sym typeface="Inter"/>
            </a:endParaRPr>
          </a:p>
        </p:txBody>
      </p:sp>
      <p:graphicFrame>
        <p:nvGraphicFramePr>
          <p:cNvPr id="124" name="Google Shape;124;p17"/>
          <p:cNvGraphicFramePr/>
          <p:nvPr/>
        </p:nvGraphicFramePr>
        <p:xfrm>
          <a:off x="536356" y="3977500"/>
          <a:ext cx="3000000" cy="3000000"/>
        </p:xfrm>
        <a:graphic>
          <a:graphicData uri="http://schemas.openxmlformats.org/drawingml/2006/table">
            <a:tbl>
              <a:tblPr>
                <a:noFill/>
                <a:tableStyleId>{0B8FB4B9-0D57-4B20-AB60-2D0BE62D79E2}</a:tableStyleId>
              </a:tblPr>
              <a:tblGrid>
                <a:gridCol w="6786675"/>
              </a:tblGrid>
              <a:tr h="916925">
                <a:tc>
                  <a:txBody>
                    <a:bodyPr/>
                    <a:lstStyle/>
                    <a:p>
                      <a:pPr indent="0" lvl="0" marL="0" rtl="0" algn="l">
                        <a:spcBef>
                          <a:spcPts val="0"/>
                        </a:spcBef>
                        <a:spcAft>
                          <a:spcPts val="0"/>
                        </a:spcAft>
                        <a:buClr>
                          <a:schemeClr val="dk1"/>
                        </a:buClr>
                        <a:buSzPts val="1100"/>
                        <a:buFont typeface="Arial"/>
                        <a:buNone/>
                      </a:pPr>
                      <a:r>
                        <a:rPr lang="en" sz="1500">
                          <a:solidFill>
                            <a:schemeClr val="dk1"/>
                          </a:solidFill>
                          <a:latin typeface="Inter"/>
                          <a:ea typeface="Inter"/>
                          <a:cs typeface="Inter"/>
                          <a:sym typeface="Inter"/>
                        </a:rPr>
                        <a:t>Source: Theodore de Bry (images) and Bartolome de las Casas (text). </a:t>
                      </a:r>
                      <a:r>
                        <a:rPr i="1" lang="en" sz="1500">
                          <a:solidFill>
                            <a:schemeClr val="dk1"/>
                          </a:solidFill>
                          <a:latin typeface="Inter"/>
                          <a:ea typeface="Inter"/>
                          <a:cs typeface="Inter"/>
                          <a:sym typeface="Inter"/>
                        </a:rPr>
                        <a:t>A Short Account of the Destruction of the Indies,</a:t>
                      </a:r>
                      <a:r>
                        <a:rPr lang="en" sz="1500">
                          <a:solidFill>
                            <a:schemeClr val="dk1"/>
                          </a:solidFill>
                          <a:latin typeface="Inter"/>
                          <a:ea typeface="Inter"/>
                          <a:cs typeface="Inter"/>
                          <a:sym typeface="Inter"/>
                        </a:rPr>
                        <a:t> 1598.</a:t>
                      </a:r>
                      <a:endParaRPr sz="1300">
                        <a:solidFill>
                          <a:schemeClr val="dk1"/>
                        </a:solidFill>
                        <a:latin typeface="Inter"/>
                        <a:ea typeface="Inter"/>
                        <a:cs typeface="Inter"/>
                        <a:sym typeface="Inter"/>
                      </a:endParaRPr>
                    </a:p>
                  </a:txBody>
                  <a:tcPr marT="66525" marB="66525" marR="67475" marL="67475">
                    <a:lnL cap="flat" cmpd="sng" w="12700">
                      <a:solidFill>
                        <a:srgbClr val="B7B7B7">
                          <a:alpha val="0"/>
                        </a:srgbClr>
                      </a:solidFill>
                      <a:prstDash val="solid"/>
                      <a:round/>
                      <a:headEnd len="sm" w="sm" type="none"/>
                      <a:tailEnd len="sm" w="sm" type="none"/>
                    </a:lnL>
                    <a:lnR cap="flat" cmpd="sng" w="12700">
                      <a:solidFill>
                        <a:srgbClr val="B7B7B7">
                          <a:alpha val="0"/>
                        </a:srgbClr>
                      </a:solidFill>
                      <a:prstDash val="solid"/>
                      <a:round/>
                      <a:headEnd len="sm" w="sm" type="none"/>
                      <a:tailEnd len="sm" w="sm" type="none"/>
                    </a:lnR>
                    <a:lnT cap="flat" cmpd="sng" w="12700">
                      <a:solidFill>
                        <a:srgbClr val="B7B7B7">
                          <a:alpha val="0"/>
                        </a:srgbClr>
                      </a:solidFill>
                      <a:prstDash val="solid"/>
                      <a:round/>
                      <a:headEnd len="sm" w="sm" type="none"/>
                      <a:tailEnd len="sm" w="sm" type="none"/>
                    </a:lnT>
                    <a:lnB cap="flat" cmpd="sng" w="12700">
                      <a:solidFill>
                        <a:srgbClr val="B7B7B7">
                          <a:alpha val="0"/>
                        </a:srgbClr>
                      </a:solidFill>
                      <a:prstDash val="solid"/>
                      <a:round/>
                      <a:headEnd len="sm" w="sm" type="none"/>
                      <a:tailEnd len="sm" w="sm" type="none"/>
                    </a:lnB>
                  </a:tcPr>
                </a:tc>
              </a:tr>
              <a:tr h="3477625">
                <a:tc>
                  <a:txBody>
                    <a:bodyPr/>
                    <a:lstStyle/>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500">
                          <a:solidFill>
                            <a:schemeClr val="dk1"/>
                          </a:solidFill>
                          <a:latin typeface="Inter"/>
                          <a:ea typeface="Inter"/>
                          <a:cs typeface="Inter"/>
                          <a:sym typeface="Inter"/>
                        </a:rPr>
                        <a:t>It was upon these gentle lambs, imbued by the Creator with all the qualities we have mentioned, that from the very first day they clapped eyes on them the Spanish fell like ravening wolves upon the fold, or like tigers and savage lions who have not eaten meat for days… When the Spanish first journeyed there, the indigenous population of the island of Hispaniola stood at some three million; today only two hundred survive. The native population…was wiped out by force, a policy adopted by the Spaniards.</a:t>
                      </a:r>
                      <a:endParaRPr sz="1500">
                        <a:solidFill>
                          <a:schemeClr val="dk1"/>
                        </a:solidFill>
                        <a:latin typeface="Inter"/>
                        <a:ea typeface="Inter"/>
                        <a:cs typeface="Inter"/>
                        <a:sym typeface="Inter"/>
                      </a:endParaRPr>
                    </a:p>
                  </a:txBody>
                  <a:tcPr marT="95800" marB="95800" marR="97175" marL="971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B7B7B7">
                          <a:alpha val="0"/>
                        </a:srgbClr>
                      </a:solidFill>
                      <a:prstDash val="solid"/>
                      <a:round/>
                      <a:headEnd len="sm" w="sm" type="none"/>
                      <a:tailEnd len="sm" w="sm" type="none"/>
                    </a:lnT>
                    <a:lnB cap="flat" cmpd="sng" w="12700">
                      <a:solidFill>
                        <a:srgbClr val="B7B7B7">
                          <a:alpha val="0"/>
                        </a:srgbClr>
                      </a:solidFill>
                      <a:prstDash val="solid"/>
                      <a:round/>
                      <a:headEnd len="sm" w="sm" type="none"/>
                      <a:tailEnd len="sm" w="sm" type="none"/>
                    </a:lnB>
                  </a:tcPr>
                </a:tc>
              </a:tr>
            </a:tbl>
          </a:graphicData>
        </a:graphic>
      </p:graphicFrame>
      <p:pic>
        <p:nvPicPr>
          <p:cNvPr id="125" name="Google Shape;125;p17"/>
          <p:cNvPicPr preferRelativeResize="0"/>
          <p:nvPr/>
        </p:nvPicPr>
        <p:blipFill>
          <a:blip r:embed="rId4">
            <a:alphaModFix/>
          </a:blip>
          <a:stretch>
            <a:fillRect/>
          </a:stretch>
        </p:blipFill>
        <p:spPr>
          <a:xfrm>
            <a:off x="536345" y="4665837"/>
            <a:ext cx="3322865" cy="2514600"/>
          </a:xfrm>
          <a:prstGeom prst="rect">
            <a:avLst/>
          </a:prstGeom>
          <a:noFill/>
          <a:ln>
            <a:noFill/>
          </a:ln>
        </p:spPr>
      </p:pic>
      <p:pic>
        <p:nvPicPr>
          <p:cNvPr id="126" name="Google Shape;126;p17"/>
          <p:cNvPicPr preferRelativeResize="0"/>
          <p:nvPr/>
        </p:nvPicPr>
        <p:blipFill>
          <a:blip r:embed="rId5">
            <a:alphaModFix/>
          </a:blip>
          <a:stretch>
            <a:fillRect/>
          </a:stretch>
        </p:blipFill>
        <p:spPr>
          <a:xfrm>
            <a:off x="4139831" y="4655846"/>
            <a:ext cx="3183165" cy="2534557"/>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0" name="Shape 130"/>
        <p:cNvGrpSpPr/>
        <p:nvPr/>
      </p:nvGrpSpPr>
      <p:grpSpPr>
        <a:xfrm>
          <a:off x="0" y="0"/>
          <a:ext cx="0" cy="0"/>
          <a:chOff x="0" y="0"/>
          <a:chExt cx="0" cy="0"/>
        </a:xfrm>
      </p:grpSpPr>
      <p:sp>
        <p:nvSpPr>
          <p:cNvPr id="131" name="Google Shape;131;p1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Causation</a:t>
            </a:r>
            <a:endParaRPr sz="1900">
              <a:latin typeface="Halant"/>
              <a:ea typeface="Halant"/>
              <a:cs typeface="Halant"/>
              <a:sym typeface="Halant"/>
            </a:endParaRPr>
          </a:p>
        </p:txBody>
      </p:sp>
      <p:pic>
        <p:nvPicPr>
          <p:cNvPr id="132" name="Google Shape;132;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3" name="Google Shape;133;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4" name="Google Shape;134;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35" name="Google Shape;135;p18"/>
          <p:cNvSpPr txBox="1"/>
          <p:nvPr/>
        </p:nvSpPr>
        <p:spPr>
          <a:xfrm>
            <a:off x="475400" y="915375"/>
            <a:ext cx="6821700" cy="4113900"/>
          </a:xfrm>
          <a:prstGeom prst="rect">
            <a:avLst/>
          </a:prstGeom>
          <a:noFill/>
          <a:ln>
            <a:noFill/>
          </a:ln>
        </p:spPr>
        <p:txBody>
          <a:bodyPr anchorCtr="0" anchor="t" bIns="96675" lIns="96675" spcFirstLastPara="1" rIns="96675" wrap="square" tIns="96675">
            <a:noAutofit/>
          </a:bodyPr>
          <a:lstStyle/>
          <a:p>
            <a:pPr indent="-323850" lvl="0" marL="457200" rtl="0" algn="l">
              <a:spcBef>
                <a:spcPts val="0"/>
              </a:spcBef>
              <a:spcAft>
                <a:spcPts val="0"/>
              </a:spcAft>
              <a:buClr>
                <a:schemeClr val="dk1"/>
              </a:buClr>
              <a:buSzPts val="1500"/>
              <a:buFont typeface="Work Sans"/>
              <a:buAutoNum type="arabicPeriod"/>
            </a:pPr>
            <a:r>
              <a:rPr lang="en" sz="1500">
                <a:solidFill>
                  <a:schemeClr val="dk1"/>
                </a:solidFill>
                <a:highlight>
                  <a:schemeClr val="lt1"/>
                </a:highlight>
                <a:latin typeface="Inter"/>
                <a:ea typeface="Inter"/>
                <a:cs typeface="Inter"/>
                <a:sym typeface="Inter"/>
              </a:rPr>
              <a:t>Using both the historical context </a:t>
            </a:r>
            <a:r>
              <a:rPr i="1" lang="en" sz="1500">
                <a:solidFill>
                  <a:schemeClr val="dk1"/>
                </a:solidFill>
                <a:highlight>
                  <a:schemeClr val="lt1"/>
                </a:highlight>
                <a:latin typeface="Inter"/>
                <a:ea typeface="Inter"/>
                <a:cs typeface="Inter"/>
                <a:sym typeface="Inter"/>
              </a:rPr>
              <a:t>and</a:t>
            </a:r>
            <a:r>
              <a:rPr lang="en" sz="1500">
                <a:solidFill>
                  <a:schemeClr val="dk1"/>
                </a:solidFill>
                <a:highlight>
                  <a:schemeClr val="lt1"/>
                </a:highlight>
                <a:latin typeface="Inter"/>
                <a:ea typeface="Inter"/>
                <a:cs typeface="Inter"/>
                <a:sym typeface="Inter"/>
              </a:rPr>
              <a:t> the primary source, select the </a:t>
            </a:r>
            <a:r>
              <a:rPr b="1" i="1" lang="en" sz="1500">
                <a:solidFill>
                  <a:schemeClr val="dk1"/>
                </a:solidFill>
                <a:highlight>
                  <a:schemeClr val="lt1"/>
                </a:highlight>
                <a:latin typeface="Inter"/>
                <a:ea typeface="Inter"/>
                <a:cs typeface="Inter"/>
                <a:sym typeface="Inter"/>
              </a:rPr>
              <a:t>two statements </a:t>
            </a:r>
            <a:r>
              <a:rPr lang="en" sz="1500">
                <a:solidFill>
                  <a:schemeClr val="dk1"/>
                </a:solidFill>
                <a:highlight>
                  <a:schemeClr val="lt1"/>
                </a:highlight>
                <a:latin typeface="Inter"/>
                <a:ea typeface="Inter"/>
                <a:cs typeface="Inter"/>
                <a:sym typeface="Inter"/>
              </a:rPr>
              <a:t>that best demonstrate the effects of European exploration on indigenous populations in the Americas.</a:t>
            </a:r>
            <a:endParaRPr sz="1500">
              <a:solidFill>
                <a:schemeClr val="dk1"/>
              </a:solidFill>
              <a:highlight>
                <a:schemeClr val="lt1"/>
              </a:highlight>
              <a:latin typeface="Inter"/>
              <a:ea typeface="Inter"/>
              <a:cs typeface="Inter"/>
              <a:sym typeface="Inter"/>
            </a:endParaRPr>
          </a:p>
          <a:p>
            <a:pPr indent="0" lvl="0" marL="4826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arrival of European explorers affected indigenous populations in the Americas because Europeans subjected indigenous populations to their Catholic beliefs and way of life.</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arrival of European explorers affected indigenous populations by introducing new plants and goods to America.</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arrival of European explorers resulted in the deaths of millions of indigenous people.</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arrival of European explorers affected indigenous populations by providing long-lasting and equal friendships between Europeans and indigenous Americans.</a:t>
            </a:r>
            <a:endParaRPr sz="15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p:txBody>
      </p:sp>
      <p:sp>
        <p:nvSpPr>
          <p:cNvPr id="136" name="Google Shape;136;p18"/>
          <p:cNvSpPr txBox="1"/>
          <p:nvPr/>
        </p:nvSpPr>
        <p:spPr>
          <a:xfrm>
            <a:off x="475400" y="5225526"/>
            <a:ext cx="6821700" cy="3600000"/>
          </a:xfrm>
          <a:prstGeom prst="rect">
            <a:avLst/>
          </a:prstGeom>
          <a:noFill/>
          <a:ln cap="flat" cmpd="sng" w="28575">
            <a:solidFill>
              <a:srgbClr val="B7B7B7"/>
            </a:solidFill>
            <a:prstDash val="solid"/>
            <a:round/>
            <a:headEnd len="sm" w="sm" type="none"/>
            <a:tailEnd len="sm" w="sm" type="none"/>
          </a:ln>
        </p:spPr>
        <p:txBody>
          <a:bodyPr anchorCtr="0" anchor="t" bIns="116050" lIns="116050" spcFirstLastPara="1" rIns="116050" wrap="square" tIns="116050">
            <a:noAutofit/>
          </a:bodyPr>
          <a:lstStyle/>
          <a:p>
            <a:pPr indent="0" lvl="0" marL="0" rtl="0" algn="l">
              <a:spcBef>
                <a:spcPts val="0"/>
              </a:spcBef>
              <a:spcAft>
                <a:spcPts val="0"/>
              </a:spcAft>
              <a:buClr>
                <a:schemeClr val="dk1"/>
              </a:buClr>
              <a:buSzPts val="1200"/>
              <a:buFont typeface="Arial"/>
              <a:buNone/>
            </a:pPr>
            <a:r>
              <a:rPr lang="en" sz="1500">
                <a:solidFill>
                  <a:schemeClr val="dk1"/>
                </a:solidFill>
                <a:latin typeface="Inter"/>
                <a:ea typeface="Inter"/>
                <a:cs typeface="Inter"/>
                <a:sym typeface="Inter"/>
              </a:rPr>
              <a:t>  2.   Historians rank effects to establish which effects are more significant. Using both the historical context and primary source, explain why one of the statements you chose represents a more significant</a:t>
            </a:r>
            <a:r>
              <a:rPr lang="en" sz="1500">
                <a:solidFill>
                  <a:schemeClr val="dk1"/>
                </a:solidFill>
                <a:highlight>
                  <a:schemeClr val="lt1"/>
                </a:highlight>
                <a:latin typeface="Inter"/>
                <a:ea typeface="Inter"/>
                <a:cs typeface="Inter"/>
                <a:sym typeface="Inter"/>
              </a:rPr>
              <a:t> effect of European exploration on indigenous populations in the Americas.</a:t>
            </a:r>
            <a:r>
              <a:rPr lang="en" sz="1500">
                <a:solidFill>
                  <a:schemeClr val="dk1"/>
                </a:solidFill>
                <a:latin typeface="Inter"/>
                <a:ea typeface="Inter"/>
                <a:cs typeface="Inter"/>
                <a:sym typeface="Inter"/>
              </a:rPr>
              <a:t> Cite evidence.</a:t>
            </a:r>
            <a:endParaRPr sz="1500">
              <a:solidFill>
                <a:schemeClr val="dk1"/>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0" name="Shape 140"/>
        <p:cNvGrpSpPr/>
        <p:nvPr/>
      </p:nvGrpSpPr>
      <p:grpSpPr>
        <a:xfrm>
          <a:off x="0" y="0"/>
          <a:ext cx="0" cy="0"/>
          <a:chOff x="0" y="0"/>
          <a:chExt cx="0" cy="0"/>
        </a:xfrm>
      </p:grpSpPr>
      <p:pic>
        <p:nvPicPr>
          <p:cNvPr id="141" name="Google Shape;141;p1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2" name="Google Shape;142;p19"/>
          <p:cNvSpPr txBox="1"/>
          <p:nvPr/>
        </p:nvSpPr>
        <p:spPr>
          <a:xfrm>
            <a:off x="731000" y="2035950"/>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Inter"/>
                <a:ea typeface="Inter"/>
                <a:cs typeface="Inter"/>
                <a:sym typeface="Inter"/>
              </a:rPr>
              <a:t>How did systems that coerced labor from Indigenous populations affect their social, economic, and cultural structures?</a:t>
            </a:r>
            <a:endParaRPr b="1" i="1" sz="1700">
              <a:solidFill>
                <a:schemeClr val="dk1"/>
              </a:solidFill>
              <a:latin typeface="Inter"/>
              <a:ea typeface="Inter"/>
              <a:cs typeface="Inter"/>
              <a:sym typeface="Inter"/>
            </a:endParaRPr>
          </a:p>
        </p:txBody>
      </p:sp>
      <p:sp>
        <p:nvSpPr>
          <p:cNvPr id="143" name="Google Shape;143;p19"/>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2: Americas- Colonization &amp; Conquest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Exit Ticket - Lesson 10</a:t>
            </a:r>
            <a:endParaRPr sz="1500">
              <a:solidFill>
                <a:srgbClr val="000000"/>
              </a:solidFill>
              <a:latin typeface="Plus Jakarta Sans Medium"/>
              <a:ea typeface="Plus Jakarta Sans Medium"/>
              <a:cs typeface="Plus Jakarta Sans Medium"/>
              <a:sym typeface="Plus Jakarta Sans Medium"/>
            </a:endParaRPr>
          </a:p>
        </p:txBody>
      </p:sp>
      <p:pic>
        <p:nvPicPr>
          <p:cNvPr id="144" name="Google Shape;144;p19"/>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45" name="Google Shape;145;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6" name="Google Shape;146;p1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7" name="Google Shape;147;p19"/>
          <p:cNvSpPr txBox="1"/>
          <p:nvPr/>
        </p:nvSpPr>
        <p:spPr>
          <a:xfrm>
            <a:off x="455300" y="3257000"/>
            <a:ext cx="6861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chemeClr val="dk1"/>
                </a:solidFill>
                <a:latin typeface="Halant"/>
                <a:ea typeface="Halant"/>
                <a:cs typeface="Halant"/>
                <a:sym typeface="Halant"/>
              </a:rPr>
              <a:t>Directions: </a:t>
            </a:r>
            <a:r>
              <a:rPr lang="en">
                <a:solidFill>
                  <a:schemeClr val="dk1"/>
                </a:solidFill>
                <a:latin typeface="Halant"/>
                <a:ea typeface="Halant"/>
                <a:cs typeface="Halant"/>
                <a:sym typeface="Halant"/>
              </a:rPr>
              <a:t>Answer each of the questions below.</a:t>
            </a:r>
            <a:endParaRPr>
              <a:solidFill>
                <a:schemeClr val="dk1"/>
              </a:solidFill>
              <a:latin typeface="Halant"/>
              <a:ea typeface="Halant"/>
              <a:cs typeface="Halant"/>
              <a:sym typeface="Halant"/>
            </a:endParaRPr>
          </a:p>
        </p:txBody>
      </p:sp>
      <p:sp>
        <p:nvSpPr>
          <p:cNvPr id="148" name="Google Shape;148;p19"/>
          <p:cNvSpPr/>
          <p:nvPr/>
        </p:nvSpPr>
        <p:spPr>
          <a:xfrm>
            <a:off x="582688" y="3681600"/>
            <a:ext cx="1788600" cy="1788600"/>
          </a:xfrm>
          <a:prstGeom prst="triangle">
            <a:avLst>
              <a:gd fmla="val 50000" name="adj"/>
            </a:avLst>
          </a:prstGeom>
          <a:noFill/>
          <a:ln cap="flat" cmpd="sng" w="38100">
            <a:solidFill>
              <a:srgbClr val="6484F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49" name="Google Shape;149;p19"/>
          <p:cNvSpPr/>
          <p:nvPr/>
        </p:nvSpPr>
        <p:spPr>
          <a:xfrm>
            <a:off x="557038" y="5695600"/>
            <a:ext cx="1839900" cy="1788600"/>
          </a:xfrm>
          <a:prstGeom prst="rect">
            <a:avLst/>
          </a:prstGeom>
          <a:noFill/>
          <a:ln cap="flat" cmpd="sng" w="38100">
            <a:solidFill>
              <a:srgbClr val="F1AF4B"/>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50" name="Google Shape;150;p19"/>
          <p:cNvSpPr/>
          <p:nvPr/>
        </p:nvSpPr>
        <p:spPr>
          <a:xfrm>
            <a:off x="557038" y="7676800"/>
            <a:ext cx="1839900" cy="1788600"/>
          </a:xfrm>
          <a:prstGeom prst="ellipse">
            <a:avLst/>
          </a:prstGeom>
          <a:noFill/>
          <a:ln cap="flat" cmpd="sng" w="38100">
            <a:solidFill>
              <a:srgbClr val="E95C3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51" name="Google Shape;151;p19"/>
          <p:cNvSpPr txBox="1"/>
          <p:nvPr/>
        </p:nvSpPr>
        <p:spPr>
          <a:xfrm>
            <a:off x="2882200" y="3681600"/>
            <a:ext cx="4434900" cy="1788600"/>
          </a:xfrm>
          <a:prstGeom prst="rect">
            <a:avLst/>
          </a:prstGeom>
          <a:no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What three important ideas or facts did you learn today?</a:t>
            </a:r>
            <a:endParaRPr b="1" sz="1200">
              <a:solidFill>
                <a:schemeClr val="dk1"/>
              </a:solidFill>
              <a:latin typeface="Inter"/>
              <a:ea typeface="Inter"/>
              <a:cs typeface="Inter"/>
              <a:sym typeface="Inter"/>
            </a:endParaRPr>
          </a:p>
        </p:txBody>
      </p:sp>
      <p:sp>
        <p:nvSpPr>
          <p:cNvPr id="152" name="Google Shape;152;p19"/>
          <p:cNvSpPr txBox="1"/>
          <p:nvPr/>
        </p:nvSpPr>
        <p:spPr>
          <a:xfrm>
            <a:off x="2882200" y="5695600"/>
            <a:ext cx="4434900" cy="1788600"/>
          </a:xfrm>
          <a:prstGeom prst="rect">
            <a:avLst/>
          </a:prstGeom>
          <a:noFill/>
          <a:ln cap="flat" cmpd="sng" w="9525">
            <a:solidFill>
              <a:srgbClr val="F1AF4B"/>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What is something that squared with or confirmed your prior knowledge?</a:t>
            </a:r>
            <a:endParaRPr b="1" sz="1200">
              <a:solidFill>
                <a:schemeClr val="dk1"/>
              </a:solidFill>
              <a:latin typeface="Inter"/>
              <a:ea typeface="Inter"/>
              <a:cs typeface="Inter"/>
              <a:sym typeface="Inter"/>
            </a:endParaRPr>
          </a:p>
        </p:txBody>
      </p:sp>
      <p:sp>
        <p:nvSpPr>
          <p:cNvPr id="153" name="Google Shape;153;p19"/>
          <p:cNvSpPr txBox="1"/>
          <p:nvPr/>
        </p:nvSpPr>
        <p:spPr>
          <a:xfrm>
            <a:off x="2882200" y="7676800"/>
            <a:ext cx="4434900" cy="17886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What is something that is still circling in your head?</a:t>
            </a:r>
            <a:endParaRPr b="1" sz="1200">
              <a:solidFill>
                <a:schemeClr val="dk1"/>
              </a:solidFill>
              <a:latin typeface="Inter"/>
              <a:ea typeface="Inter"/>
              <a:cs typeface="Inter"/>
              <a:sym typeface="Inter"/>
            </a:endParaRPr>
          </a:p>
        </p:txBody>
      </p:sp>
      <p:sp>
        <p:nvSpPr>
          <p:cNvPr id="154" name="Google Shape;154;p19"/>
          <p:cNvSpPr txBox="1"/>
          <p:nvPr/>
        </p:nvSpPr>
        <p:spPr>
          <a:xfrm>
            <a:off x="330000" y="16880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