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8336D57-D627-4B61-9D69-CB66AB5AAB91}">
  <a:tblStyle styleId="{D8336D57-D627-4B61-9D69-CB66AB5AAB9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6E081E1-C485-4659-8C9B-962A64F0012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1fffe6a4f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1fffe6a4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21fffe6a4f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21fffe6a4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21fffe6a4f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21fffe6a4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1fffe6a4f_0_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1fffe6a4f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21fffe6a4f_0_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21fffe6a4f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secondary source and then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5006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433650" y="852150"/>
          <a:ext cx="3000000" cy="3000000"/>
        </p:xfrm>
        <a:graphic>
          <a:graphicData uri="http://schemas.openxmlformats.org/drawingml/2006/table">
            <a:tbl>
              <a:tblPr>
                <a:noFill/>
                <a:tableStyleId>{D8336D57-D627-4B61-9D69-CB66AB5AAB91}</a:tableStyleId>
              </a:tblPr>
              <a:tblGrid>
                <a:gridCol w="6934200"/>
              </a:tblGrid>
              <a:tr h="265475">
                <a:tc>
                  <a:txBody>
                    <a:bodyPr/>
                    <a:lstStyle/>
                    <a:p>
                      <a:pPr indent="0" lvl="0" marL="0" rtl="0" algn="l">
                        <a:spcBef>
                          <a:spcPts val="0"/>
                        </a:spcBef>
                        <a:spcAft>
                          <a:spcPts val="0"/>
                        </a:spcAft>
                        <a:buClr>
                          <a:schemeClr val="dk1"/>
                        </a:buClr>
                        <a:buSzPts val="1200"/>
                        <a:buFont typeface="Arial"/>
                        <a:buNone/>
                      </a:pPr>
                      <a:r>
                        <a:rPr lang="en">
                          <a:solidFill>
                            <a:schemeClr val="dk1"/>
                          </a:solidFill>
                          <a:latin typeface="Halant"/>
                          <a:ea typeface="Halant"/>
                          <a:cs typeface="Halant"/>
                          <a:sym typeface="Halant"/>
                        </a:rPr>
                        <a:t>Source: Barbara Anne Ganson, </a:t>
                      </a:r>
                      <a:r>
                        <a:rPr i="1" lang="en">
                          <a:solidFill>
                            <a:schemeClr val="dk1"/>
                          </a:solidFill>
                          <a:latin typeface="Halant"/>
                          <a:ea typeface="Halant"/>
                          <a:cs typeface="Halant"/>
                          <a:sym typeface="Halant"/>
                        </a:rPr>
                        <a:t>The Guaraní Under Spanish Rule in the Río de la Plata</a:t>
                      </a:r>
                      <a:r>
                        <a:rPr lang="en">
                          <a:solidFill>
                            <a:schemeClr val="dk1"/>
                          </a:solidFill>
                          <a:latin typeface="Halant"/>
                          <a:ea typeface="Halant"/>
                          <a:cs typeface="Halant"/>
                          <a:sym typeface="Halant"/>
                        </a:rPr>
                        <a:t>, 2003.</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Barbara Anne Ganson is Associate Professor of History at Florida Atlantic University.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Guaraní are an Indigenous group who live in South America, primarily in Paraguay, but also Argentina, Bolivia, and Brazil. </a:t>
                      </a:r>
                      <a:r>
                        <a:rPr lang="en" sz="1200">
                          <a:solidFill>
                            <a:schemeClr val="dk1"/>
                          </a:solidFill>
                          <a:latin typeface="Inter"/>
                          <a:ea typeface="Inter"/>
                          <a:cs typeface="Inter"/>
                          <a:sym typeface="Inter"/>
                        </a:rPr>
                        <a:t>The Paulistas were a diverse group of Portuguese, Indigenous, and African inhabitants of São Paulo, Brazil who repeatedly raided and destroyed Jesuit missions to obtain slaves. </a:t>
                      </a:r>
                      <a:r>
                        <a:rPr lang="en" sz="1200">
                          <a:solidFill>
                            <a:schemeClr val="dk1"/>
                          </a:solidFill>
                          <a:latin typeface="Inter"/>
                          <a:ea typeface="Inter"/>
                          <a:cs typeface="Inter"/>
                          <a:sym typeface="Inter"/>
                        </a:rPr>
                        <a:t>They captured and enslaved as many as sixty thousand Guaraní between 1628 and 1631.</a:t>
                      </a:r>
                      <a:endParaRPr sz="1200">
                        <a:solidFill>
                          <a:schemeClr val="dk1"/>
                        </a:solidFill>
                        <a:latin typeface="Inter"/>
                        <a:ea typeface="Inter"/>
                        <a:cs typeface="Inter"/>
                        <a:sym typeface="Inter"/>
                      </a:endParaRPr>
                    </a:p>
                  </a:txBody>
                  <a:tcPr marT="63500" marB="63500" marR="63500" marL="63500">
                    <a:lnL cap="flat" cmpd="sng" w="12700">
                      <a:solidFill>
                        <a:srgbClr val="222F5F"/>
                      </a:solidFill>
                      <a:prstDash val="solid"/>
                      <a:round/>
                      <a:headEnd len="sm" w="sm" type="none"/>
                      <a:tailEnd len="sm" w="sm" type="none"/>
                    </a:lnL>
                    <a:lnR cap="flat" cmpd="sng" w="12700">
                      <a:solidFill>
                        <a:srgbClr val="222F5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222F5F"/>
                      </a:solidFill>
                      <a:prstDash val="solid"/>
                      <a:round/>
                      <a:headEnd len="sm" w="sm" type="none"/>
                      <a:tailEnd len="sm" w="sm" type="none"/>
                    </a:lnB>
                  </a:tcPr>
                </a:tc>
              </a:tr>
              <a:tr h="3071725">
                <a:tc>
                  <a:txBody>
                    <a:bodyPr/>
                    <a:lstStyle/>
                    <a:p>
                      <a:pPr indent="0" lvl="0" marL="0" marR="12700" rtl="0" algn="l">
                        <a:spcBef>
                          <a:spcPts val="0"/>
                        </a:spcBef>
                        <a:spcAft>
                          <a:spcPts val="0"/>
                        </a:spcAft>
                        <a:buNone/>
                      </a:pPr>
                      <a:r>
                        <a:rPr lang="en">
                          <a:solidFill>
                            <a:schemeClr val="dk1"/>
                          </a:solidFill>
                          <a:latin typeface="Inter"/>
                          <a:ea typeface="Inter"/>
                          <a:cs typeface="Inter"/>
                          <a:sym typeface="Inter"/>
                        </a:rPr>
                        <a:t>Armed with only bows and arrows and clubs, the </a:t>
                      </a:r>
                      <a:r>
                        <a:rPr lang="en">
                          <a:solidFill>
                            <a:schemeClr val="dk1"/>
                          </a:solidFill>
                          <a:latin typeface="Inter"/>
                          <a:ea typeface="Inter"/>
                          <a:cs typeface="Inter"/>
                          <a:sym typeface="Inter"/>
                        </a:rPr>
                        <a:t>Guaraní and the Jesuits at first had difficulties resisting the Paulistas, who wore armor breastplates, carried muskets… The slave raids devastated the reductions [communities] so severely beginning in 1631 that the Jesuits decided to relocate them to new sites… Many refused to abandon their natural territory because of strong attachments to the land… </a:t>
                      </a:r>
                      <a:endParaRPr>
                        <a:solidFill>
                          <a:schemeClr val="dk1"/>
                        </a:solidFill>
                        <a:latin typeface="Inter"/>
                        <a:ea typeface="Inter"/>
                        <a:cs typeface="Inter"/>
                        <a:sym typeface="Inter"/>
                      </a:endParaRPr>
                    </a:p>
                    <a:p>
                      <a:pPr indent="0" lvl="0" marL="0" marR="12700" rtl="0" algn="l">
                        <a:spcBef>
                          <a:spcPts val="0"/>
                        </a:spcBef>
                        <a:spcAft>
                          <a:spcPts val="0"/>
                        </a:spcAft>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In 1642, the Jesuits and the Guaraní soldiers together put an end to the slave raiding in that region with a second defeat of the </a:t>
                      </a:r>
                      <a:r>
                        <a:rPr lang="en">
                          <a:solidFill>
                            <a:schemeClr val="dk1"/>
                          </a:solidFill>
                          <a:latin typeface="Inter"/>
                          <a:ea typeface="Inter"/>
                          <a:cs typeface="Inter"/>
                          <a:sym typeface="Inter"/>
                        </a:rPr>
                        <a:t>Paulistas</a:t>
                      </a:r>
                      <a:r>
                        <a:rPr lang="en">
                          <a:solidFill>
                            <a:schemeClr val="dk1"/>
                          </a:solidFill>
                          <a:latin typeface="Inter"/>
                          <a:ea typeface="Inter"/>
                          <a:cs typeface="Inter"/>
                          <a:sym typeface="Inter"/>
                        </a:rPr>
                        <a:t>. These important victories renewed the indigenous peoples’ sense of pride; they also increased Jesuit prestige in the eyes of the Guaraní, which for warrior societies like the Guaraní meant a great deal.</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Although trained by the Jesuits, Guaraní males renewed their sense of autonomy, power, and traditions of warfare through the formation of militias and the acquisition of firearms. Guaraní men readily volunteered for military service because they could continue their warrior traditions through this new institution. Bravery and courage were traditional social values among the Guaraní. Highly respected in both Spanish and Guaraní cultures, these common values fostered understanding between the Amerindians and Europeans. Equally important, the native militias served the interests of Spain at the same time that they contributed to the accommodation of the Guaraní… Although the Guaraní troops occasionally suffered military defeats and were poorly equipped, these militias provide evidence that the Guaraní were not powerless. Indeed, this institution strengthened their position within colonial society. The crown was willing to allow the Guaraní to retain a greater degree of autonomy, as long as it was in the best interests of Spain.</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The formation of Guaraní militias trained by Catholic priests was a distinguishing feature of these missions… Each mission had its own armory, where a portrait of the king of Spain was displayed as a reminder to the Guaraní to remain loyal. </a:t>
                      </a:r>
                      <a:endParaRPr>
                        <a:latin typeface="Inter"/>
                        <a:ea typeface="Inter"/>
                        <a:cs typeface="Inter"/>
                        <a:sym typeface="Inter"/>
                      </a:endParaRPr>
                    </a:p>
                  </a:txBody>
                  <a:tcPr marT="91450" marB="9145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Evidence</a:t>
            </a:r>
            <a:endParaRPr sz="1900">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27"/>
          <p:cNvSpPr txBox="1"/>
          <p:nvPr/>
        </p:nvSpPr>
        <p:spPr>
          <a:xfrm>
            <a:off x="475400" y="5755500"/>
            <a:ext cx="6903600" cy="3374700"/>
          </a:xfrm>
          <a:prstGeom prst="rect">
            <a:avLst/>
          </a:prstGeom>
          <a:noFill/>
          <a:ln cap="flat" cmpd="sng" w="28575">
            <a:solidFill>
              <a:srgbClr val="9E9E9E"/>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25" name="Google Shape;125;p27"/>
          <p:cNvSpPr txBox="1"/>
          <p:nvPr/>
        </p:nvSpPr>
        <p:spPr>
          <a:xfrm>
            <a:off x="448950" y="1034475"/>
            <a:ext cx="6903600" cy="44520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challenges the claim that </a:t>
            </a:r>
            <a:r>
              <a:rPr b="1" lang="en" sz="1500">
                <a:solidFill>
                  <a:schemeClr val="dk1"/>
                </a:solidFill>
                <a:highlight>
                  <a:schemeClr val="lt1"/>
                </a:highlight>
                <a:latin typeface="Inter"/>
                <a:ea typeface="Inter"/>
                <a:cs typeface="Inter"/>
                <a:sym typeface="Inter"/>
              </a:rPr>
              <a:t>“Scholars have traditionally depicted mission Indians as passive receptors of European culture and institutions”</a:t>
            </a:r>
            <a:r>
              <a:rPr lang="en" sz="1500">
                <a:solidFill>
                  <a:schemeClr val="dk1"/>
                </a:solidFill>
                <a:highlight>
                  <a:schemeClr val="lt1"/>
                </a:highlight>
                <a:latin typeface="Inter"/>
                <a:ea typeface="Inter"/>
                <a:cs typeface="Inter"/>
                <a:sym typeface="Inter"/>
              </a:rPr>
              <a:t> (Ganson, 2003).</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These important victories renewed the indigenous peoples’ sense of pride; they also increased Jesuit prestige in the eyes of the Guaraní…</a:t>
            </a:r>
            <a:r>
              <a:rPr lang="en" sz="1500">
                <a:solidFill>
                  <a:schemeClr val="dk1"/>
                </a:solidFill>
                <a:latin typeface="Inter"/>
                <a:ea typeface="Inter"/>
                <a:cs typeface="Inter"/>
                <a:sym typeface="Inter"/>
              </a:rPr>
              <a:t>”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Although trained by the Jesuits, Guaraní males renewed their sense of autonomy, power, and traditions of warfare…</a:t>
            </a:r>
            <a:r>
              <a:rPr lang="en" sz="1500">
                <a:solidFill>
                  <a:schemeClr val="dk1"/>
                </a:solidFill>
                <a:latin typeface="Inter"/>
                <a:ea typeface="Inter"/>
                <a:cs typeface="Inter"/>
                <a:sym typeface="Inter"/>
              </a:rPr>
              <a:t>”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Many refused to abandon their natural territory because of strong attachments to the land…</a:t>
            </a:r>
            <a:r>
              <a:rPr lang="en" sz="1500">
                <a:solidFill>
                  <a:schemeClr val="dk1"/>
                </a:solidFill>
                <a:latin typeface="Inter"/>
                <a:ea typeface="Inter"/>
                <a:cs typeface="Inter"/>
                <a:sym typeface="Inter"/>
              </a:rPr>
              <a:t>”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a:t>
            </a:r>
            <a:r>
              <a:rPr lang="en" sz="1500">
                <a:solidFill>
                  <a:schemeClr val="dk1"/>
                </a:solidFill>
                <a:latin typeface="Inter"/>
                <a:ea typeface="Inter"/>
                <a:cs typeface="Inter"/>
                <a:sym typeface="Inter"/>
              </a:rPr>
              <a:t>slave raids devastated the reductions [communities] so severely beginning in 1631 that the Jesuits decided to relocate them to new sites…</a:t>
            </a:r>
            <a:r>
              <a:rPr lang="en" sz="1500">
                <a:solidFill>
                  <a:schemeClr val="dk1"/>
                </a:solidFill>
                <a:latin typeface="Inter"/>
                <a:ea typeface="Inter"/>
                <a:cs typeface="Inter"/>
                <a:sym typeface="Inter"/>
              </a:rPr>
              <a:t>” </a:t>
            </a:r>
            <a:endParaRPr sz="1500">
              <a:solidFill>
                <a:schemeClr val="dk1"/>
              </a:solidFill>
              <a:latin typeface="Inter"/>
              <a:ea typeface="Inter"/>
              <a:cs typeface="Inter"/>
              <a:sym typeface="Inter"/>
            </a:endParaRPr>
          </a:p>
        </p:txBody>
      </p:sp>
      <p:sp>
        <p:nvSpPr>
          <p:cNvPr id="126" name="Google Shape;126;p27"/>
          <p:cNvSpPr txBox="1"/>
          <p:nvPr/>
        </p:nvSpPr>
        <p:spPr>
          <a:xfrm>
            <a:off x="475400" y="575675"/>
            <a:ext cx="6877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478825" y="5660650"/>
            <a:ext cx="6894900" cy="3658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Choice C, worth 3 points, is the best piece of evidence to support the challenge the claim that mission Indians were passive receptors. It identifies that </a:t>
            </a:r>
            <a:r>
              <a:rPr b="1" lang="en" sz="1500">
                <a:solidFill>
                  <a:schemeClr val="accent1"/>
                </a:solidFill>
                <a:latin typeface="Inter"/>
                <a:ea typeface="Inter"/>
                <a:cs typeface="Inter"/>
                <a:sym typeface="Inter"/>
              </a:rPr>
              <a:t>Guaraní refused to adhere to Jesuit commands, demonstrating an active decision-making role to isolate from the Jesuits. </a:t>
            </a:r>
            <a:r>
              <a:rPr b="1" lang="en" sz="1500">
                <a:solidFill>
                  <a:schemeClr val="accent1"/>
                </a:solidFill>
                <a:latin typeface="Inter"/>
                <a:ea typeface="Inter"/>
                <a:cs typeface="Inter"/>
                <a:sym typeface="Inter"/>
              </a:rPr>
              <a:t>Choice B also supports the claim, as it </a:t>
            </a:r>
            <a:r>
              <a:rPr b="1" lang="en" sz="1500">
                <a:solidFill>
                  <a:schemeClr val="accent1"/>
                </a:solidFill>
                <a:latin typeface="Inter"/>
                <a:ea typeface="Inter"/>
                <a:cs typeface="Inter"/>
                <a:sym typeface="Inter"/>
              </a:rPr>
              <a:t>explicitly states that the Guaraní became more independent and strong, highlighting their agency. However, it is less strong as Choice C which demonstrates a refusal of the Guaraní to continue to participate in Jesuit reductions that would be away from their land. </a:t>
            </a:r>
            <a:r>
              <a:rPr b="1" lang="en" sz="1500">
                <a:solidFill>
                  <a:schemeClr val="accent1"/>
                </a:solidFill>
                <a:latin typeface="Inter"/>
                <a:ea typeface="Inter"/>
                <a:cs typeface="Inter"/>
                <a:sym typeface="Inter"/>
              </a:rPr>
              <a:t>Choice A is only worth 1 point, because it shows and active role of the </a:t>
            </a:r>
            <a:r>
              <a:rPr b="1" lang="en" sz="1500">
                <a:solidFill>
                  <a:schemeClr val="accent1"/>
                </a:solidFill>
                <a:latin typeface="Inter"/>
                <a:ea typeface="Inter"/>
                <a:cs typeface="Inter"/>
                <a:sym typeface="Inter"/>
              </a:rPr>
              <a:t>Guaraní, yet as a collaborator with the Jesuits. It also addresses how their military victories fostered a positive view of the Jesuits. </a:t>
            </a:r>
            <a:r>
              <a:rPr b="1" lang="en" sz="1500">
                <a:solidFill>
                  <a:schemeClr val="accent1"/>
                </a:solidFill>
                <a:latin typeface="Inter"/>
                <a:ea typeface="Inter"/>
                <a:cs typeface="Inter"/>
                <a:sym typeface="Inter"/>
              </a:rPr>
              <a:t>Lastly, Choice D is worth 0 points because it it is focused on the actions of the Jesuits rather than the </a:t>
            </a:r>
            <a:r>
              <a:rPr b="1" lang="en" sz="1500">
                <a:solidFill>
                  <a:schemeClr val="accent1"/>
                </a:solidFill>
                <a:latin typeface="Inter"/>
                <a:ea typeface="Inter"/>
                <a:cs typeface="Inter"/>
                <a:sym typeface="Inter"/>
              </a:rPr>
              <a:t>Guaraní.</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p:txBody>
      </p:sp>
      <p:sp>
        <p:nvSpPr>
          <p:cNvPr id="132" name="Google Shape;132;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6" name="Google Shape;136;p28"/>
          <p:cNvSpPr txBox="1"/>
          <p:nvPr/>
        </p:nvSpPr>
        <p:spPr>
          <a:xfrm>
            <a:off x="448950" y="962900"/>
            <a:ext cx="6903600" cy="4567500"/>
          </a:xfrm>
          <a:prstGeom prst="rect">
            <a:avLst/>
          </a:prstGeom>
          <a:noFill/>
          <a:ln cap="flat" cmpd="sng" w="2857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challenges the claim that </a:t>
            </a:r>
            <a:r>
              <a:rPr b="1" lang="en" sz="1500">
                <a:solidFill>
                  <a:schemeClr val="dk1"/>
                </a:solidFill>
                <a:highlight>
                  <a:schemeClr val="lt1"/>
                </a:highlight>
                <a:latin typeface="Inter"/>
                <a:ea typeface="Inter"/>
                <a:cs typeface="Inter"/>
                <a:sym typeface="Inter"/>
              </a:rPr>
              <a:t>“Scholars have traditionally depicted mission Indians as passive receptors of European culture and institutions”</a:t>
            </a:r>
            <a:r>
              <a:rPr lang="en" sz="1500">
                <a:solidFill>
                  <a:schemeClr val="dk1"/>
                </a:solidFill>
                <a:highlight>
                  <a:schemeClr val="lt1"/>
                </a:highlight>
                <a:latin typeface="Inter"/>
                <a:ea typeface="Inter"/>
                <a:cs typeface="Inter"/>
                <a:sym typeface="Inter"/>
              </a:rPr>
              <a:t> (Ganson, 2003).</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“These important victories renewed the indigenous peoples’ sense of pride; they also increased Jesuit prestige in the eyes of the Guaraní…” </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“Although trained by the Jesuits, Guaraní males renewed their sense of autonomy, power, and traditions of warfare…”</a:t>
            </a:r>
            <a:r>
              <a:rPr lang="en" sz="1500">
                <a:solidFill>
                  <a:schemeClr val="dk1"/>
                </a:solidFill>
                <a:latin typeface="Inter"/>
                <a:ea typeface="Inter"/>
                <a:cs typeface="Inter"/>
                <a:sym typeface="Inter"/>
              </a:rPr>
              <a:t> </a:t>
            </a:r>
            <a:endParaRPr sz="1500">
              <a:solidFill>
                <a:schemeClr val="dk1"/>
              </a:solidFill>
              <a:latin typeface="Inter"/>
              <a:ea typeface="Inter"/>
              <a:cs typeface="Inter"/>
              <a:sym typeface="Inter"/>
            </a:endParaRPr>
          </a:p>
          <a:p>
            <a:pPr indent="457200" lvl="0" marL="457200" rtl="0" algn="l">
              <a:spcBef>
                <a:spcPts val="0"/>
              </a:spcBef>
              <a:spcAft>
                <a:spcPts val="0"/>
              </a:spcAft>
              <a:buNone/>
            </a:pP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“Many </a:t>
            </a:r>
            <a:r>
              <a:rPr lang="en" sz="1500">
                <a:solidFill>
                  <a:schemeClr val="dk1"/>
                </a:solidFill>
                <a:latin typeface="Inter"/>
                <a:ea typeface="Inter"/>
                <a:cs typeface="Inter"/>
                <a:sym typeface="Inter"/>
              </a:rPr>
              <a:t>refused</a:t>
            </a:r>
            <a:r>
              <a:rPr lang="en" sz="1500">
                <a:solidFill>
                  <a:schemeClr val="dk1"/>
                </a:solidFill>
                <a:latin typeface="Inter"/>
                <a:ea typeface="Inter"/>
                <a:cs typeface="Inter"/>
                <a:sym typeface="Inter"/>
              </a:rPr>
              <a:t> to abandon their natural territory because of strong attachments to the land…” </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(3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b="1" sz="1500">
              <a:solidFill>
                <a:schemeClr val="lt1"/>
              </a:solidFill>
              <a:highlight>
                <a:schemeClr val="accen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slave raids devastated the reductions [communities] so severely beginning in 1631 that the Jesuits decided to relocate them to new sites…” </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p:txBody>
      </p:sp>
      <p:sp>
        <p:nvSpPr>
          <p:cNvPr id="137" name="Google Shape;137;p28"/>
          <p:cNvSpPr txBox="1"/>
          <p:nvPr/>
        </p:nvSpPr>
        <p:spPr>
          <a:xfrm>
            <a:off x="475400" y="575675"/>
            <a:ext cx="6877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3" name="Google Shape;143;p29"/>
          <p:cNvGraphicFramePr/>
          <p:nvPr/>
        </p:nvGraphicFramePr>
        <p:xfrm>
          <a:off x="969478" y="1521929"/>
          <a:ext cx="3000000" cy="3000000"/>
        </p:xfrm>
        <a:graphic>
          <a:graphicData uri="http://schemas.openxmlformats.org/drawingml/2006/table">
            <a:tbl>
              <a:tblPr>
                <a:noFill/>
                <a:tableStyleId>{26E081E1-C485-4659-8C9B-962A64F0012A}</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4" name="Google Shape;144;p29"/>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45" name="Google Shape;145;p29"/>
          <p:cNvGraphicFramePr/>
          <p:nvPr/>
        </p:nvGraphicFramePr>
        <p:xfrm>
          <a:off x="559991" y="4363060"/>
          <a:ext cx="3000000" cy="3000000"/>
        </p:xfrm>
        <a:graphic>
          <a:graphicData uri="http://schemas.openxmlformats.org/drawingml/2006/table">
            <a:tbl>
              <a:tblPr>
                <a:noFill/>
                <a:tableStyleId>{26E081E1-C485-4659-8C9B-962A64F0012A}</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6" name="Google Shape;146;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47" name="Google Shape;147;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148" name="Google Shape;148;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9" name="Google Shape;149;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0" name="Google Shape;150;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