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Plus Jakarta Sans"/>
      <p:regular r:id="rId19"/>
      <p:bold r:id="rId20"/>
      <p:italic r:id="rId21"/>
      <p:boldItalic r:id="rId22"/>
    </p:embeddedFont>
    <p:embeddedFont>
      <p:font typeface="Inter"/>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AEC1483-F297-4290-900D-E2847A7AE2A8}">
  <a:tblStyle styleId="{4AEC1483-F297-4290-900D-E2847A7AE2A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A399860-8F3F-49CD-9819-C2A088EE895C}"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0" Type="http://schemas.openxmlformats.org/officeDocument/2006/relationships/font" Target="fonts/PlusJakartaSansMedium-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PlusJakartaSans-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718b9f5d78_0_2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718b9f5d78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718b9f5d78_0_2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718b9f5d78_0_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718b9f5d78_0_2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718b9f5d78_0_2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718b9f5d78_0_29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718b9f5d78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718b9f5d78_0_3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718b9f5d78_0_3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718b9f5d78_0_3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718b9f5d78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718b9f5d78_0_3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718b9f5d78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718b9f5d78_0_3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718b9f5d78_0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1700">
              <a:solidFill>
                <a:schemeClr val="dk1"/>
              </a:solidFill>
              <a:latin typeface="Halant"/>
              <a:ea typeface="Halant"/>
              <a:cs typeface="Halant"/>
              <a:sym typeface="Halant"/>
            </a:endParaRPr>
          </a:p>
        </p:txBody>
      </p:sp>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9" name="Google Shape;149;p37"/>
          <p:cNvSpPr txBox="1"/>
          <p:nvPr/>
        </p:nvSpPr>
        <p:spPr>
          <a:xfrm>
            <a:off x="5841275" y="25050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150" name="Google Shape;150;p37"/>
          <p:cNvSpPr txBox="1"/>
          <p:nvPr/>
        </p:nvSpPr>
        <p:spPr>
          <a:xfrm>
            <a:off x="1203225" y="28592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151" name="Google Shape;151;p37"/>
          <p:cNvCxnSpPr>
            <a:stCxn id="150" idx="2"/>
            <a:endCxn id="152" idx="0"/>
          </p:cNvCxnSpPr>
          <p:nvPr/>
        </p:nvCxnSpPr>
        <p:spPr>
          <a:xfrm>
            <a:off x="3319575" y="37178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3" name="Google Shape;153;p37"/>
          <p:cNvCxnSpPr>
            <a:stCxn id="150" idx="3"/>
          </p:cNvCxnSpPr>
          <p:nvPr/>
        </p:nvCxnSpPr>
        <p:spPr>
          <a:xfrm flipH="1" rot="10800000">
            <a:off x="5435925" y="31127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154" name="Google Shape;154;p37"/>
          <p:cNvSpPr txBox="1"/>
          <p:nvPr/>
        </p:nvSpPr>
        <p:spPr>
          <a:xfrm>
            <a:off x="4850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155" name="Google Shape;155;p37"/>
          <p:cNvSpPr txBox="1"/>
          <p:nvPr/>
        </p:nvSpPr>
        <p:spPr>
          <a:xfrm>
            <a:off x="22357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156" name="Google Shape;156;p37"/>
          <p:cNvSpPr txBox="1"/>
          <p:nvPr/>
        </p:nvSpPr>
        <p:spPr>
          <a:xfrm>
            <a:off x="39864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152" name="Google Shape;152;p37"/>
          <p:cNvSpPr txBox="1"/>
          <p:nvPr/>
        </p:nvSpPr>
        <p:spPr>
          <a:xfrm>
            <a:off x="5737175" y="50000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157" name="Google Shape;157;p37"/>
          <p:cNvCxnSpPr>
            <a:stCxn id="150" idx="2"/>
            <a:endCxn id="154" idx="0"/>
          </p:cNvCxnSpPr>
          <p:nvPr/>
        </p:nvCxnSpPr>
        <p:spPr>
          <a:xfrm flipH="1">
            <a:off x="1233375" y="37178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8" name="Google Shape;158;p37"/>
          <p:cNvCxnSpPr>
            <a:stCxn id="150" idx="2"/>
            <a:endCxn id="155" idx="0"/>
          </p:cNvCxnSpPr>
          <p:nvPr/>
        </p:nvCxnSpPr>
        <p:spPr>
          <a:xfrm flipH="1">
            <a:off x="2983875" y="37178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159" name="Google Shape;159;p37"/>
          <p:cNvCxnSpPr>
            <a:stCxn id="150" idx="2"/>
            <a:endCxn id="156" idx="0"/>
          </p:cNvCxnSpPr>
          <p:nvPr/>
        </p:nvCxnSpPr>
        <p:spPr>
          <a:xfrm>
            <a:off x="3319575" y="37178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160" name="Google Shape;160;p37"/>
          <p:cNvSpPr txBox="1"/>
          <p:nvPr/>
        </p:nvSpPr>
        <p:spPr>
          <a:xfrm>
            <a:off x="5946275" y="29572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161" name="Google Shape;161;p37"/>
          <p:cNvSpPr txBox="1"/>
          <p:nvPr/>
        </p:nvSpPr>
        <p:spPr>
          <a:xfrm>
            <a:off x="1835300" y="1448350"/>
            <a:ext cx="5441400" cy="10074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162" name="Google Shape;162;p37"/>
          <p:cNvSpPr txBox="1"/>
          <p:nvPr/>
        </p:nvSpPr>
        <p:spPr>
          <a:xfrm>
            <a:off x="724050" y="60842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163" name="Google Shape;163;p37"/>
          <p:cNvGraphicFramePr/>
          <p:nvPr/>
        </p:nvGraphicFramePr>
        <p:xfrm>
          <a:off x="417600" y="7230883"/>
          <a:ext cx="3000000" cy="3000000"/>
        </p:xfrm>
        <a:graphic>
          <a:graphicData uri="http://schemas.openxmlformats.org/drawingml/2006/table">
            <a:tbl>
              <a:tblPr>
                <a:noFill/>
                <a:tableStyleId>{4AEC1483-F297-4290-900D-E2847A7AE2A8}</a:tableStyleId>
              </a:tblPr>
              <a:tblGrid>
                <a:gridCol w="3553725"/>
                <a:gridCol w="3383475"/>
              </a:tblGrid>
              <a:tr h="479675">
                <a:tc>
                  <a:txBody>
                    <a:bodyPr/>
                    <a:lstStyle/>
                    <a:p>
                      <a:pPr indent="0" lvl="0" marL="0" rtl="0" algn="l">
                        <a:spcBef>
                          <a:spcPts val="0"/>
                        </a:spcBef>
                        <a:spcAft>
                          <a:spcPts val="0"/>
                        </a:spcAft>
                        <a:buNone/>
                      </a:pPr>
                      <a:r>
                        <a:rPr lang="en" sz="1100">
                          <a:latin typeface="Inter"/>
                          <a:ea typeface="Inter"/>
                          <a:cs typeface="Inter"/>
                          <a:sym typeface="Inter"/>
                        </a:rPr>
                        <a:t>Write an event in your life or the world around you: _________________ Using the above questions, what makes that event historically significant?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Does something have to be significant for everyone for it to be historically significant? Explain.</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4" name="Google Shape;164;p37"/>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165" name="Google Shape;165;p37"/>
          <p:cNvPicPr preferRelativeResize="0"/>
          <p:nvPr/>
        </p:nvPicPr>
        <p:blipFill>
          <a:blip r:embed="rId5">
            <a:alphaModFix/>
          </a:blip>
          <a:stretch>
            <a:fillRect/>
          </a:stretch>
        </p:blipFill>
        <p:spPr>
          <a:xfrm>
            <a:off x="636651" y="1423788"/>
            <a:ext cx="1056525" cy="1056525"/>
          </a:xfrm>
          <a:prstGeom prst="rect">
            <a:avLst/>
          </a:prstGeom>
          <a:noFill/>
          <a:ln>
            <a:noFill/>
          </a:ln>
        </p:spPr>
      </p:pic>
      <p:sp>
        <p:nvSpPr>
          <p:cNvPr id="166" name="Google Shape;166;p37"/>
          <p:cNvSpPr txBox="1"/>
          <p:nvPr/>
        </p:nvSpPr>
        <p:spPr>
          <a:xfrm>
            <a:off x="216275" y="1012975"/>
            <a:ext cx="7311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pic>
        <p:nvPicPr>
          <p:cNvPr id="171" name="Google Shape;171;p38"/>
          <p:cNvPicPr preferRelativeResize="0"/>
          <p:nvPr/>
        </p:nvPicPr>
        <p:blipFill>
          <a:blip r:embed="rId3">
            <a:alphaModFix/>
          </a:blip>
          <a:stretch>
            <a:fillRect/>
          </a:stretch>
        </p:blipFill>
        <p:spPr>
          <a:xfrm>
            <a:off x="760100" y="1685274"/>
            <a:ext cx="921475" cy="921475"/>
          </a:xfrm>
          <a:prstGeom prst="rect">
            <a:avLst/>
          </a:prstGeom>
          <a:noFill/>
          <a:ln>
            <a:noFill/>
          </a:ln>
        </p:spPr>
      </p:pic>
      <p:pic>
        <p:nvPicPr>
          <p:cNvPr id="172" name="Google Shape;172;p3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3" name="Google Shape;173;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Resistance</a:t>
            </a:r>
            <a:endParaRPr sz="2500">
              <a:latin typeface="Plus Jakarta Sans Medium"/>
              <a:ea typeface="Plus Jakarta Sans Medium"/>
              <a:cs typeface="Plus Jakarta Sans Medium"/>
              <a:sym typeface="Plus Jakarta Sans Medium"/>
            </a:endParaRPr>
          </a:p>
        </p:txBody>
      </p:sp>
      <p:pic>
        <p:nvPicPr>
          <p:cNvPr id="174" name="Google Shape;174;p38"/>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75" name="Google Shape;17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7" name="Google Shape;177;p38"/>
          <p:cNvGraphicFramePr/>
          <p:nvPr/>
        </p:nvGraphicFramePr>
        <p:xfrm>
          <a:off x="455300" y="3418500"/>
          <a:ext cx="3000000" cy="3000000"/>
        </p:xfrm>
        <a:graphic>
          <a:graphicData uri="http://schemas.openxmlformats.org/drawingml/2006/table">
            <a:tbl>
              <a:tblPr>
                <a:noFill/>
                <a:tableStyleId>{4AEC1483-F297-4290-900D-E2847A7AE2A8}</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Toypurina. But she didn't go down without a fight. Toypurina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178" name="Google Shape;178;p38"/>
          <p:cNvSpPr txBox="1"/>
          <p:nvPr/>
        </p:nvSpPr>
        <p:spPr>
          <a:xfrm>
            <a:off x="1700625" y="1734711"/>
            <a:ext cx="56730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79" name="Google Shape;179;p38"/>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180" name="Google Shape;180;p38"/>
          <p:cNvSpPr txBox="1"/>
          <p:nvPr/>
        </p:nvSpPr>
        <p:spPr>
          <a:xfrm>
            <a:off x="455300" y="7681800"/>
            <a:ext cx="6861900" cy="193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Toypurina? What role did she play in resisting Spanish colonization?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actions did the Spanish take against Toypurina and others involved in the rebellion at the San Gabriel Mission?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39"/>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“Resistance and Rebellion on the Spanish Frontier”</a:t>
            </a:r>
            <a:endParaRPr sz="2100">
              <a:solidFill>
                <a:schemeClr val="dk1"/>
              </a:solidFill>
              <a:latin typeface="Halant"/>
              <a:ea typeface="Halant"/>
              <a:cs typeface="Halant"/>
              <a:sym typeface="Halant"/>
            </a:endParaRPr>
          </a:p>
        </p:txBody>
      </p:sp>
      <p:pic>
        <p:nvPicPr>
          <p:cNvPr id="186" name="Google Shape;186;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9" name="Google Shape;189;p39"/>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90" name="Google Shape;190;p39"/>
          <p:cNvGraphicFramePr/>
          <p:nvPr/>
        </p:nvGraphicFramePr>
        <p:xfrm>
          <a:off x="469041" y="1323835"/>
          <a:ext cx="3000000" cy="3000000"/>
        </p:xfrm>
        <a:graphic>
          <a:graphicData uri="http://schemas.openxmlformats.org/drawingml/2006/table">
            <a:tbl>
              <a:tblPr>
                <a:noFill/>
                <a:tableStyleId>{2A399860-8F3F-49CD-9819-C2A088EE895C}</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Caroline A. Williams</a:t>
                      </a:r>
                      <a:r>
                        <a:rPr lang="en" sz="1200">
                          <a:solidFill>
                            <a:srgbClr val="000000"/>
                          </a:solidFill>
                          <a:latin typeface="Halant"/>
                          <a:ea typeface="Halant"/>
                          <a:cs typeface="Halant"/>
                          <a:sym typeface="Halant"/>
                        </a:rPr>
                        <a:t>, "</a:t>
                      </a:r>
                      <a:r>
                        <a:rPr lang="en" sz="1200">
                          <a:solidFill>
                            <a:srgbClr val="2A2A2A"/>
                          </a:solidFill>
                          <a:latin typeface="Halant"/>
                          <a:ea typeface="Halant"/>
                          <a:cs typeface="Halant"/>
                          <a:sym typeface="Halant"/>
                        </a:rPr>
                        <a:t>Resistance and Rebellion on the Spanish Frontier: Native Responses to Colonization in the Colombian Chocó, 1670-1690</a:t>
                      </a:r>
                      <a:r>
                        <a:rPr lang="en" sz="1200">
                          <a:solidFill>
                            <a:srgbClr val="000000"/>
                          </a:solidFill>
                          <a:latin typeface="Halant"/>
                          <a:ea typeface="Halant"/>
                          <a:cs typeface="Halant"/>
                          <a:sym typeface="Halant"/>
                        </a:rPr>
                        <a:t>," </a:t>
                      </a:r>
                      <a:r>
                        <a:rPr i="1" lang="en" sz="1200">
                          <a:latin typeface="Halant"/>
                          <a:ea typeface="Halant"/>
                          <a:cs typeface="Halant"/>
                          <a:sym typeface="Halant"/>
                        </a:rPr>
                        <a:t>Hispanic American</a:t>
                      </a:r>
                      <a:r>
                        <a:rPr i="1" lang="en" sz="1200">
                          <a:solidFill>
                            <a:srgbClr val="000000"/>
                          </a:solidFill>
                          <a:latin typeface="Halant"/>
                          <a:ea typeface="Halant"/>
                          <a:cs typeface="Halant"/>
                          <a:sym typeface="Halant"/>
                        </a:rPr>
                        <a:t> Historical Review</a:t>
                      </a:r>
                      <a:r>
                        <a:rPr lang="en" sz="1200">
                          <a:solidFill>
                            <a:srgbClr val="000000"/>
                          </a:solidFill>
                          <a:latin typeface="Halant"/>
                          <a:ea typeface="Halant"/>
                          <a:cs typeface="Halant"/>
                          <a:sym typeface="Halant"/>
                        </a:rPr>
                        <a:t> </a:t>
                      </a:r>
                      <a:r>
                        <a:rPr lang="en" sz="1200">
                          <a:latin typeface="Halant"/>
                          <a:ea typeface="Halant"/>
                          <a:cs typeface="Halant"/>
                          <a:sym typeface="Halant"/>
                        </a:rPr>
                        <a:t>79</a:t>
                      </a:r>
                      <a:r>
                        <a:rPr lang="en" sz="1200">
                          <a:solidFill>
                            <a:srgbClr val="000000"/>
                          </a:solidFill>
                          <a:latin typeface="Halant"/>
                          <a:ea typeface="Halant"/>
                          <a:cs typeface="Halant"/>
                          <a:sym typeface="Halant"/>
                        </a:rPr>
                        <a:t>, </a:t>
                      </a:r>
                      <a:r>
                        <a:rPr lang="en" sz="1200">
                          <a:latin typeface="Halant"/>
                          <a:ea typeface="Halant"/>
                          <a:cs typeface="Halant"/>
                          <a:sym typeface="Halant"/>
                        </a:rPr>
                        <a:t>3</a:t>
                      </a:r>
                      <a:r>
                        <a:rPr lang="en" sz="1200">
                          <a:solidFill>
                            <a:srgbClr val="000000"/>
                          </a:solidFill>
                          <a:latin typeface="Halant"/>
                          <a:ea typeface="Halant"/>
                          <a:cs typeface="Halant"/>
                          <a:sym typeface="Halant"/>
                        </a:rPr>
                        <a:t> (1</a:t>
                      </a:r>
                      <a:r>
                        <a:rPr lang="en" sz="1200">
                          <a:latin typeface="Halant"/>
                          <a:ea typeface="Halant"/>
                          <a:cs typeface="Halant"/>
                          <a:sym typeface="Halant"/>
                        </a:rPr>
                        <a:t>999</a:t>
                      </a:r>
                      <a:r>
                        <a:rPr lang="en" sz="1200">
                          <a:solidFill>
                            <a:srgbClr val="000000"/>
                          </a:solidFill>
                          <a:latin typeface="Halant"/>
                          <a:ea typeface="Halant"/>
                          <a:cs typeface="Halant"/>
                          <a:sym typeface="Halant"/>
                        </a:rPr>
                        <a:t>).</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Caroline A. Williams </a:t>
                      </a:r>
                      <a:r>
                        <a:rPr lang="en" sz="1000">
                          <a:solidFill>
                            <a:schemeClr val="dk1"/>
                          </a:solidFill>
                          <a:highlight>
                            <a:srgbClr val="FFFFFF"/>
                          </a:highlight>
                          <a:latin typeface="Inter"/>
                          <a:ea typeface="Inter"/>
                          <a:cs typeface="Inter"/>
                          <a:sym typeface="Inter"/>
                        </a:rPr>
                        <a:t>was a senior lecturer in Latin American history at the University of Bristol.</a:t>
                      </a:r>
                      <a:endParaRPr sz="10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more than a century after initial contact at the beginning of the sixteenth century, the Choco peoples repeatedly repulsed Spanish attempts to penetrate into their territory. By the early decades of the seventeenth century, a combination of factors, including indigenous demographic decline and more frequent contacts between native peoples and Spanish explorers from the cities of the Cauca Valley, enabled colonizers to establish a foothold in the Choco…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Over the next half century, Spanish domination proved to be partial and far from secure. It was not until the 1690s that, following a major but ultimately unsuccessful Indian rebellion, Spanish occupation and colonization of the Choco began in earnest. Thereafter, Indian resistance became more passive, taking the form of flight from Spanish settlements, resistance to acculturation or hispanicization, and rejection of Christianity….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indigenous population also offered outright resistance to the activities of the Franciscans. Indian resistance manifested itself in a number of ways. They refused, for example, to accept the friars' authority or to attend catechism… Fray Miguel de Vera, who met so much resistance in the small hamlet of Taita that he eventually abandoned the Choco mission, also reported that the Indians resisted any form of subjugation, and that he was failing completely in his attempts to teach the Christian doctrine to the Indians…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times Indians also challenged the missionaries with direct and violent resistance. In May 1674, for example, Marzal reported that the Indians of the settlement of Lloro had taken up arms against the leader of the Franciscan mission, Castro Rivadeneyra… Two years later, in 1676, the president of the Franciscan hospice in the city of Antioquia, Fray Francisco Caro, reported an incident involving another missionary in the Choco, Fray Francisco Garcia, who was apparently attacked for ordering an Indian to pray. Such attacks were clearly part of more widespread resistance to white incursions, as all Spaniards in the Choco appear to have felt at risk. The miner Domingo de Veitia y Gamboa, for example, wrote from Lloro in September 1674 that "the Indians . . . every day say they want to kill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January 15, 1684, a large-scale rebellion broke out in the settlement of Negua; the revolt spread through Citara territory and resulted in the massacre of most Spanish inhabitants and their servants: missionaries, miners, and Spanish traders, as well as mestizos, mulattos, slaves, and Indian porters from the interior. More than one hundred people were killed in the violence, which involved hundreds of Indians and spread rapidly across the province. The rebels burned down settlements and churches, and took church ornaments and the possessions of Spanish residents.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0"/>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196" name="Google Shape;196;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7" name="Google Shape;19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8" name="Google Shape;19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0" name="Google Shape;200;p40"/>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01" name="Google Shape;201;p40"/>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40"/>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40"/>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41"/>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“Native Women, Power, and Resistance”</a:t>
            </a:r>
            <a:endParaRPr sz="2100">
              <a:solidFill>
                <a:schemeClr val="dk1"/>
              </a:solidFill>
              <a:latin typeface="Halant"/>
              <a:ea typeface="Halant"/>
              <a:cs typeface="Halant"/>
              <a:sym typeface="Halant"/>
            </a:endParaRPr>
          </a:p>
        </p:txBody>
      </p:sp>
      <p:pic>
        <p:nvPicPr>
          <p:cNvPr id="209" name="Google Shape;209;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0" name="Google Shape;210;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1" name="Google Shape;211;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2" name="Google Shape;212;p41"/>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13" name="Google Shape;213;p41"/>
          <p:cNvGraphicFramePr/>
          <p:nvPr/>
        </p:nvGraphicFramePr>
        <p:xfrm>
          <a:off x="469041" y="1171435"/>
          <a:ext cx="3000000" cy="3000000"/>
        </p:xfrm>
        <a:graphic>
          <a:graphicData uri="http://schemas.openxmlformats.org/drawingml/2006/table">
            <a:tbl>
              <a:tblPr>
                <a:noFill/>
                <a:tableStyleId>{2A399860-8F3F-49CD-9819-C2A088EE895C}</a:tableStyleId>
              </a:tblPr>
              <a:tblGrid>
                <a:gridCol w="6969025"/>
              </a:tblGrid>
              <a:tr h="299750">
                <a:tc>
                  <a:txBody>
                    <a:bodyPr/>
                    <a:lstStyle/>
                    <a:p>
                      <a:pPr indent="0" lvl="0" marL="0" rtl="0" algn="l">
                        <a:spcBef>
                          <a:spcPts val="0"/>
                        </a:spcBef>
                        <a:spcAft>
                          <a:spcPts val="0"/>
                        </a:spcAft>
                        <a:buNone/>
                      </a:pPr>
                      <a:r>
                        <a:rPr lang="en" sz="1200">
                          <a:latin typeface="Halant"/>
                          <a:ea typeface="Halant"/>
                          <a:cs typeface="Halant"/>
                          <a:sym typeface="Halant"/>
                        </a:rPr>
                        <a:t>Source: Antonia I. Castañeda</a:t>
                      </a:r>
                      <a:r>
                        <a:rPr lang="en" sz="1200">
                          <a:solidFill>
                            <a:srgbClr val="000000"/>
                          </a:solidFill>
                          <a:latin typeface="Halant"/>
                          <a:ea typeface="Halant"/>
                          <a:cs typeface="Halant"/>
                          <a:sym typeface="Halant"/>
                        </a:rPr>
                        <a:t>, </a:t>
                      </a:r>
                      <a:r>
                        <a:rPr lang="en" sz="1200">
                          <a:latin typeface="Halant"/>
                          <a:ea typeface="Halant"/>
                          <a:cs typeface="Halant"/>
                          <a:sym typeface="Halant"/>
                        </a:rPr>
                        <a:t>“Engendering the History of Alta California, 1769-1848: Gender Sexuality, ad Family,” in </a:t>
                      </a:r>
                      <a:r>
                        <a:rPr i="1" lang="en" sz="1200">
                          <a:latin typeface="Halant"/>
                          <a:ea typeface="Halant"/>
                          <a:cs typeface="Halant"/>
                          <a:sym typeface="Halant"/>
                        </a:rPr>
                        <a:t>California History</a:t>
                      </a:r>
                      <a:r>
                        <a:rPr lang="en" sz="1200">
                          <a:latin typeface="Halant"/>
                          <a:ea typeface="Halant"/>
                          <a:cs typeface="Halant"/>
                          <a:sym typeface="Halant"/>
                        </a:rPr>
                        <a:t> 76: 2-3, Summer-Fall 1997.</a:t>
                      </a:r>
                      <a:endParaRPr sz="1200">
                        <a:latin typeface="Halant"/>
                        <a:ea typeface="Halant"/>
                        <a:cs typeface="Halant"/>
                        <a:sym typeface="Halant"/>
                      </a:endParaRPr>
                    </a:p>
                    <a:p>
                      <a:pPr indent="0" lvl="0" marL="0" rtl="0" algn="l">
                        <a:spcBef>
                          <a:spcPts val="0"/>
                        </a:spcBef>
                        <a:spcAft>
                          <a:spcPts val="0"/>
                        </a:spcAft>
                        <a:buNone/>
                      </a:pPr>
                      <a:r>
                        <a:t/>
                      </a:r>
                      <a:endParaRPr i="1" sz="9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Note: Antonia I. Castañeda is professor emerita of history at St. Mary's University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Toypurina, the medicine woman of the Japchavit </a:t>
                      </a:r>
                      <a:r>
                        <a:rPr i="1" lang="en" sz="1100">
                          <a:solidFill>
                            <a:schemeClr val="dk1"/>
                          </a:solidFill>
                          <a:latin typeface="Inter"/>
                          <a:ea typeface="Inter"/>
                          <a:cs typeface="Inter"/>
                          <a:sym typeface="Inter"/>
                        </a:rPr>
                        <a:t>ranchería</a:t>
                      </a:r>
                      <a:r>
                        <a:rPr lang="en" sz="1100">
                          <a:solidFill>
                            <a:schemeClr val="dk1"/>
                          </a:solidFill>
                          <a:latin typeface="Inter"/>
                          <a:ea typeface="Inter"/>
                          <a:cs typeface="Inter"/>
                          <a:sym typeface="Inter"/>
                        </a:rPr>
                        <a:t>, in the vicinity of Mission San Gabriel, used her power as a wise woman in an attempt to rid her people of the priests and soldiers. On October 25, 1785, Toypurina and three Gabrielino men led eight villages in an attack against the priests and soldiers of the mission…</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At San Gabriel, the soldiers got wind of the attack and, lying in wait, captured Toypurina, her three companions, and twenty other warriors... After a three-year imprisonment at San Gabriel, Toypurina was exiled north to Mission San Carlos Borromeo in 1788. The twenty warriors captured with her were sentenced to between twenty and twenty-five lashes plus time already served. The punishment was levied as much for following the leadership of a woman as for rebelling against Spanish domination. On sentencing them, Fages stated that their public whippings were “to serve as a warning to all,” for he would “admonish them about their ingratitude, underscoring their perversity, and unmasking the deceit and tricks by which </a:t>
                      </a:r>
                      <a:r>
                        <a:rPr i="1" lang="en" sz="1100">
                          <a:solidFill>
                            <a:schemeClr val="dk1"/>
                          </a:solidFill>
                          <a:latin typeface="Inter"/>
                          <a:ea typeface="Inter"/>
                          <a:cs typeface="Inter"/>
                          <a:sym typeface="Inter"/>
                        </a:rPr>
                        <a:t>they allowed themselves to be dominated by the aforesaid woman” </a:t>
                      </a:r>
                      <a:r>
                        <a:rPr lang="en" sz="1100">
                          <a:solidFill>
                            <a:schemeClr val="dk1"/>
                          </a:solidFill>
                          <a:latin typeface="Inter"/>
                          <a:ea typeface="Inter"/>
                          <a:cs typeface="Inter"/>
                          <a:sym typeface="Inter"/>
                        </a:rPr>
                        <a:t>(emphasis added by Castañeda).</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Toypurina’s power and influence derived from a non-Western religious-spiritual ideological system of power in which women were central to the ritual and spiritual life of the tribe. Neither the source of Toypurina’s religious-political power nor the threat she posed to the colonialist project in Alta California was lost on Fages, who, refusing to acknowledge her political power, constructed her instead as a sorceress…</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Archival records show that native women continued to resist colonial domination with a range of actions and activities, including religious-political movements that vested power in a female deity and placed the health and well-being of the community in the hands of a female visionary. In 1801, at the height of an epidemic ravaging the Chumash in the missions and the </a:t>
                      </a:r>
                      <a:r>
                        <a:rPr i="1" lang="en" sz="1100">
                          <a:solidFill>
                            <a:schemeClr val="dk1"/>
                          </a:solidFill>
                          <a:latin typeface="Inter"/>
                          <a:ea typeface="Inter"/>
                          <a:cs typeface="Inter"/>
                          <a:sym typeface="Inter"/>
                        </a:rPr>
                        <a:t>rancherías</a:t>
                      </a:r>
                      <a:r>
                        <a:rPr lang="en" sz="1100">
                          <a:solidFill>
                            <a:schemeClr val="dk1"/>
                          </a:solidFill>
                          <a:latin typeface="Inter"/>
                          <a:ea typeface="Inter"/>
                          <a:cs typeface="Inter"/>
                          <a:sym typeface="Inter"/>
                        </a:rPr>
                        <a:t>, a woman at Mission Santa Barbara launched a clandestine, large-scale revitalization movement. Drawing her authority from visions and revelations from Chupu, the Chumash earth goddess, this neophyte‒who remains unnamed in the documents‒called for a return to the worship of Chupu, who told her that “The pagan Indians were to die if they were baptized and that that the same fate would befall the Christian Indians who would not give alms to [her] and who refused to wash their heads with a certain water.” Her revelation “spread immediately through all the houses of the mission. Almost all the neophytes, the </a:t>
                      </a:r>
                      <a:r>
                        <a:rPr i="1" lang="en" sz="1100">
                          <a:solidFill>
                            <a:schemeClr val="dk1"/>
                          </a:solidFill>
                          <a:latin typeface="Inter"/>
                          <a:ea typeface="Inter"/>
                          <a:cs typeface="Inter"/>
                          <a:sym typeface="Inter"/>
                        </a:rPr>
                        <a:t>alcaldes</a:t>
                      </a:r>
                      <a:r>
                        <a:rPr lang="en" sz="1100">
                          <a:solidFill>
                            <a:schemeClr val="dk1"/>
                          </a:solidFill>
                          <a:latin typeface="Inter"/>
                          <a:ea typeface="Inter"/>
                          <a:cs typeface="Inter"/>
                          <a:sym typeface="Inter"/>
                        </a:rPr>
                        <a:t> included, went to the house of the visionary to present beads and seeds and go through the rite of renouncing Christianity.</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chemeClr val="dk1"/>
                        </a:buClr>
                        <a:buSzPts val="1100"/>
                        <a:buFont typeface="Arial"/>
                        <a:buNone/>
                      </a:pPr>
                      <a:r>
                        <a:rPr lang="en" sz="1100">
                          <a:solidFill>
                            <a:schemeClr val="dk1"/>
                          </a:solidFill>
                          <a:latin typeface="Inter"/>
                          <a:ea typeface="Inter"/>
                          <a:cs typeface="Inter"/>
                          <a:sym typeface="Inter"/>
                        </a:rPr>
                        <a:t>… women constructed and used their bodies, both symbolically and materially, as instruments of resistance and subversion of colonial domination. Toypurina and the Chumash visionary placed their bodies in the line of fire and organized and led others to do likewise. Other women resisted in less visible, day-to-day practices: they poisoned the priests’ food, practiced fugitive, worshipped their own deities, had visions that others believed and followed, performed prohibited dances and rituals, refused to abide by patriarchal sexual norms, and continued to participate in armed revolts and rebellions against the missions, soldiers, and ranchos.</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sp>
        <p:nvSpPr>
          <p:cNvPr id="218" name="Google Shape;218;p42"/>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Historical Significance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Reading Questions</a:t>
            </a:r>
            <a:endParaRPr sz="2200">
              <a:solidFill>
                <a:schemeClr val="dk1"/>
              </a:solidFill>
              <a:latin typeface="Plus Jakarta Sans"/>
              <a:ea typeface="Plus Jakarta Sans"/>
              <a:cs typeface="Plus Jakarta Sans"/>
              <a:sym typeface="Plus Jakarta Sans"/>
            </a:endParaRPr>
          </a:p>
        </p:txBody>
      </p:sp>
      <p:pic>
        <p:nvPicPr>
          <p:cNvPr id="219" name="Google Shape;219;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0" name="Google Shape;220;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1" name="Google Shape;221;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2" name="Google Shape;222;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3" name="Google Shape;223;p42"/>
          <p:cNvSpPr txBox="1"/>
          <p:nvPr/>
        </p:nvSpPr>
        <p:spPr>
          <a:xfrm>
            <a:off x="594300" y="11886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secondary source, use three highlighters to identify Claims, Evidence, and Reasoning in the excerpt.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Claim- A statement that identifies the argument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Evidence- Specific facts, data, examples or details that support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Reasoning- The explanation or analysis that connects the evidence to the claim</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main participants in this example of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during this resistance in your own words in 2-3 sentences.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sparked this Indigenous resistance against the Europeans?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impact of this resistance?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In exactly 6 words, summarize this example of Indigenous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24" name="Google Shape;224;p42"/>
          <p:cNvSpPr/>
          <p:nvPr/>
        </p:nvSpPr>
        <p:spPr>
          <a:xfrm>
            <a:off x="683850" y="17059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5" name="Google Shape;225;p42"/>
          <p:cNvSpPr/>
          <p:nvPr/>
        </p:nvSpPr>
        <p:spPr>
          <a:xfrm>
            <a:off x="683850" y="19169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6" name="Google Shape;226;p42"/>
          <p:cNvSpPr/>
          <p:nvPr/>
        </p:nvSpPr>
        <p:spPr>
          <a:xfrm>
            <a:off x="683850" y="21279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sp>
        <p:nvSpPr>
          <p:cNvPr id="231" name="Google Shape;231;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Group Worksheet</a:t>
            </a:r>
            <a:endParaRPr sz="1800">
              <a:solidFill>
                <a:schemeClr val="dk1"/>
              </a:solidFill>
              <a:latin typeface="Halant"/>
              <a:ea typeface="Halant"/>
              <a:cs typeface="Halant"/>
              <a:sym typeface="Halant"/>
            </a:endParaRPr>
          </a:p>
        </p:txBody>
      </p:sp>
      <p:pic>
        <p:nvPicPr>
          <p:cNvPr id="232" name="Google Shape;232;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3" name="Google Shape;233;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5" name="Google Shape;235;p43"/>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36" name="Google Shape;236;p43"/>
          <p:cNvGraphicFramePr/>
          <p:nvPr/>
        </p:nvGraphicFramePr>
        <p:xfrm>
          <a:off x="381575" y="1120650"/>
          <a:ext cx="3000000" cy="3000000"/>
        </p:xfrm>
        <a:graphic>
          <a:graphicData uri="http://schemas.openxmlformats.org/drawingml/2006/table">
            <a:tbl>
              <a:tblPr>
                <a:noFill/>
                <a:tableStyleId>{4AEC1483-F297-4290-900D-E2847A7AE2A8}</a:tableStyleId>
              </a:tblPr>
              <a:tblGrid>
                <a:gridCol w="1458875"/>
                <a:gridCol w="1946300"/>
                <a:gridCol w="3655900"/>
              </a:tblGrid>
              <a:tr h="80007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“Resistance and Rebellion on the Spanish Frontier”</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“Chile’s Indigenous”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546900">
                <a:tc>
                  <a:txBody>
                    <a:bodyPr/>
                    <a:lstStyle/>
                    <a:p>
                      <a:pPr indent="0" lvl="0" marL="0" rtl="0" algn="ctr">
                        <a:spcBef>
                          <a:spcPts val="0"/>
                        </a:spcBef>
                        <a:spcAft>
                          <a:spcPts val="0"/>
                        </a:spcAft>
                        <a:buNone/>
                      </a:pPr>
                      <a:r>
                        <a:rPr b="1" lang="en" sz="1200">
                          <a:latin typeface="Inter"/>
                          <a:ea typeface="Inter"/>
                          <a:cs typeface="Inter"/>
                          <a:sym typeface="Inter"/>
                        </a:rPr>
                        <a:t>“Revolt”</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469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“Native Women, Power, and Resistance”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37" name="Google Shape;237;p43"/>
          <p:cNvSpPr txBox="1"/>
          <p:nvPr/>
        </p:nvSpPr>
        <p:spPr>
          <a:xfrm>
            <a:off x="594300" y="579092"/>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Indigenous Resistance.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1" name="Shape 241"/>
        <p:cNvGrpSpPr/>
        <p:nvPr/>
      </p:nvGrpSpPr>
      <p:grpSpPr>
        <a:xfrm>
          <a:off x="0" y="0"/>
          <a:ext cx="0" cy="0"/>
          <a:chOff x="0" y="0"/>
          <a:chExt cx="0" cy="0"/>
        </a:xfrm>
      </p:grpSpPr>
      <p:sp>
        <p:nvSpPr>
          <p:cNvPr id="242" name="Google Shape;242;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243" name="Google Shape;243;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6" name="Google Shape;246;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7" name="Google Shape;247;p44"/>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248" name="Google Shape;248;p44"/>
          <p:cNvCxnSpPr>
            <a:stCxn id="249" idx="2"/>
            <a:endCxn id="250"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1" name="Google Shape;251;p44"/>
          <p:cNvCxnSpPr>
            <a:stCxn id="249" idx="3"/>
            <a:endCxn id="252"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253" name="Google Shape;253;p44"/>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254" name="Google Shape;254;p44"/>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255" name="Google Shape;255;p44"/>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250" name="Google Shape;250;p44"/>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256" name="Google Shape;256;p44"/>
          <p:cNvCxnSpPr>
            <a:stCxn id="249" idx="2"/>
            <a:endCxn id="253"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7" name="Google Shape;257;p44"/>
          <p:cNvCxnSpPr>
            <a:stCxn id="249" idx="2"/>
            <a:endCxn id="254"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258" name="Google Shape;258;p44"/>
          <p:cNvCxnSpPr>
            <a:stCxn id="249" idx="2"/>
            <a:endCxn id="255"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259" name="Google Shape;259;p44"/>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u="sng">
                <a:latin typeface="Inter"/>
                <a:ea typeface="Inter"/>
                <a:cs typeface="Inter"/>
                <a:sym typeface="Inter"/>
              </a:rPr>
              <a:t>Indigenous Resistance</a:t>
            </a:r>
            <a:r>
              <a:rPr lang="en" sz="1300">
                <a:latin typeface="Inter"/>
                <a:ea typeface="Inter"/>
                <a:cs typeface="Inter"/>
                <a:sym typeface="Inter"/>
              </a:rPr>
              <a:t> is historically significant because: 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252" name="Google Shape;252;p44"/>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260" name="Google Shape;260;p44"/>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261" name="Google Shape;261;p44"/>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249" name="Google Shape;249;p44"/>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Indigenous Resistance</a:t>
            </a:r>
            <a:endParaRPr b="1" sz="1600">
              <a:solidFill>
                <a:schemeClr val="dk1"/>
              </a:solidFill>
              <a:latin typeface="Inter"/>
              <a:ea typeface="Inter"/>
              <a:cs typeface="Inter"/>
              <a:sym typeface="Inter"/>
            </a:endParaRPr>
          </a:p>
        </p:txBody>
      </p:sp>
      <p:pic>
        <p:nvPicPr>
          <p:cNvPr id="262" name="Google Shape;262;p44"/>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