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75D1471-7815-4240-A151-8A6EF031EC11}">
  <a:tblStyle styleId="{275D1471-7815-4240-A151-8A6EF031EC1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eebbee774_0_3:notes"/>
          <p:cNvSpPr/>
          <p:nvPr>
            <p:ph idx="2" type="sldImg"/>
          </p:nvPr>
        </p:nvSpPr>
        <p:spPr>
          <a:xfrm>
            <a:off x="381178" y="685800"/>
            <a:ext cx="6096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eebbee774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0eebbee774_0_12:notes"/>
          <p:cNvSpPr/>
          <p:nvPr>
            <p:ph idx="2" type="sldImg"/>
          </p:nvPr>
        </p:nvSpPr>
        <p:spPr>
          <a:xfrm>
            <a:off x="381178" y="685800"/>
            <a:ext cx="6096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0eebbee77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H1gwqY9JuT9QxrbRPlMuCLBv4NKBBU7tBdyXm6Xi16A/edit?usp=sharing" TargetMode="External"/><Relationship Id="rId6" Type="http://schemas.openxmlformats.org/officeDocument/2006/relationships/hyperlink" Target="https://docs.google.com/presentation/d/1KMCpAwIkJGa_fIpDIT16HDKWCfVAudzrS42soudSAz0/edit?usp=drive_link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hyperlink" Target="https://docs.google.com/presentation/d/1KMCpAwIkJGa_fIpDIT16HDKWCfVAudzrS42soudSAz0/edit?usp=drive_link" TargetMode="External"/><Relationship Id="rId5" Type="http://schemas.openxmlformats.org/officeDocument/2006/relationships/hyperlink" Target="https://docs.google.com/presentation/d/1KMCpAwIkJGa_fIpDIT16HDKWCfVAudzrS42soudSAz0/edit?usp=drive_link" TargetMode="External"/><Relationship Id="rId6" Type="http://schemas.openxmlformats.org/officeDocument/2006/relationships/hyperlink" Target="https://docs.google.com/presentation/d/14lIKQJ3Df8Fhpb6pheuSWV00wan5uyVz7jzMoK5mDew/edit?usp=sharing" TargetMode="External"/><Relationship Id="rId7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875" y="4780366"/>
            <a:ext cx="220487" cy="22048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-12545" y="0"/>
            <a:ext cx="9156600" cy="3255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79925" lIns="79925" spcFirstLastPara="1" rIns="79925" wrap="square" tIns="79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European Colonization</a:t>
            </a:r>
            <a:r>
              <a:rPr lang="en" sz="1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([X Minutes])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4438" y="59062"/>
            <a:ext cx="540273" cy="224036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6510313" y="4843674"/>
            <a:ext cx="2164500" cy="1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9925" lIns="79925" spcFirstLastPara="1" rIns="79925" wrap="square" tIns="799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9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3489750" y="4843674"/>
            <a:ext cx="2164500" cy="1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9925" lIns="79925" spcFirstLastPara="1" rIns="79925" wrap="square" tIns="79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2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9" name="Google Shape;59;p13"/>
          <p:cNvGraphicFramePr/>
          <p:nvPr/>
        </p:nvGraphicFramePr>
        <p:xfrm>
          <a:off x="443989" y="48620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{275D1471-7815-4240-A151-8A6EF031EC11}</a:tableStyleId>
              </a:tblPr>
              <a:tblGrid>
                <a:gridCol w="1326150"/>
                <a:gridCol w="3349825"/>
                <a:gridCol w="3554950"/>
              </a:tblGrid>
              <a:tr h="3566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10</a:t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521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coerced labor of native populations impact indigenous societies in the Americas?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342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2.12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2.13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2.25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521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57127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Frayer- Coerced Labor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Notie, Wonder, Think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5712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Display the </a:t>
                      </a:r>
                      <a:r>
                        <a:rPr lang="en" sz="8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 Activity 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on the board.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Do First Activity.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</a:tr>
              <a:tr h="48822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read a Library of Congress Blog Post Series (2 blogs) about the silver </a:t>
                      </a: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mining</a:t>
                      </a: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 in Potosi, where coerced labor of the native populations was a key component of the success of the Europeans. Then they will answer questions about the blog posts.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376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the Potosi Mining Blog Posts </a:t>
                      </a:r>
                      <a:r>
                        <a:rPr lang="en" sz="8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Student Worksheet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If desired, split the class up into pairs to complete the 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assignment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Either individually or with a partner, read the two blog posts from the Library of Congress about the Potosi mines and answer the corresponding questions on the Student Worksheet.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875" y="4780366"/>
            <a:ext cx="220487" cy="220487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6510313" y="4843674"/>
            <a:ext cx="2164500" cy="1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9925" lIns="79925" spcFirstLastPara="1" rIns="79925" wrap="square" tIns="799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9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489750" y="4843674"/>
            <a:ext cx="2164500" cy="1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9925" lIns="79925" spcFirstLastPara="1" rIns="79925" wrap="square" tIns="79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2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43989" y="45929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{275D1471-7815-4240-A151-8A6EF031EC11}</a:tableStyleId>
              </a:tblPr>
              <a:tblGrid>
                <a:gridCol w="1326150"/>
                <a:gridCol w="3349825"/>
                <a:gridCol w="3554950"/>
              </a:tblGrid>
              <a:tr h="4390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10</a:t>
                      </a:r>
                      <a:r>
                        <a:rPr lang="en" sz="900">
                          <a:latin typeface="Inter"/>
                          <a:ea typeface="Inter"/>
                          <a:cs typeface="Inter"/>
                          <a:sym typeface="Inter"/>
                        </a:rPr>
                        <a:t>- Continued</a:t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45165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read a primary source about Potosi written by Fray Domingo de Santo Tomás, a Spanish missionary and bishop in Peru. Then they will complete a THINKS graphic organizer.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7033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Organize students into pairs or small groups.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the </a:t>
                      </a:r>
                      <a:r>
                        <a:rPr lang="en" sz="8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Primary Source- The Mines of Potosi: The Miserable Condition of the Indian Miners by Fray Domingo de Santo Tom</a:t>
                      </a:r>
                      <a:r>
                        <a:rPr lang="en" sz="8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ás student worksheet and THINKS graphic organizer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your partner or small group, read the primary source about the Indian Miners in Potosi.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Discuss the THINKS graphic organizer with your peers and individually fill out the document.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</a:tr>
              <a:tr h="78502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Have students complete the </a:t>
                      </a:r>
                      <a:r>
                        <a:rPr lang="en" sz="8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Exit TIcket</a:t>
                      </a: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85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Display the Exit Ticket on the board.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Exit Ticket.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85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RESOURCES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[Title] (Appendix [#])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2545" y="0"/>
            <a:ext cx="9156600" cy="3255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79925" lIns="79925" spcFirstLastPara="1" rIns="79925" wrap="square" tIns="79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European Colonization</a:t>
            </a:r>
            <a:r>
              <a:rPr lang="en" sz="1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([X Minutes])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54438" y="59062"/>
            <a:ext cx="540273" cy="224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