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1" r:id="rId5"/>
    <p:sldMasterId id="2147483672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9AEFF788-B9D4-4F01-A2AE-87292B4E0A69}">
  <a:tblStyle styleId="{9AEFF788-B9D4-4F01-A2AE-87292B4E0A69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3272c80720c_0_322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4" name="Google Shape;134;g3272c80720c_0_32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34310a0bdea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1" name="Google Shape;141;g34310a0bdea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342fdc28d56_0_1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342fdc28d56_0_1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6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9" name="Google Shape;69;p16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0" name="Google Shape;70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5" name="Google Shape;75;p17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1" name="Google Shape;91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0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4" name="Google Shape;94;p20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8" name="Google Shape;98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9" name="Google Shape;99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0" name="Google Shape;100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3" name="Google Shape;103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4" name="Google Shape;104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5" name="Google Shape;105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8" name="Google Shape;108;p22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9" name="Google Shape;109;p22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2" name="Google Shape;112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5" name="Google Shape;115;p23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8" name="Google Shape;118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9" name="Google Shape;119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5" name="Google Shape;125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3.xml"/><Relationship Id="rId2" Type="http://schemas.openxmlformats.org/officeDocument/2006/relationships/slideLayout" Target="../slideLayouts/slideLayout14.xml"/><Relationship Id="rId3" Type="http://schemas.openxmlformats.org/officeDocument/2006/relationships/slideLayout" Target="../slideLayouts/slideLayout15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5" Type="http://schemas.openxmlformats.org/officeDocument/2006/relationships/slideLayout" Target="../slideLayouts/slideLayout17.xml"/><Relationship Id="rId6" Type="http://schemas.openxmlformats.org/officeDocument/2006/relationships/slideLayout" Target="../slideLayouts/slideLayout18.xml"/><Relationship Id="rId7" Type="http://schemas.openxmlformats.org/officeDocument/2006/relationships/slideLayout" Target="../slideLayouts/slideLayout19.xml"/><Relationship Id="rId8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6" name="Google Shape;136;p26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{9AEFF788-B9D4-4F01-A2AE-87292B4E0A69}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37" name="Google Shape;137;p26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38" name="Google Shape;138;p26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3" name="Google Shape;143;p2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{9AEFF788-B9D4-4F01-A2AE-87292B4E0A69}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solidFill>
                            <a:srgbClr val="1F1F1F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the policy of protecting the interests of native-born or established inhabitants against those of immigrants.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“Though nativism often manifests as prejudice against people who are not U.S. citizens, the ideology encompasses a much broader, symbolic definition of national identity.”</a:t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238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500"/>
                        <a:buFont typeface="Inter"/>
                        <a:buChar char="-"/>
                      </a:pP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Katie Oxx, </a:t>
                      </a:r>
                      <a:r>
                        <a:rPr i="1"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The Nativist Movement in America: Religious Conflict in the 19th Century</a:t>
                      </a: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, 2013.</a:t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44" name="Google Shape;144;p2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Nativism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45" name="Google Shape;145;p27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28"/>
          <p:cNvSpPr txBox="1"/>
          <p:nvPr/>
        </p:nvSpPr>
        <p:spPr>
          <a:xfrm>
            <a:off x="182100" y="3060750"/>
            <a:ext cx="3274200" cy="948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Tweedle, “Immigration to the United States Over Time,” CC BY-SA 4.0.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1" name="Google Shape;151;p28"/>
          <p:cNvSpPr txBox="1"/>
          <p:nvPr/>
        </p:nvSpPr>
        <p:spPr>
          <a:xfrm>
            <a:off x="3549875" y="102300"/>
            <a:ext cx="5428500" cy="2517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7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PREDICTION</a:t>
            </a:r>
            <a:endParaRPr b="1" sz="17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7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By 1844, immigration to the United States had rapidly and exponentially increased. </a:t>
            </a:r>
            <a:r>
              <a:rPr lang="en" sz="16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Additionally</a:t>
            </a:r>
            <a:r>
              <a:rPr lang="en" sz="16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, immigrants began coming from countries that previously were not represented in the U.S. population. </a:t>
            </a:r>
            <a:endParaRPr sz="16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What do you predict will be the effects and impact of these changes?</a:t>
            </a:r>
            <a:endParaRPr sz="16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1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pic>
        <p:nvPicPr>
          <p:cNvPr id="152" name="Google Shape;152;p28"/>
          <p:cNvPicPr preferRelativeResize="0"/>
          <p:nvPr/>
        </p:nvPicPr>
        <p:blipFill rotWithShape="1">
          <a:blip r:embed="rId3">
            <a:alphaModFix/>
          </a:blip>
          <a:srcRect b="0" l="0" r="76200" t="64803"/>
          <a:stretch/>
        </p:blipFill>
        <p:spPr>
          <a:xfrm>
            <a:off x="182100" y="102300"/>
            <a:ext cx="3274149" cy="2816400"/>
          </a:xfrm>
          <a:prstGeom prst="rect">
            <a:avLst/>
          </a:prstGeom>
          <a:noFill/>
          <a:ln cap="flat" cmpd="sng" w="19050">
            <a:solidFill>
              <a:schemeClr val="dk1"/>
            </a:solidFill>
            <a:prstDash val="solid"/>
            <a:round/>
            <a:headEnd len="sm" w="sm" type="none"/>
            <a:tailEnd len="sm" w="sm" type="none"/>
          </a:ln>
        </p:spPr>
      </p:pic>
      <p:sp>
        <p:nvSpPr>
          <p:cNvPr id="153" name="Google Shape;153;p28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