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Lst>
  <p:sldSz cy="7772400" cx="10058400"/>
  <p:notesSz cx="6858000" cy="9144000"/>
  <p:embeddedFontLst>
    <p:embeddedFont>
      <p:font typeface="Inter"/>
      <p:regular r:id="rId10"/>
      <p:bold r:id="rId11"/>
      <p:italic r:id="rId12"/>
      <p:boldItalic r:id="rId13"/>
    </p:embeddedFont>
    <p:embeddedFont>
      <p:font typeface="Plus Jakarta Sans Medium"/>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97AD357C-952E-4AB5-8224-82F6D34744F3}">
  <a:tblStyle styleId="{97AD357C-952E-4AB5-8224-82F6D34744F3}"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Medium-bold.fntdata"/><Relationship Id="rId14" Type="http://schemas.openxmlformats.org/officeDocument/2006/relationships/font" Target="fonts/PlusJakartaSansMedium-regular.fntdata"/><Relationship Id="rId17" Type="http://schemas.openxmlformats.org/officeDocument/2006/relationships/font" Target="fonts/PlusJakartaSansMedium-boldItalic.fntdata"/><Relationship Id="rId16" Type="http://schemas.openxmlformats.org/officeDocument/2006/relationships/font" Target="fonts/PlusJakartaSansMedium-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25e5ce66224_0_4: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25e5ce66224_0_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0" name="Shape 60"/>
        <p:cNvGrpSpPr/>
        <p:nvPr/>
      </p:nvGrpSpPr>
      <p:grpSpPr>
        <a:xfrm>
          <a:off x="0" y="0"/>
          <a:ext cx="0" cy="0"/>
          <a:chOff x="0" y="0"/>
          <a:chExt cx="0" cy="0"/>
        </a:xfrm>
      </p:grpSpPr>
      <p:sp>
        <p:nvSpPr>
          <p:cNvPr id="61" name="Google Shape;61;g332aef17b02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2" name="Google Shape;62;g332aef17b02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g28b150d53ac_0_1: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72" name="Google Shape;72;g28b150d53ac_0_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900" cy="31017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342870" y="4282678"/>
            <a:ext cx="9372900" cy="11979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900" cy="29670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342870" y="4763362"/>
            <a:ext cx="9372900" cy="19656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900" cy="12720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342870" y="1741518"/>
            <a:ext cx="9372900" cy="51627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400" cy="6181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5433450" y="1094158"/>
            <a:ext cx="4221000" cy="55839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900" cy="8655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342870" y="1741518"/>
            <a:ext cx="9372900" cy="51627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9319704" y="7046639"/>
            <a:ext cx="603300" cy="5949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1" Type="http://schemas.openxmlformats.org/officeDocument/2006/relationships/hyperlink" Target="https://docs.google.com/presentation/d/1pcf85P7K-sZ0bzrJ9G1BMeuIQsZtMNW_GF2qMIyTZKE/copy" TargetMode="External"/><Relationship Id="rId10" Type="http://schemas.openxmlformats.org/officeDocument/2006/relationships/hyperlink" Target="https://docs.google.com/presentation/d/1b2I-vy7HD0VhNhcVN-LQmgOcRoDWjAJ85BHx7RPrD5g/copy" TargetMode="External"/><Relationship Id="rId13" Type="http://schemas.openxmlformats.org/officeDocument/2006/relationships/hyperlink" Target="https://docs.google.com/presentation/d/10d0oeJfIa7dvR1F6L4iMXCK0h6HtvadAVTm46n8CLw8/copy" TargetMode="External"/><Relationship Id="rId12" Type="http://schemas.openxmlformats.org/officeDocument/2006/relationships/hyperlink" Target="https://docs.google.com/presentation/d/1GvjxoV54RfO_ZBt6ugOxa8nSxWvokwzzzirwXr-xc1I/copy" TargetMode="External"/><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 Id="rId4" Type="http://schemas.openxmlformats.org/officeDocument/2006/relationships/hyperlink" Target="https://docs.google.com/presentation/d/1qW2aKLFnCfpto7c_R4F8INNzvW3LV7DMqthy8Hlsj8Q/copy" TargetMode="External"/><Relationship Id="rId9" Type="http://schemas.openxmlformats.org/officeDocument/2006/relationships/hyperlink" Target="https://docs.google.com/presentation/d/172i3hNg6I6yH5PZlxp1mZ7h1K2CNzdYs5GiZvr7ltLc/copy" TargetMode="External"/><Relationship Id="rId15" Type="http://schemas.openxmlformats.org/officeDocument/2006/relationships/hyperlink" Target="https://docs.google.com/presentation/d/1YGVcfVG1z0FhO7Ut92fl9lsEl_trUcurGZ1o2H5IvNw/copy" TargetMode="External"/><Relationship Id="rId14" Type="http://schemas.openxmlformats.org/officeDocument/2006/relationships/hyperlink" Target="https://docs.google.com/presentation/d/1qW2aKLFnCfpto7c_R4F8INNzvW3LV7DMqthy8Hlsj8Q/copy" TargetMode="External"/><Relationship Id="rId16" Type="http://schemas.openxmlformats.org/officeDocument/2006/relationships/image" Target="../media/image2.png"/><Relationship Id="rId5" Type="http://schemas.openxmlformats.org/officeDocument/2006/relationships/hyperlink" Target="https://docs.google.com/presentation/d/1UMZHtjhR9V1qHMMeS5b0EkM1ASjlWdIDDCsVuX3Zt0g/copy" TargetMode="External"/><Relationship Id="rId6" Type="http://schemas.openxmlformats.org/officeDocument/2006/relationships/hyperlink" Target="https://docs.google.com/presentation/d/1EZkZKI9nNvmzoXtpkiusFbU1Xaf8m9O9Y4mC4HyRdAI/copy" TargetMode="External"/><Relationship Id="rId7" Type="http://schemas.openxmlformats.org/officeDocument/2006/relationships/hyperlink" Target="https://docs.google.com/presentation/d/1BOi3uyu7LY4_5w40nJu-3mWVUfblJdM0ZobdE2jE9i8/copy" TargetMode="External"/><Relationship Id="rId8" Type="http://schemas.openxmlformats.org/officeDocument/2006/relationships/hyperlink" Target="https://docs.google.com/presentation/d/1tfgbsBN0HYVmdGjc_53JnVfM1uLJWKfSaBoxbTZIju0/copy"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 Id="rId4" Type="http://schemas.openxmlformats.org/officeDocument/2006/relationships/hyperlink" Target="https://docs.google.com/presentation/d/1tfgbsBN0HYVmdGjc_53JnVfM1uLJWKfSaBoxbTZIju0/copy" TargetMode="External"/><Relationship Id="rId5" Type="http://schemas.openxmlformats.org/officeDocument/2006/relationships/image" Target="../media/image2.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 Id="rId4" Type="http://schemas.openxmlformats.org/officeDocument/2006/relationships/hyperlink" Target="https://docs.google.com/presentation/d/172i3hNg6I6yH5PZlxp1mZ7h1K2CNzdYs5GiZvr7ltLc/copy" TargetMode="External"/><Relationship Id="rId5"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sp>
        <p:nvSpPr>
          <p:cNvPr id="55" name="Google Shape;55;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a:t>
            </a:r>
            <a:r>
              <a:rPr lang="en" sz="1100">
                <a:solidFill>
                  <a:srgbClr val="666666"/>
                </a:solidFill>
                <a:latin typeface="Inter"/>
                <a:ea typeface="Inter"/>
                <a:cs typeface="Inter"/>
                <a:sym typeface="Inter"/>
              </a:rPr>
              <a:t>2025</a:t>
            </a:r>
            <a:r>
              <a:rPr lang="en" sz="1100">
                <a:solidFill>
                  <a:srgbClr val="666666"/>
                </a:solidFill>
                <a:latin typeface="Inter"/>
                <a:ea typeface="Inter"/>
                <a:cs typeface="Inter"/>
                <a:sym typeface="Inter"/>
              </a:rPr>
              <a:t>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6" name="Google Shape;56;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7" name="Google Shape;57;p13"/>
          <p:cNvGraphicFramePr/>
          <p:nvPr/>
        </p:nvGraphicFramePr>
        <p:xfrm>
          <a:off x="488388" y="544638"/>
          <a:ext cx="3000000" cy="3000000"/>
        </p:xfrm>
        <a:graphic>
          <a:graphicData uri="http://schemas.openxmlformats.org/drawingml/2006/table">
            <a:tbl>
              <a:tblPr>
                <a:noFill/>
                <a:tableStyleId>{97AD357C-952E-4AB5-8224-82F6D34744F3}</a:tableStyleId>
              </a:tblPr>
              <a:tblGrid>
                <a:gridCol w="1458775"/>
                <a:gridCol w="3684800"/>
                <a:gridCol w="3910450"/>
              </a:tblGrid>
              <a:tr h="347875">
                <a:tc>
                  <a:txBody>
                    <a:bodyPr/>
                    <a:lstStyle/>
                    <a:p>
                      <a:pPr indent="0" lvl="0" marL="0" rtl="0" algn="l">
                        <a:lnSpc>
                          <a:spcPct val="100000"/>
                        </a:lnSpc>
                        <a:spcBef>
                          <a:spcPts val="0"/>
                        </a:spcBef>
                        <a:spcAft>
                          <a:spcPts val="0"/>
                        </a:spcAft>
                        <a:buNone/>
                      </a:pPr>
                      <a:r>
                        <a:t/>
                      </a:r>
                      <a:endParaRPr>
                        <a:latin typeface="Inter"/>
                        <a:ea typeface="Inter"/>
                        <a:cs typeface="Inter"/>
                        <a:sym typeface="Inter"/>
                      </a:endParaRPr>
                    </a:p>
                  </a:txBody>
                  <a:tcPr marT="91425" marB="91425" marR="91425" marL="91425"/>
                </a:tc>
                <a:tc gridSpan="2">
                  <a:txBody>
                    <a:bodyPr/>
                    <a:lstStyle/>
                    <a:p>
                      <a:pPr indent="0" lvl="0" marL="0" rtl="0" algn="l">
                        <a:lnSpc>
                          <a:spcPct val="100000"/>
                        </a:lnSpc>
                        <a:spcBef>
                          <a:spcPts val="0"/>
                        </a:spcBef>
                        <a:spcAft>
                          <a:spcPts val="0"/>
                        </a:spcAft>
                        <a:buNone/>
                      </a:pPr>
                      <a:r>
                        <a:rPr b="1" lang="en">
                          <a:latin typeface="Inter"/>
                          <a:ea typeface="Inter"/>
                          <a:cs typeface="Inter"/>
                          <a:sym typeface="Inter"/>
                        </a:rPr>
                        <a:t>LESSON 7: Antebellum Industrial Growth</a:t>
                      </a:r>
                      <a:endParaRPr b="1">
                        <a:latin typeface="Inter"/>
                        <a:ea typeface="Inter"/>
                        <a:cs typeface="Inter"/>
                        <a:sym typeface="Inter"/>
                      </a:endParaRPr>
                    </a:p>
                  </a:txBody>
                  <a:tcPr marT="91425" marB="91425" marR="91425" marL="91425"/>
                </a:tc>
                <a:tc hMerge="1"/>
              </a:tr>
              <a:tr h="508450">
                <a:tc>
                  <a:txBody>
                    <a:bodyPr/>
                    <a:lstStyle/>
                    <a:p>
                      <a:pPr indent="0" lvl="0" marL="0" rtl="0" algn="l">
                        <a:lnSpc>
                          <a:spcPct val="100000"/>
                        </a:lnSpc>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SUPPORTING QUESTION</a:t>
                      </a:r>
                      <a:endParaRPr b="1">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What was the most </a:t>
                      </a:r>
                      <a:r>
                        <a:rPr lang="en" sz="1200">
                          <a:solidFill>
                            <a:schemeClr val="dk1"/>
                          </a:solidFill>
                          <a:latin typeface="Inter"/>
                          <a:ea typeface="Inter"/>
                          <a:cs typeface="Inter"/>
                          <a:sym typeface="Inter"/>
                        </a:rPr>
                        <a:t>significant</a:t>
                      </a:r>
                      <a:r>
                        <a:rPr lang="en" sz="1200">
                          <a:solidFill>
                            <a:schemeClr val="dk1"/>
                          </a:solidFill>
                          <a:latin typeface="Inter"/>
                          <a:ea typeface="Inter"/>
                          <a:cs typeface="Inter"/>
                          <a:sym typeface="Inter"/>
                        </a:rPr>
                        <a:t> </a:t>
                      </a:r>
                      <a:r>
                        <a:rPr lang="en" sz="1200">
                          <a:solidFill>
                            <a:schemeClr val="dk1"/>
                          </a:solidFill>
                          <a:latin typeface="Inter"/>
                          <a:ea typeface="Inter"/>
                          <a:cs typeface="Inter"/>
                          <a:sym typeface="Inter"/>
                        </a:rPr>
                        <a:t>cause</a:t>
                      </a:r>
                      <a:r>
                        <a:rPr lang="en" sz="1200">
                          <a:solidFill>
                            <a:schemeClr val="dk1"/>
                          </a:solidFill>
                          <a:latin typeface="Inter"/>
                          <a:ea typeface="Inter"/>
                          <a:cs typeface="Inter"/>
                          <a:sym typeface="Inter"/>
                        </a:rPr>
                        <a:t> of the First Industrial Revolution?</a:t>
                      </a:r>
                      <a:endParaRPr sz="1300">
                        <a:latin typeface="Inter"/>
                        <a:ea typeface="Inter"/>
                        <a:cs typeface="Inter"/>
                        <a:sym typeface="Inter"/>
                      </a:endParaRPr>
                    </a:p>
                  </a:txBody>
                  <a:tcPr marT="91425" marB="91425" marR="91425" marL="91425"/>
                </a:tc>
                <a:tc hMerge="1"/>
              </a:tr>
              <a:tr h="334500">
                <a:tc>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STANDARD(S)</a:t>
                      </a:r>
                      <a:endParaRPr b="1" sz="1300">
                        <a:solidFill>
                          <a:schemeClr val="dk1"/>
                        </a:solidFill>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7.33, 7.47, 7.55, 7.56, 7.59</a:t>
                      </a:r>
                      <a:endParaRPr sz="1300">
                        <a:latin typeface="Inter"/>
                        <a:ea typeface="Inter"/>
                        <a:cs typeface="Inter"/>
                        <a:sym typeface="Inter"/>
                      </a:endParaRPr>
                    </a:p>
                  </a:txBody>
                  <a:tcPr marT="91425" marB="91425" marR="91425" marL="91425"/>
                </a:tc>
                <a:tc hMerge="1"/>
              </a:tr>
              <a:tr h="642275">
                <a:tc>
                  <a:txBody>
                    <a:bodyPr/>
                    <a:lstStyle/>
                    <a:p>
                      <a:pPr indent="0" lvl="0" marL="0" rtl="0" algn="l">
                        <a:lnSpc>
                          <a:spcPct val="100000"/>
                        </a:lnSpc>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FOCUS SKILL(S)</a:t>
                      </a:r>
                      <a:endParaRPr b="1" sz="1300">
                        <a:solidFill>
                          <a:schemeClr val="dk1"/>
                        </a:solidFill>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Contextualization and Sourcing</a:t>
                      </a:r>
                      <a:endParaRPr sz="12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Causation</a:t>
                      </a:r>
                      <a:endParaRPr sz="12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Evaluating Evidence</a:t>
                      </a:r>
                      <a:endParaRPr sz="1200">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hMerge="1"/>
              </a:tr>
              <a:tr h="1605725">
                <a:tc>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MATERIALS</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a:txBody>
                    <a:bodyPr/>
                    <a:lstStyle/>
                    <a:p>
                      <a:pPr indent="0" lvl="0" marL="0" rtl="0" algn="ctr">
                        <a:spcBef>
                          <a:spcPts val="0"/>
                        </a:spcBef>
                        <a:spcAft>
                          <a:spcPts val="0"/>
                        </a:spcAft>
                        <a:buNone/>
                      </a:pPr>
                      <a:r>
                        <a:rPr lang="en" sz="1200">
                          <a:latin typeface="Inter"/>
                          <a:ea typeface="Inter"/>
                          <a:cs typeface="Inter"/>
                          <a:sym typeface="Inter"/>
                        </a:rPr>
                        <a:t>TEACHER</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4"/>
                        </a:rPr>
                        <a:t>Do Firsts + Exemplars</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Versions of Student Worksheet + Exemplars</a:t>
                      </a:r>
                      <a:endParaRPr sz="1200">
                        <a:latin typeface="Inter"/>
                        <a:ea typeface="Inter"/>
                        <a:cs typeface="Inter"/>
                        <a:sym typeface="Inter"/>
                      </a:endParaRPr>
                    </a:p>
                    <a:p>
                      <a:pPr indent="-304800" lvl="0" marL="457200" rtl="0" algn="l">
                        <a:spcBef>
                          <a:spcPts val="0"/>
                        </a:spcBef>
                        <a:spcAft>
                          <a:spcPts val="0"/>
                        </a:spcAft>
                        <a:buSzPts val="1200"/>
                        <a:buFont typeface="Inter"/>
                        <a:buChar char="●"/>
                      </a:pPr>
                      <a:r>
                        <a:rPr lang="en" sz="1200" u="sng">
                          <a:solidFill>
                            <a:schemeClr val="hlink"/>
                          </a:solidFill>
                          <a:latin typeface="Inter"/>
                          <a:ea typeface="Inter"/>
                          <a:cs typeface="Inter"/>
                          <a:sym typeface="Inter"/>
                          <a:hlinkClick r:id="rId5"/>
                        </a:rPr>
                        <a:t>Technological Innovations</a:t>
                      </a:r>
                      <a:endParaRPr sz="1200">
                        <a:latin typeface="Inter"/>
                        <a:ea typeface="Inter"/>
                        <a:cs typeface="Inter"/>
                        <a:sym typeface="Inter"/>
                      </a:endParaRPr>
                    </a:p>
                    <a:p>
                      <a:pPr indent="-304800" lvl="0" marL="457200" rtl="0" algn="l">
                        <a:spcBef>
                          <a:spcPts val="0"/>
                        </a:spcBef>
                        <a:spcAft>
                          <a:spcPts val="0"/>
                        </a:spcAft>
                        <a:buSzPts val="1200"/>
                        <a:buFont typeface="Inter"/>
                        <a:buChar char="●"/>
                      </a:pPr>
                      <a:r>
                        <a:rPr lang="en" sz="1200" u="sng">
                          <a:solidFill>
                            <a:schemeClr val="hlink"/>
                          </a:solidFill>
                          <a:latin typeface="Inter"/>
                          <a:ea typeface="Inter"/>
                          <a:cs typeface="Inter"/>
                          <a:sym typeface="Inter"/>
                          <a:hlinkClick r:id="rId6"/>
                        </a:rPr>
                        <a:t>Transportation &amp; Infrastructure</a:t>
                      </a:r>
                      <a:endParaRPr sz="1200">
                        <a:latin typeface="Inter"/>
                        <a:ea typeface="Inter"/>
                        <a:cs typeface="Inter"/>
                        <a:sym typeface="Inter"/>
                      </a:endParaRPr>
                    </a:p>
                    <a:p>
                      <a:pPr indent="-304800" lvl="0" marL="457200" rtl="0" algn="l">
                        <a:spcBef>
                          <a:spcPts val="0"/>
                        </a:spcBef>
                        <a:spcAft>
                          <a:spcPts val="0"/>
                        </a:spcAft>
                        <a:buSzPts val="1200"/>
                        <a:buFont typeface="Inter"/>
                        <a:buChar char="●"/>
                      </a:pPr>
                      <a:r>
                        <a:rPr lang="en" sz="1200" u="sng">
                          <a:solidFill>
                            <a:schemeClr val="hlink"/>
                          </a:solidFill>
                          <a:latin typeface="Inter"/>
                          <a:ea typeface="Inter"/>
                          <a:cs typeface="Inter"/>
                          <a:sym typeface="Inter"/>
                          <a:hlinkClick r:id="rId7"/>
                        </a:rPr>
                        <a:t>Growing Labor Force</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8"/>
                        </a:rPr>
                        <a:t>Antebellum Industrial Growth Presentation</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9"/>
                        </a:rPr>
                        <a:t>Exit Tickets + Exemplars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latin typeface="Inter"/>
                          <a:ea typeface="Inter"/>
                          <a:cs typeface="Inter"/>
                          <a:sym typeface="Inter"/>
                        </a:rPr>
                        <a:t>STUDENT</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10"/>
                        </a:rPr>
                        <a:t>Do First Options</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Access to Inquiry Journal (Already handed out in Lesson 1)</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Versions of Printed Student Handouts (Print an equal number of worksheets)</a:t>
                      </a:r>
                      <a:endParaRPr sz="1200">
                        <a:latin typeface="Inter"/>
                        <a:ea typeface="Inter"/>
                        <a:cs typeface="Inter"/>
                        <a:sym typeface="Inter"/>
                      </a:endParaRPr>
                    </a:p>
                    <a:p>
                      <a:pPr indent="-304800" lvl="0" marL="457200" rtl="0" algn="l">
                        <a:spcBef>
                          <a:spcPts val="0"/>
                        </a:spcBef>
                        <a:spcAft>
                          <a:spcPts val="0"/>
                        </a:spcAft>
                        <a:buSzPts val="1200"/>
                        <a:buFont typeface="Inter"/>
                        <a:buChar char="●"/>
                      </a:pPr>
                      <a:r>
                        <a:rPr lang="en" sz="1200" u="sng">
                          <a:solidFill>
                            <a:schemeClr val="hlink"/>
                          </a:solidFill>
                          <a:latin typeface="Inter"/>
                          <a:ea typeface="Inter"/>
                          <a:cs typeface="Inter"/>
                          <a:sym typeface="Inter"/>
                          <a:hlinkClick r:id="rId11"/>
                        </a:rPr>
                        <a:t>Technological Innovations</a:t>
                      </a:r>
                      <a:endParaRPr sz="1200">
                        <a:latin typeface="Inter"/>
                        <a:ea typeface="Inter"/>
                        <a:cs typeface="Inter"/>
                        <a:sym typeface="Inter"/>
                      </a:endParaRPr>
                    </a:p>
                    <a:p>
                      <a:pPr indent="-304800" lvl="0" marL="457200" rtl="0" algn="l">
                        <a:spcBef>
                          <a:spcPts val="0"/>
                        </a:spcBef>
                        <a:spcAft>
                          <a:spcPts val="0"/>
                        </a:spcAft>
                        <a:buSzPts val="1200"/>
                        <a:buFont typeface="Inter"/>
                        <a:buChar char="●"/>
                      </a:pPr>
                      <a:r>
                        <a:rPr lang="en" sz="1200" u="sng">
                          <a:solidFill>
                            <a:schemeClr val="hlink"/>
                          </a:solidFill>
                          <a:latin typeface="Inter"/>
                          <a:ea typeface="Inter"/>
                          <a:cs typeface="Inter"/>
                          <a:sym typeface="Inter"/>
                          <a:hlinkClick r:id="rId12"/>
                        </a:rPr>
                        <a:t>Transportation &amp; Infrastructure</a:t>
                      </a:r>
                      <a:endParaRPr sz="1200">
                        <a:latin typeface="Inter"/>
                        <a:ea typeface="Inter"/>
                        <a:cs typeface="Inter"/>
                        <a:sym typeface="Inter"/>
                      </a:endParaRPr>
                    </a:p>
                    <a:p>
                      <a:pPr indent="-304800" lvl="0" marL="457200" rtl="0" algn="l">
                        <a:spcBef>
                          <a:spcPts val="0"/>
                        </a:spcBef>
                        <a:spcAft>
                          <a:spcPts val="0"/>
                        </a:spcAft>
                        <a:buSzPts val="1200"/>
                        <a:buFont typeface="Inter"/>
                        <a:buChar char="●"/>
                      </a:pPr>
                      <a:r>
                        <a:rPr lang="en" sz="1200" u="sng">
                          <a:solidFill>
                            <a:schemeClr val="hlink"/>
                          </a:solidFill>
                          <a:latin typeface="Inter"/>
                          <a:ea typeface="Inter"/>
                          <a:cs typeface="Inter"/>
                          <a:sym typeface="Inter"/>
                          <a:hlinkClick r:id="rId13"/>
                        </a:rPr>
                        <a:t>Growing Labor Force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81700">
                <a:tc rowSpan="2">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DO FIRST</a:t>
                      </a:r>
                      <a:endParaRPr sz="12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Option 1- Frayer:</a:t>
                      </a:r>
                      <a:r>
                        <a:rPr lang="en" sz="1200">
                          <a:latin typeface="Inter"/>
                          <a:ea typeface="Inter"/>
                          <a:cs typeface="Inter"/>
                          <a:sym typeface="Inter"/>
                        </a:rPr>
                        <a:t> Industrialization</a:t>
                      </a:r>
                      <a:endParaRPr sz="1200">
                        <a:latin typeface="Inter"/>
                        <a:ea typeface="Inter"/>
                        <a:cs typeface="Inter"/>
                        <a:sym typeface="Inter"/>
                      </a:endParaRPr>
                    </a:p>
                    <a:p>
                      <a:pPr indent="0" lvl="0" marL="0" rtl="0" algn="l">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Option 2- </a:t>
                      </a:r>
                      <a:r>
                        <a:rPr lang="en" sz="1200">
                          <a:latin typeface="Inter"/>
                          <a:ea typeface="Inter"/>
                          <a:cs typeface="Inter"/>
                          <a:sym typeface="Inter"/>
                        </a:rPr>
                        <a:t>Quickwrite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96342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Select </a:t>
                      </a:r>
                      <a:r>
                        <a:rPr lang="en" sz="1200" u="sng">
                          <a:solidFill>
                            <a:schemeClr val="hlink"/>
                          </a:solidFill>
                          <a:latin typeface="Inter"/>
                          <a:ea typeface="Inter"/>
                          <a:cs typeface="Inter"/>
                          <a:sym typeface="Inter"/>
                          <a:hlinkClick r:id="rId14"/>
                        </a:rPr>
                        <a:t>“Do First”</a:t>
                      </a:r>
                      <a:r>
                        <a:rPr lang="en" sz="1200">
                          <a:solidFill>
                            <a:srgbClr val="000000"/>
                          </a:solidFill>
                          <a:latin typeface="Inter"/>
                          <a:ea typeface="Inter"/>
                          <a:cs typeface="Inter"/>
                          <a:sym typeface="Inter"/>
                        </a:rPr>
                        <a:t> option</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Play “Song of the Unit” or alternative </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students with visual, online, or print access to “Do First”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“Do First” either online or by hand.</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340475">
                <a:tc rowSpan="2">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ACTIVITY 1 - LAUNCH</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Provide students time to preview the Topic 3 Supporting questions within the </a:t>
                      </a:r>
                      <a:r>
                        <a:rPr lang="en" sz="1200" u="sng">
                          <a:solidFill>
                            <a:schemeClr val="accent5"/>
                          </a:solidFill>
                          <a:latin typeface="Inter"/>
                          <a:ea typeface="Inter"/>
                          <a:cs typeface="Inter"/>
                          <a:sym typeface="Inter"/>
                          <a:hlinkClick r:id="rId15">
                            <a:extLst>
                              <a:ext uri="{A12FA001-AC4F-418D-AE19-62706E023703}">
                                <ahyp:hlinkClr val="tx"/>
                              </a:ext>
                            </a:extLst>
                          </a:hlinkClick>
                        </a:rPr>
                        <a:t>Unit 6 Inquiry Journal</a:t>
                      </a:r>
                      <a:r>
                        <a:rPr lang="en" sz="1200">
                          <a:solidFill>
                            <a:schemeClr val="dk1"/>
                          </a:solidFill>
                          <a:latin typeface="Inter"/>
                          <a:ea typeface="Inter"/>
                          <a:cs typeface="Inter"/>
                          <a:sym typeface="Inter"/>
                        </a:rPr>
                        <a:t>.</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4227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solidFill>
                            <a:srgbClr val="000000"/>
                          </a:solidFill>
                          <a:latin typeface="Inter"/>
                          <a:ea typeface="Inter"/>
                          <a:cs typeface="Inter"/>
                          <a:sym typeface="Inter"/>
                        </a:rPr>
                        <a:t>Guide students to page </a:t>
                      </a:r>
                      <a:r>
                        <a:rPr lang="en" sz="1200">
                          <a:latin typeface="Inter"/>
                          <a:ea typeface="Inter"/>
                          <a:cs typeface="Inter"/>
                          <a:sym typeface="Inter"/>
                        </a:rPr>
                        <a:t>5</a:t>
                      </a:r>
                      <a:r>
                        <a:rPr lang="en" sz="1200">
                          <a:solidFill>
                            <a:srgbClr val="000000"/>
                          </a:solidFill>
                          <a:latin typeface="Inter"/>
                          <a:ea typeface="Inter"/>
                          <a:cs typeface="Inter"/>
                          <a:sym typeface="Inter"/>
                        </a:rPr>
                        <a:t>: Unit 6- Topic </a:t>
                      </a:r>
                      <a:r>
                        <a:rPr lang="en" sz="1200">
                          <a:latin typeface="Inter"/>
                          <a:ea typeface="Inter"/>
                          <a:cs typeface="Inter"/>
                          <a:sym typeface="Inter"/>
                        </a:rPr>
                        <a:t>3</a:t>
                      </a:r>
                      <a:r>
                        <a:rPr lang="en" sz="1200">
                          <a:solidFill>
                            <a:srgbClr val="000000"/>
                          </a:solidFill>
                          <a:latin typeface="Inter"/>
                          <a:ea typeface="Inter"/>
                          <a:cs typeface="Inter"/>
                          <a:sym typeface="Inter"/>
                        </a:rPr>
                        <a:t> Supporting Questions </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Fill out the “K” and “W” for each of the supporting questions for Unit </a:t>
                      </a:r>
                      <a:r>
                        <a:rPr lang="en" sz="1200">
                          <a:latin typeface="Inter"/>
                          <a:ea typeface="Inter"/>
                          <a:cs typeface="Inter"/>
                          <a:sym typeface="Inter"/>
                        </a:rPr>
                        <a:t>6</a:t>
                      </a:r>
                      <a:r>
                        <a:rPr lang="en" sz="1200">
                          <a:solidFill>
                            <a:srgbClr val="000000"/>
                          </a:solidFill>
                          <a:latin typeface="Inter"/>
                          <a:ea typeface="Inter"/>
                          <a:cs typeface="Inter"/>
                          <a:sym typeface="Inter"/>
                        </a:rPr>
                        <a:t>- Topic </a:t>
                      </a:r>
                      <a:r>
                        <a:rPr lang="en" sz="1200">
                          <a:latin typeface="Inter"/>
                          <a:ea typeface="Inter"/>
                          <a:cs typeface="Inter"/>
                          <a:sym typeface="Inter"/>
                        </a:rPr>
                        <a:t>3</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58" name="Google Shape;58;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rgbClr val="000000"/>
              </a:buClr>
              <a:buSzPts val="1100"/>
              <a:buFont typeface="Arial"/>
              <a:buNone/>
            </a:pPr>
            <a:r>
              <a:rPr lang="en" sz="1800">
                <a:latin typeface="Plus Jakarta Sans Medium"/>
                <a:ea typeface="Plus Jakarta Sans Medium"/>
                <a:cs typeface="Plus Jakarta Sans Medium"/>
                <a:sym typeface="Plus Jakarta Sans Medium"/>
              </a:rPr>
              <a:t>The Early Republic</a:t>
            </a:r>
            <a:r>
              <a:rPr lang="en" sz="1800">
                <a:solidFill>
                  <a:srgbClr val="000000"/>
                </a:solidFill>
                <a:latin typeface="Plus Jakarta Sans Medium"/>
                <a:ea typeface="Plus Jakarta Sans Medium"/>
                <a:cs typeface="Plus Jakarta Sans Medium"/>
                <a:sym typeface="Plus Jakarta Sans Medium"/>
              </a:rPr>
              <a:t>: Daily Lesson Plan (</a:t>
            </a:r>
            <a:r>
              <a:rPr lang="en" sz="1800">
                <a:latin typeface="Plus Jakarta Sans Medium"/>
                <a:ea typeface="Plus Jakarta Sans Medium"/>
                <a:cs typeface="Plus Jakarta Sans Medium"/>
                <a:sym typeface="Plus Jakarta Sans Medium"/>
              </a:rPr>
              <a:t>90</a:t>
            </a:r>
            <a:r>
              <a:rPr lang="en" sz="1800">
                <a:solidFill>
                  <a:srgbClr val="000000"/>
                </a:solidFill>
                <a:latin typeface="Plus Jakarta Sans Medium"/>
                <a:ea typeface="Plus Jakarta Sans Medium"/>
                <a:cs typeface="Plus Jakarta Sans Medium"/>
                <a:sym typeface="Plus Jakarta Sans Medium"/>
              </a:rPr>
              <a:t> Minutes)</a:t>
            </a:r>
            <a:endParaRPr sz="1800">
              <a:solidFill>
                <a:srgbClr val="000000"/>
              </a:solidFill>
              <a:latin typeface="Plus Jakarta Sans Medium"/>
              <a:ea typeface="Plus Jakarta Sans Medium"/>
              <a:cs typeface="Plus Jakarta Sans Medium"/>
              <a:sym typeface="Plus Jakarta Sans Medium"/>
            </a:endParaRPr>
          </a:p>
        </p:txBody>
      </p:sp>
      <p:pic>
        <p:nvPicPr>
          <p:cNvPr id="59" name="Google Shape;59;p13"/>
          <p:cNvPicPr preferRelativeResize="0"/>
          <p:nvPr/>
        </p:nvPicPr>
        <p:blipFill>
          <a:blip r:embed="rId16">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3" name="Shape 63"/>
        <p:cNvGrpSpPr/>
        <p:nvPr/>
      </p:nvGrpSpPr>
      <p:grpSpPr>
        <a:xfrm>
          <a:off x="0" y="0"/>
          <a:ext cx="0" cy="0"/>
          <a:chOff x="0" y="0"/>
          <a:chExt cx="0" cy="0"/>
        </a:xfrm>
      </p:grpSpPr>
      <p:pic>
        <p:nvPicPr>
          <p:cNvPr id="64" name="Google Shape;64;p14"/>
          <p:cNvPicPr preferRelativeResize="0"/>
          <p:nvPr/>
        </p:nvPicPr>
        <p:blipFill>
          <a:blip r:embed="rId3">
            <a:alphaModFix/>
          </a:blip>
          <a:stretch>
            <a:fillRect/>
          </a:stretch>
        </p:blipFill>
        <p:spPr>
          <a:xfrm>
            <a:off x="493763" y="7223664"/>
            <a:ext cx="333180" cy="333180"/>
          </a:xfrm>
          <a:prstGeom prst="rect">
            <a:avLst/>
          </a:prstGeom>
          <a:noFill/>
          <a:ln>
            <a:noFill/>
          </a:ln>
        </p:spPr>
      </p:pic>
      <p:sp>
        <p:nvSpPr>
          <p:cNvPr id="65" name="Google Shape;65;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6" name="Google Shape;66;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7" name="Google Shape;67;p14"/>
          <p:cNvGraphicFramePr/>
          <p:nvPr/>
        </p:nvGraphicFramePr>
        <p:xfrm>
          <a:off x="488388" y="620838"/>
          <a:ext cx="3000000" cy="3000000"/>
        </p:xfrm>
        <a:graphic>
          <a:graphicData uri="http://schemas.openxmlformats.org/drawingml/2006/table">
            <a:tbl>
              <a:tblPr>
                <a:noFill/>
                <a:tableStyleId>{97AD357C-952E-4AB5-8224-82F6D34744F3}</a:tableStyleId>
              </a:tblPr>
              <a:tblGrid>
                <a:gridCol w="1458775"/>
                <a:gridCol w="3684800"/>
                <a:gridCol w="3910450"/>
              </a:tblGrid>
              <a:tr h="313175">
                <a:tc>
                  <a:txBody>
                    <a:bodyPr/>
                    <a:lstStyle/>
                    <a:p>
                      <a:pPr indent="0" lvl="0" marL="0" rtl="0" algn="l">
                        <a:lnSpc>
                          <a:spcPct val="100000"/>
                        </a:lnSpc>
                        <a:spcBef>
                          <a:spcPts val="0"/>
                        </a:spcBef>
                        <a:spcAft>
                          <a:spcPts val="0"/>
                        </a:spcAft>
                        <a:buNone/>
                      </a:pPr>
                      <a:r>
                        <a:t/>
                      </a:r>
                      <a:endParaRPr>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b="1" lang="en">
                          <a:solidFill>
                            <a:schemeClr val="dk1"/>
                          </a:solidFill>
                          <a:latin typeface="Inter"/>
                          <a:ea typeface="Inter"/>
                          <a:cs typeface="Inter"/>
                          <a:sym typeface="Inter"/>
                        </a:rPr>
                        <a:t>LESSON 7: Antebellum Industrial Growth </a:t>
                      </a:r>
                      <a:r>
                        <a:rPr b="1" lang="en">
                          <a:solidFill>
                            <a:schemeClr val="dk1"/>
                          </a:solidFill>
                          <a:latin typeface="Inter"/>
                          <a:ea typeface="Inter"/>
                          <a:cs typeface="Inter"/>
                          <a:sym typeface="Inter"/>
                        </a:rPr>
                        <a:t>- Continued</a:t>
                      </a:r>
                      <a:endParaRPr b="1">
                        <a:solidFill>
                          <a:schemeClr val="dk1"/>
                        </a:solidFill>
                        <a:latin typeface="Inter"/>
                        <a:ea typeface="Inter"/>
                        <a:cs typeface="Inter"/>
                        <a:sym typeface="Inter"/>
                      </a:endParaRPr>
                    </a:p>
                  </a:txBody>
                  <a:tcPr marT="91425" marB="91425" marR="91425" marL="91425"/>
                </a:tc>
                <a:tc hMerge="1"/>
              </a:tr>
              <a:tr h="722750">
                <a:tc rowSpan="2">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ACTIVITY 2-</a:t>
                      </a:r>
                      <a:endParaRPr b="1" sz="13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PRACTICE</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Allow students an opportunity to gain historical background for Antebellum Industrial Growth with the “What is the Context? - First Industrial Revolution reading (page 1 of each version of the student worksheet). Students will answer check for understanding questions as they read. This reading can be done as a class, individually, or in groups.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B cap="flat" cmpd="sng" w="9525">
                      <a:solidFill>
                        <a:srgbClr val="9E9E9E"/>
                      </a:solidFill>
                      <a:prstDash val="solid"/>
                      <a:round/>
                      <a:headEnd len="sm" w="sm" type="none"/>
                      <a:tailEnd len="sm" w="sm" type="none"/>
                    </a:lnB>
                  </a:tcPr>
                </a:tc>
                <a:tc hMerge="1"/>
              </a:tr>
              <a:tr h="115642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Provide students with the handout for the “What is the Context?” Reading</a:t>
                      </a:r>
                      <a:endParaRPr sz="1200">
                        <a:latin typeface="Inter"/>
                        <a:ea typeface="Inter"/>
                        <a:cs typeface="Inter"/>
                        <a:sym typeface="Inter"/>
                      </a:endParaRPr>
                    </a:p>
                    <a:p>
                      <a:pPr indent="-228600" lvl="0" marL="304800" rtl="0" algn="l">
                        <a:spcBef>
                          <a:spcPts val="0"/>
                        </a:spcBef>
                        <a:spcAft>
                          <a:spcPts val="0"/>
                        </a:spcAft>
                        <a:buSzPts val="1200"/>
                        <a:buFont typeface="Inter"/>
                        <a:buAutoNum type="arabicPeriod"/>
                      </a:pPr>
                      <a:r>
                        <a:rPr lang="en" sz="1200">
                          <a:latin typeface="Inter"/>
                          <a:ea typeface="Inter"/>
                          <a:cs typeface="Inter"/>
                          <a:sym typeface="Inter"/>
                        </a:rPr>
                        <a:t>Provide students time to read the passage and answer the guiding questions</a:t>
                      </a:r>
                      <a:endParaRPr sz="1200">
                        <a:latin typeface="Inter"/>
                        <a:ea typeface="Inter"/>
                        <a:cs typeface="Inter"/>
                        <a:sym typeface="Inter"/>
                      </a:endParaRPr>
                    </a:p>
                    <a:p>
                      <a:pPr indent="-228600" lvl="0" marL="304800" rtl="0" algn="l">
                        <a:spcBef>
                          <a:spcPts val="0"/>
                        </a:spcBef>
                        <a:spcAft>
                          <a:spcPts val="0"/>
                        </a:spcAft>
                        <a:buSzPts val="1200"/>
                        <a:buFont typeface="Inter"/>
                        <a:buAutoNum type="arabicPeriod"/>
                      </a:pPr>
                      <a:r>
                        <a:rPr lang="en" sz="1200">
                          <a:latin typeface="Inter"/>
                          <a:ea typeface="Inter"/>
                          <a:cs typeface="Inter"/>
                          <a:sym typeface="Inter"/>
                        </a:rPr>
                        <a:t>Ask for volunteers to provide answers to the questions and discuss key points</a:t>
                      </a:r>
                      <a:endParaRPr sz="1200">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Read “What is the Context?” over the </a:t>
                      </a:r>
                      <a:r>
                        <a:rPr lang="en" sz="1200">
                          <a:latin typeface="Inter"/>
                          <a:ea typeface="Inter"/>
                          <a:cs typeface="Inter"/>
                          <a:sym typeface="Inter"/>
                        </a:rPr>
                        <a:t>First</a:t>
                      </a:r>
                      <a:r>
                        <a:rPr lang="en" sz="1200">
                          <a:latin typeface="Inter"/>
                          <a:ea typeface="Inter"/>
                          <a:cs typeface="Inter"/>
                          <a:sym typeface="Inter"/>
                        </a:rPr>
                        <a:t> Industrial Revolution </a:t>
                      </a:r>
                      <a:endParaRPr sz="1200">
                        <a:latin typeface="Inter"/>
                        <a:ea typeface="Inter"/>
                        <a:cs typeface="Inter"/>
                        <a:sym typeface="Inter"/>
                      </a:endParaRPr>
                    </a:p>
                    <a:p>
                      <a:pPr indent="-228600" lvl="0" marL="304800" rtl="0" algn="l">
                        <a:spcBef>
                          <a:spcPts val="0"/>
                        </a:spcBef>
                        <a:spcAft>
                          <a:spcPts val="0"/>
                        </a:spcAft>
                        <a:buSzPts val="1200"/>
                        <a:buFont typeface="Inter"/>
                        <a:buAutoNum type="arabicPeriod"/>
                      </a:pPr>
                      <a:r>
                        <a:rPr lang="en" sz="1200">
                          <a:latin typeface="Inter"/>
                          <a:ea typeface="Inter"/>
                          <a:cs typeface="Inter"/>
                          <a:sym typeface="Inter"/>
                        </a:rPr>
                        <a:t>Answer the guiding questions associated with the reading</a:t>
                      </a:r>
                      <a:endParaRPr sz="1200">
                        <a:latin typeface="Inter"/>
                        <a:ea typeface="Inter"/>
                        <a:cs typeface="Inter"/>
                        <a:sym typeface="Inter"/>
                      </a:endParaRPr>
                    </a:p>
                    <a:p>
                      <a:pPr indent="-228600" lvl="0" marL="304800" rtl="0" algn="l">
                        <a:spcBef>
                          <a:spcPts val="0"/>
                        </a:spcBef>
                        <a:spcAft>
                          <a:spcPts val="0"/>
                        </a:spcAft>
                        <a:buSzPts val="1200"/>
                        <a:buFont typeface="Inter"/>
                        <a:buAutoNum type="arabicPeriod"/>
                      </a:pPr>
                      <a:r>
                        <a:rPr lang="en" sz="1200">
                          <a:latin typeface="Inter"/>
                          <a:ea typeface="Inter"/>
                          <a:cs typeface="Inter"/>
                          <a:sym typeface="Inter"/>
                        </a:rPr>
                        <a:t>Participate in class discussion over guided questions answers and key points</a:t>
                      </a:r>
                      <a:endParaRPr sz="1200">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1156425">
                <a:tc rowSpan="2">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ACTIVITY 3 - EXHIBIT</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Using</a:t>
                      </a:r>
                      <a:r>
                        <a:rPr lang="en" sz="1200" u="sng">
                          <a:solidFill>
                            <a:schemeClr val="hlink"/>
                          </a:solidFill>
                          <a:latin typeface="Inter"/>
                          <a:ea typeface="Inter"/>
                          <a:cs typeface="Inter"/>
                          <a:sym typeface="Inter"/>
                          <a:hlinkClick r:id="rId4"/>
                        </a:rPr>
                        <a:t> slides 1-6</a:t>
                      </a:r>
                      <a:r>
                        <a:rPr lang="en" sz="1200">
                          <a:solidFill>
                            <a:schemeClr val="dk1"/>
                          </a:solidFill>
                          <a:latin typeface="Inter"/>
                          <a:ea typeface="Inter"/>
                          <a:cs typeface="Inter"/>
                          <a:sym typeface="Inter"/>
                        </a:rPr>
                        <a:t>, guide students through the “You Be the Judge” </a:t>
                      </a:r>
                      <a:r>
                        <a:rPr lang="en" sz="1200">
                          <a:solidFill>
                            <a:schemeClr val="dk1"/>
                          </a:solidFill>
                          <a:latin typeface="Inter"/>
                          <a:ea typeface="Inter"/>
                          <a:cs typeface="Inter"/>
                          <a:sym typeface="Inter"/>
                        </a:rPr>
                        <a:t>activity</a:t>
                      </a:r>
                      <a:r>
                        <a:rPr lang="en" sz="1200">
                          <a:solidFill>
                            <a:schemeClr val="dk1"/>
                          </a:solidFill>
                          <a:latin typeface="Inter"/>
                          <a:ea typeface="Inter"/>
                          <a:cs typeface="Inter"/>
                          <a:sym typeface="Inter"/>
                        </a:rPr>
                        <a:t>. Students will work with the source sets in their worksheet. After students read and view the sources, they will answer the Discussion Questions (page 5). Use a four(ish) corners approach to direct students to their small groups where they will complete the Evaluating Evidence Graphic Organizer (page 6). Each group will need to present their claim, evidence, and counterargument to the class. Give each group time to determine who the speakers will be. As each group is presenting their information, students will take notes on page 7 of the student worksheet. If you’d like (and time allows), encourage other groups to ask questions of the presenters or other groups. </a:t>
                      </a:r>
                      <a:endParaRPr sz="1200">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15642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Facilitate activity with slides as guide</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Determine student groupings</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Instruct students to head to the corners of the classroom to meet with all students who worked on the same source set </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Direct students to the graphic organizer</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Explain structure and expectations for group presentations</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Give time to determine speakers</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Direct students to page ___ of worksheet</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Facilitate class discussion and monitor</a:t>
                      </a:r>
                      <a:endParaRPr sz="1200">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Work with partner to </a:t>
                      </a:r>
                      <a:r>
                        <a:rPr lang="en" sz="1200">
                          <a:solidFill>
                            <a:schemeClr val="dk1"/>
                          </a:solidFill>
                          <a:latin typeface="Inter"/>
                          <a:ea typeface="Inter"/>
                          <a:cs typeface="Inter"/>
                          <a:sym typeface="Inter"/>
                        </a:rPr>
                        <a:t>evaluate</a:t>
                      </a:r>
                      <a:r>
                        <a:rPr lang="en" sz="1200">
                          <a:solidFill>
                            <a:schemeClr val="dk1"/>
                          </a:solidFill>
                          <a:latin typeface="Inter"/>
                          <a:ea typeface="Inter"/>
                          <a:cs typeface="Inter"/>
                          <a:sym typeface="Inter"/>
                        </a:rPr>
                        <a:t> sources and answer questions</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Move to corner</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Complete graphic organizer</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Ask questions about structure of presentation</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Determine speaker for small group</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Take notes during presentations</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Ask questions of other groups</a:t>
                      </a:r>
                      <a:endParaRPr sz="1200">
                        <a:latin typeface="Inter"/>
                        <a:ea typeface="Inter"/>
                        <a:cs typeface="Inter"/>
                        <a:sym typeface="Inter"/>
                      </a:endParaRPr>
                    </a:p>
                    <a:p>
                      <a:pPr indent="0" lvl="0" marL="0" rtl="0" algn="l">
                        <a:lnSpc>
                          <a:spcPct val="100000"/>
                        </a:lnSpc>
                        <a:spcBef>
                          <a:spcPts val="0"/>
                        </a:spcBef>
                        <a:spcAft>
                          <a:spcPts val="0"/>
                        </a:spcAft>
                        <a:buNone/>
                      </a:pPr>
                      <a:r>
                        <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68" name="Google Shape;68;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Plus Jakarta Sans Medium"/>
                <a:ea typeface="Plus Jakarta Sans Medium"/>
                <a:cs typeface="Plus Jakarta Sans Medium"/>
                <a:sym typeface="Plus Jakarta Sans Medium"/>
              </a:rPr>
              <a:t>The Early Republic: Daily Lesson Plan (90 Minutes)</a:t>
            </a:r>
            <a:endParaRPr sz="1800">
              <a:latin typeface="Plus Jakarta Sans Medium"/>
              <a:ea typeface="Plus Jakarta Sans Medium"/>
              <a:cs typeface="Plus Jakarta Sans Medium"/>
              <a:sym typeface="Plus Jakarta Sans Medium"/>
            </a:endParaRPr>
          </a:p>
        </p:txBody>
      </p:sp>
      <p:pic>
        <p:nvPicPr>
          <p:cNvPr id="69" name="Google Shape;69;p14"/>
          <p:cNvPicPr preferRelativeResize="0"/>
          <p:nvPr/>
        </p:nvPicPr>
        <p:blipFill>
          <a:blip r:embed="rId5">
            <a:alphaModFix/>
          </a:blip>
          <a:stretch>
            <a:fillRect/>
          </a:stretch>
        </p:blipFill>
        <p:spPr>
          <a:xfrm>
            <a:off x="279881" y="89249"/>
            <a:ext cx="816414" cy="338543"/>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73" name="Shape 73"/>
        <p:cNvGrpSpPr/>
        <p:nvPr/>
      </p:nvGrpSpPr>
      <p:grpSpPr>
        <a:xfrm>
          <a:off x="0" y="0"/>
          <a:ext cx="0" cy="0"/>
          <a:chOff x="0" y="0"/>
          <a:chExt cx="0" cy="0"/>
        </a:xfrm>
      </p:grpSpPr>
      <p:pic>
        <p:nvPicPr>
          <p:cNvPr id="74" name="Google Shape;74;p15"/>
          <p:cNvPicPr preferRelativeResize="0"/>
          <p:nvPr/>
        </p:nvPicPr>
        <p:blipFill>
          <a:blip r:embed="rId3">
            <a:alphaModFix/>
          </a:blip>
          <a:stretch>
            <a:fillRect/>
          </a:stretch>
        </p:blipFill>
        <p:spPr>
          <a:xfrm>
            <a:off x="493763" y="7223664"/>
            <a:ext cx="333180" cy="333180"/>
          </a:xfrm>
          <a:prstGeom prst="rect">
            <a:avLst/>
          </a:prstGeom>
          <a:noFill/>
          <a:ln>
            <a:noFill/>
          </a:ln>
        </p:spPr>
      </p:pic>
      <p:sp>
        <p:nvSpPr>
          <p:cNvPr id="75" name="Google Shape;75;p15"/>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6" name="Google Shape;76;p15"/>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77" name="Google Shape;77;p15"/>
          <p:cNvGraphicFramePr/>
          <p:nvPr/>
        </p:nvGraphicFramePr>
        <p:xfrm>
          <a:off x="488388" y="620838"/>
          <a:ext cx="3000000" cy="3000000"/>
        </p:xfrm>
        <a:graphic>
          <a:graphicData uri="http://schemas.openxmlformats.org/drawingml/2006/table">
            <a:tbl>
              <a:tblPr>
                <a:noFill/>
                <a:tableStyleId>{97AD357C-952E-4AB5-8224-82F6D34744F3}</a:tableStyleId>
              </a:tblPr>
              <a:tblGrid>
                <a:gridCol w="1458775"/>
                <a:gridCol w="3684800"/>
                <a:gridCol w="3910450"/>
              </a:tblGrid>
              <a:tr h="367650">
                <a:tc>
                  <a:txBody>
                    <a:bodyPr/>
                    <a:lstStyle/>
                    <a:p>
                      <a:pPr indent="0" lvl="0" marL="0" rtl="0" algn="l">
                        <a:lnSpc>
                          <a:spcPct val="100000"/>
                        </a:lnSpc>
                        <a:spcBef>
                          <a:spcPts val="0"/>
                        </a:spcBef>
                        <a:spcAft>
                          <a:spcPts val="0"/>
                        </a:spcAft>
                        <a:buNone/>
                      </a:pPr>
                      <a:r>
                        <a:t/>
                      </a:r>
                      <a:endParaRPr>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b="1" lang="en">
                          <a:solidFill>
                            <a:schemeClr val="dk1"/>
                          </a:solidFill>
                          <a:latin typeface="Inter"/>
                          <a:ea typeface="Inter"/>
                          <a:cs typeface="Inter"/>
                          <a:sym typeface="Inter"/>
                        </a:rPr>
                        <a:t>LESSON 7: Antebellum Industrial Growth - Continued</a:t>
                      </a:r>
                      <a:endParaRPr b="1">
                        <a:solidFill>
                          <a:schemeClr val="dk1"/>
                        </a:solidFill>
                        <a:latin typeface="Inter"/>
                        <a:ea typeface="Inter"/>
                        <a:cs typeface="Inter"/>
                        <a:sym typeface="Inter"/>
                      </a:endParaRPr>
                    </a:p>
                  </a:txBody>
                  <a:tcPr marT="91425" marB="91425" marR="91425" marL="91425"/>
                </a:tc>
                <a:tc hMerge="1"/>
              </a:tr>
              <a:tr h="540600">
                <a:tc row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CONCLUSION</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To conclude the lesson, have students complete three-part </a:t>
                      </a:r>
                      <a:r>
                        <a:rPr lang="en" sz="1200" u="sng">
                          <a:solidFill>
                            <a:schemeClr val="hlink"/>
                          </a:solidFill>
                          <a:latin typeface="Inter"/>
                          <a:ea typeface="Inter"/>
                          <a:cs typeface="Inter"/>
                          <a:sym typeface="Inter"/>
                          <a:hlinkClick r:id="rId4"/>
                        </a:rPr>
                        <a:t>Exit Ticket</a:t>
                      </a:r>
                      <a:r>
                        <a:rPr lang="en" sz="1200">
                          <a:solidFill>
                            <a:schemeClr val="dk1"/>
                          </a:solidFill>
                          <a:latin typeface="Inter"/>
                          <a:ea typeface="Inter"/>
                          <a:cs typeface="Inter"/>
                          <a:sym typeface="Inter"/>
                        </a:rPr>
                        <a:t>. Students will 1) make their final vote, 2) explain their decision and support with evidence, and 3) explain how evidence can, at times, lead to differing conclusions.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B cap="flat" cmpd="sng" w="9525">
                      <a:solidFill>
                        <a:srgbClr val="9E9E9E"/>
                      </a:solidFill>
                      <a:prstDash val="solid"/>
                      <a:round/>
                      <a:headEnd len="sm" w="sm" type="none"/>
                      <a:tailEnd len="sm" w="sm" type="none"/>
                    </a:lnB>
                  </a:tcPr>
                </a:tc>
                <a:tc hMerge="1"/>
              </a:tr>
              <a:tr h="678775">
                <a:tc vMerge="1"/>
                <a:tc>
                  <a:txBody>
                    <a:bodyPr/>
                    <a:lstStyle/>
                    <a:p>
                      <a:pPr indent="0" lvl="0" marL="0" rtl="0" algn="ctr">
                        <a:lnSpc>
                          <a:spcPct val="100000"/>
                        </a:lnSpc>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Hand out Exit Ticket and provide instructions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time, tally the final verdict votes and present to class</a:t>
                      </a:r>
                      <a:endParaRPr sz="1200">
                        <a:latin typeface="Inter"/>
                        <a:ea typeface="Inter"/>
                        <a:cs typeface="Inter"/>
                        <a:sym typeface="Inter"/>
                      </a:endParaRPr>
                    </a:p>
                  </a:txBody>
                  <a:tcPr marT="109725" marB="109725" marR="109725" marL="1097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chemeClr val="dk1"/>
                          </a:solidFill>
                          <a:latin typeface="Inter"/>
                          <a:ea typeface="Inter"/>
                          <a:cs typeface="Inter"/>
                          <a:sym typeface="Inter"/>
                        </a:rPr>
                        <a:t>Answer the three questions using specific evidence</a:t>
                      </a:r>
                      <a:endParaRPr sz="1200">
                        <a:latin typeface="Inter"/>
                        <a:ea typeface="Inter"/>
                        <a:cs typeface="Inter"/>
                        <a:sym typeface="Inter"/>
                      </a:endParaRPr>
                    </a:p>
                  </a:txBody>
                  <a:tcPr marT="109725" marB="109725" marR="109725" marL="1097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78" name="Google Shape;78;p15"/>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Plus Jakarta Sans Medium"/>
                <a:ea typeface="Plus Jakarta Sans Medium"/>
                <a:cs typeface="Plus Jakarta Sans Medium"/>
                <a:sym typeface="Plus Jakarta Sans Medium"/>
              </a:rPr>
              <a:t>The Early Republic: Daily Lesson Plan (90 Minutes)</a:t>
            </a:r>
            <a:endParaRPr sz="1800">
              <a:latin typeface="Plus Jakarta Sans Medium"/>
              <a:ea typeface="Plus Jakarta Sans Medium"/>
              <a:cs typeface="Plus Jakarta Sans Medium"/>
              <a:sym typeface="Plus Jakarta Sans Medium"/>
            </a:endParaRPr>
          </a:p>
        </p:txBody>
      </p:sp>
      <p:pic>
        <p:nvPicPr>
          <p:cNvPr id="79" name="Google Shape;79;p15"/>
          <p:cNvPicPr preferRelativeResize="0"/>
          <p:nvPr/>
        </p:nvPicPr>
        <p:blipFill>
          <a:blip r:embed="rId5">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