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3D565F-87A1-4CAD-B9F1-C81AD6FB0567}">
  <a:tblStyle styleId="{4A3D565F-87A1-4CAD-B9F1-C81AD6FB056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c644ff0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c644ff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4b0d3a083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4b0d3a08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4b0d3a083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4b0d3a08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4b0d3a083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4b0d3a08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54b0d3a083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54b0d3a083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7" name="Google Shape;57;p13"/>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latin typeface="Inter"/>
                <a:ea typeface="Inter"/>
                <a:cs typeface="Inter"/>
                <a:sym typeface="Inter"/>
              </a:rPr>
              <a:t>Evaluating Evidence</a:t>
            </a:r>
            <a:endParaRPr sz="1200">
              <a:latin typeface="Inter"/>
              <a:ea typeface="Inter"/>
              <a:cs typeface="Inter"/>
              <a:sym typeface="Inter"/>
            </a:endParaRPr>
          </a:p>
        </p:txBody>
      </p:sp>
      <p:sp>
        <p:nvSpPr>
          <p:cNvPr id="58" name="Google Shape;58;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500">
                <a:latin typeface="Plus Jakarta Sans Medium"/>
                <a:ea typeface="Plus Jakarta Sans Medium"/>
                <a:cs typeface="Plus Jakarta Sans Medium"/>
                <a:sym typeface="Plus Jakarta Sans Medium"/>
              </a:rPr>
              <a:t>The Federalist Papers</a:t>
            </a:r>
            <a:endParaRPr i="1" sz="25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60" name="Google Shape;60;p13"/>
          <p:cNvGraphicFramePr/>
          <p:nvPr/>
        </p:nvGraphicFramePr>
        <p:xfrm>
          <a:off x="482025" y="1087300"/>
          <a:ext cx="3000000" cy="3000000"/>
        </p:xfrm>
        <a:graphic>
          <a:graphicData uri="http://schemas.openxmlformats.org/drawingml/2006/table">
            <a:tbl>
              <a:tblPr>
                <a:noFill/>
                <a:tableStyleId>{4A3D565F-87A1-4CAD-B9F1-C81AD6FB0567}</a:tableStyleId>
              </a:tblPr>
              <a:tblGrid>
                <a:gridCol w="6824575"/>
              </a:tblGrid>
              <a:tr h="381000">
                <a:tc>
                  <a:txBody>
                    <a:bodyPr/>
                    <a:lstStyle/>
                    <a:p>
                      <a:pPr indent="0" lvl="0" marL="0" rtl="0" algn="l">
                        <a:spcBef>
                          <a:spcPts val="0"/>
                        </a:spcBef>
                        <a:spcAft>
                          <a:spcPts val="0"/>
                        </a:spcAft>
                        <a:buNone/>
                      </a:pPr>
                      <a:r>
                        <a:rPr lang="en">
                          <a:solidFill>
                            <a:schemeClr val="dk1"/>
                          </a:solidFill>
                          <a:latin typeface="Halant"/>
                          <a:ea typeface="Halant"/>
                          <a:cs typeface="Halant"/>
                          <a:sym typeface="Halant"/>
                        </a:rPr>
                        <a:t>Source: Publius (Alexander Hamilton), </a:t>
                      </a:r>
                      <a:r>
                        <a:rPr i="1" lang="en">
                          <a:solidFill>
                            <a:schemeClr val="dk1"/>
                          </a:solidFill>
                          <a:latin typeface="Halant"/>
                          <a:ea typeface="Halant"/>
                          <a:cs typeface="Halant"/>
                          <a:sym typeface="Halant"/>
                        </a:rPr>
                        <a:t>The Federalist Paper No. 01</a:t>
                      </a:r>
                      <a:r>
                        <a:rPr lang="en">
                          <a:solidFill>
                            <a:schemeClr val="dk1"/>
                          </a:solidFill>
                          <a:latin typeface="Halant"/>
                          <a:ea typeface="Halant"/>
                          <a:cs typeface="Halant"/>
                          <a:sym typeface="Halant"/>
                        </a:rPr>
                        <a:t>, October 7, 1787.</a:t>
                      </a:r>
                      <a:endParaRPr>
                        <a:solidFill>
                          <a:schemeClr val="dk1"/>
                        </a:solidFill>
                        <a:latin typeface="Halant"/>
                        <a:ea typeface="Halant"/>
                        <a:cs typeface="Halant"/>
                        <a:sym typeface="Halant"/>
                      </a:endParaRPr>
                    </a:p>
                  </a:txBody>
                  <a:tcPr marT="91425" marB="91425" marR="91425" marL="91425"/>
                </a:tc>
              </a:tr>
              <a:tr h="381000">
                <a:tc>
                  <a:txBody>
                    <a:bodyPr/>
                    <a:lstStyle/>
                    <a:p>
                      <a:pPr indent="0" lvl="0" marL="0" rtl="0" algn="l">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After an unequivocal experience of the inefficacy of the subsisting federal government, you are called upon to deliberate on a new Constitution for the United States of America. The subject speaks its own importance; comprehending in its consequences nothing less than the existence of the UNION—the safety and welfare of the parts of which it is composed—the fate of an empire, in many respects, the most interesting in the world.</a:t>
                      </a:r>
                      <a:endParaRPr>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It has been frequently remarked that it seems to have been reserved to the people of this country, by their conduct and example, to decide the important question: whether societies of men are really capable or not of establishing good government from reflection and choice, or whether they are forever destined to depend for their political constitutions on accident and force.</a:t>
                      </a:r>
                      <a:endParaRPr>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If there be any truth in the remark, the crisis at which we are arrived may with propriety be regarded as the era in which that decision is to be made; and a wrong election of the part we shall act may, in this view, deserve to be considered as the general misfortune of mankind…</a:t>
                      </a:r>
                      <a:endParaRPr>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But this is a thing more ardently to be wished than seriously to be expected. The plan offered affects too many particular interests, innovates upon too many local institutions, not to involve in its discussion a variety of objects foreign to its merits, and of views, passions, and prejudices little favorable to the discovery of truth.</a:t>
                      </a:r>
                      <a:endParaRPr>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Among the most formidable of the obstacles which the new Constitution will have to encounter may readily be distinguished the obvious interest of a certain class of men in every State to resist all changes which may hazard a diminution of the power, emolument, and consequence of the offices they hold under the present system...</a:t>
                      </a:r>
                      <a:endParaRPr>
                        <a:solidFill>
                          <a:schemeClr val="dk1"/>
                        </a:solidFill>
                        <a:latin typeface="Inter"/>
                        <a:ea typeface="Inter"/>
                        <a:cs typeface="Inter"/>
                        <a:sym typeface="Inter"/>
                      </a:endParaRPr>
                    </a:p>
                    <a:p>
                      <a:pPr indent="0" lvl="0" marL="0" rtl="0" algn="l">
                        <a:spcBef>
                          <a:spcPts val="1200"/>
                        </a:spcBef>
                        <a:spcAft>
                          <a:spcPts val="1200"/>
                        </a:spcAft>
                        <a:buNone/>
                      </a:pPr>
                      <a:r>
                        <a:rPr lang="en">
                          <a:solidFill>
                            <a:schemeClr val="dk1"/>
                          </a:solidFill>
                          <a:latin typeface="Inter"/>
                          <a:ea typeface="Inter"/>
                          <a:cs typeface="Inter"/>
                          <a:sym typeface="Inter"/>
                        </a:rPr>
                        <a:t>…Such men...will be too apt to consider the public liberty as nothing but a prey to their ambition. Such men must be expected to raise their voices against every measure which is likely to do away with the powers in which they are interested.</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8" name="Google Shape;68;p14"/>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latin typeface="Inter"/>
                <a:ea typeface="Inter"/>
                <a:cs typeface="Inter"/>
                <a:sym typeface="Inter"/>
              </a:rPr>
              <a:t>Evaluating Evidence</a:t>
            </a:r>
            <a:endParaRPr sz="1200">
              <a:latin typeface="Inter"/>
              <a:ea typeface="Inter"/>
              <a:cs typeface="Inter"/>
              <a:sym typeface="Inter"/>
            </a:endParaRPr>
          </a:p>
        </p:txBody>
      </p:sp>
      <p:sp>
        <p:nvSpPr>
          <p:cNvPr id="69" name="Google Shape;69;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500">
                <a:latin typeface="Plus Jakarta Sans Medium"/>
                <a:ea typeface="Plus Jakarta Sans Medium"/>
                <a:cs typeface="Plus Jakarta Sans Medium"/>
                <a:sym typeface="Plus Jakarta Sans Medium"/>
              </a:rPr>
              <a:t>The Federalist Papers</a:t>
            </a:r>
            <a:endParaRPr i="1" sz="2500">
              <a:solidFill>
                <a:srgbClr val="000000"/>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71" name="Google Shape;71;p14"/>
          <p:cNvGraphicFramePr/>
          <p:nvPr/>
        </p:nvGraphicFramePr>
        <p:xfrm>
          <a:off x="482025" y="1087300"/>
          <a:ext cx="3000000" cy="3000000"/>
        </p:xfrm>
        <a:graphic>
          <a:graphicData uri="http://schemas.openxmlformats.org/drawingml/2006/table">
            <a:tbl>
              <a:tblPr>
                <a:noFill/>
                <a:tableStyleId>{4A3D565F-87A1-4CAD-B9F1-C81AD6FB0567}</a:tableStyleId>
              </a:tblPr>
              <a:tblGrid>
                <a:gridCol w="6824575"/>
              </a:tblGrid>
              <a:tr h="381000">
                <a:tc>
                  <a:txBody>
                    <a:bodyPr/>
                    <a:lstStyle/>
                    <a:p>
                      <a:pPr indent="0" lvl="0" marL="0" rtl="0" algn="l">
                        <a:spcBef>
                          <a:spcPts val="0"/>
                        </a:spcBef>
                        <a:spcAft>
                          <a:spcPts val="0"/>
                        </a:spcAft>
                        <a:buNone/>
                      </a:pPr>
                      <a:r>
                        <a:rPr lang="en">
                          <a:solidFill>
                            <a:schemeClr val="dk1"/>
                          </a:solidFill>
                          <a:latin typeface="Halant"/>
                          <a:ea typeface="Halant"/>
                          <a:cs typeface="Halant"/>
                          <a:sym typeface="Halant"/>
                        </a:rPr>
                        <a:t>Source: Publius (James Madison), </a:t>
                      </a:r>
                      <a:r>
                        <a:rPr i="1" lang="en">
                          <a:solidFill>
                            <a:schemeClr val="dk1"/>
                          </a:solidFill>
                          <a:latin typeface="Halant"/>
                          <a:ea typeface="Halant"/>
                          <a:cs typeface="Halant"/>
                          <a:sym typeface="Halant"/>
                        </a:rPr>
                        <a:t>The Federalist Paper No. 10</a:t>
                      </a:r>
                      <a:r>
                        <a:rPr lang="en">
                          <a:solidFill>
                            <a:schemeClr val="dk1"/>
                          </a:solidFill>
                          <a:latin typeface="Halant"/>
                          <a:ea typeface="Halant"/>
                          <a:cs typeface="Halant"/>
                          <a:sym typeface="Halant"/>
                        </a:rPr>
                        <a:t>, November 22, 1787.</a:t>
                      </a:r>
                      <a:endParaRPr>
                        <a:solidFill>
                          <a:schemeClr val="dk1"/>
                        </a:solidFill>
                        <a:latin typeface="Halant"/>
                        <a:ea typeface="Halant"/>
                        <a:cs typeface="Halant"/>
                        <a:sym typeface="Halant"/>
                      </a:endParaRPr>
                    </a:p>
                  </a:txBody>
                  <a:tcPr marT="91425" marB="91425" marR="91425" marL="91425"/>
                </a:tc>
              </a:tr>
              <a:tr h="381000">
                <a:tc>
                  <a:txBody>
                    <a:bodyPr/>
                    <a:lstStyle/>
                    <a:p>
                      <a:pPr indent="0" lvl="0" marL="0" rtl="0" algn="l">
                        <a:spcBef>
                          <a:spcPts val="1200"/>
                        </a:spcBef>
                        <a:spcAft>
                          <a:spcPts val="0"/>
                        </a:spcAft>
                        <a:buNone/>
                      </a:pPr>
                      <a:r>
                        <a:rPr lang="en">
                          <a:solidFill>
                            <a:schemeClr val="dk1"/>
                          </a:solidFill>
                          <a:latin typeface="Inter"/>
                          <a:ea typeface="Inter"/>
                          <a:cs typeface="Inter"/>
                          <a:sym typeface="Inter"/>
                        </a:rPr>
                        <a:t>Among the numerous advantages promised by a well-constructed Union, none deserves to be more accurately developed than its tendency to break and control the violence of faction. The friend of popular governments never finds himself so much alarmed for their character and fate as when he contemplates their propensity to this dangerous vice.</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By a faction, I understand a number of citizens… who are united and actuated by some common impulse of passion, or of interest, adverse to the rights of other citizens, or to the permanent and aggregate interests of the community…</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A zeal for different opinions concerning religion, concerning government, and many other points… an attachment to different leaders ambitiously contending for pre-eminence and power… have, in turn, divided mankind into parties, inflamed them with mutual animosity, and rendered them much more disposed to vex and oppress each other than to cooperate for their common good.</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The regulation of these various and interfering interests forms the principal task of modern legislation… and involves the spirit of party and faction in the necessary and ordinary operations of government.</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It is in vain to say that enlightened statesmen will be able to adjust these clashing interests, and render them all subservient to the public good. Enlightened statesmen will not always be at the helm.</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The inference to which we are brought is, that the causes of faction cannot be removed, and that relief is only to be sought in the means of controlling its effects… A republic, by which I mean a government in which the scheme of representation takes place, opens a different prospect and promises the cure for which we are seeking.</a:t>
                      </a:r>
                      <a:endParaRPr>
                        <a:solidFill>
                          <a:schemeClr val="dk1"/>
                        </a:solidFill>
                        <a:latin typeface="Inter"/>
                        <a:ea typeface="Inter"/>
                        <a:cs typeface="Inter"/>
                        <a:sym typeface="Inter"/>
                      </a:endParaRPr>
                    </a:p>
                    <a:p>
                      <a:pPr indent="0" lvl="0" marL="0" rtl="0" algn="l">
                        <a:spcBef>
                          <a:spcPts val="1200"/>
                        </a:spcBef>
                        <a:spcAft>
                          <a:spcPts val="0"/>
                        </a:spcAft>
                        <a:buNone/>
                      </a:pPr>
                      <a:r>
                        <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latin typeface="Inter"/>
                <a:ea typeface="Inter"/>
                <a:cs typeface="Inter"/>
                <a:sym typeface="Inter"/>
              </a:rPr>
              <a:t>Evaluating Evidence</a:t>
            </a:r>
            <a:endParaRPr sz="1200">
              <a:latin typeface="Inter"/>
              <a:ea typeface="Inter"/>
              <a:cs typeface="Inter"/>
              <a:sym typeface="Inter"/>
            </a:endParaRPr>
          </a:p>
        </p:txBody>
      </p:sp>
      <p:sp>
        <p:nvSpPr>
          <p:cNvPr id="80" name="Google Shape;80;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500">
                <a:latin typeface="Plus Jakarta Sans Medium"/>
                <a:ea typeface="Plus Jakarta Sans Medium"/>
                <a:cs typeface="Plus Jakarta Sans Medium"/>
                <a:sym typeface="Plus Jakarta Sans Medium"/>
              </a:rPr>
              <a:t>The Federalist Papers</a:t>
            </a:r>
            <a:endParaRPr i="1" sz="2500">
              <a:solidFill>
                <a:srgbClr val="000000"/>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82" name="Google Shape;82;p15"/>
          <p:cNvGraphicFramePr/>
          <p:nvPr/>
        </p:nvGraphicFramePr>
        <p:xfrm>
          <a:off x="482025" y="1087300"/>
          <a:ext cx="3000000" cy="3000000"/>
        </p:xfrm>
        <a:graphic>
          <a:graphicData uri="http://schemas.openxmlformats.org/drawingml/2006/table">
            <a:tbl>
              <a:tblPr>
                <a:noFill/>
                <a:tableStyleId>{4A3D565F-87A1-4CAD-B9F1-C81AD6FB0567}</a:tableStyleId>
              </a:tblPr>
              <a:tblGrid>
                <a:gridCol w="6824575"/>
              </a:tblGrid>
              <a:tr h="381000">
                <a:tc>
                  <a:txBody>
                    <a:bodyPr/>
                    <a:lstStyle/>
                    <a:p>
                      <a:pPr indent="0" lvl="0" marL="0" rtl="0" algn="l">
                        <a:spcBef>
                          <a:spcPts val="0"/>
                        </a:spcBef>
                        <a:spcAft>
                          <a:spcPts val="0"/>
                        </a:spcAft>
                        <a:buNone/>
                      </a:pPr>
                      <a:r>
                        <a:rPr lang="en">
                          <a:solidFill>
                            <a:schemeClr val="dk1"/>
                          </a:solidFill>
                          <a:latin typeface="Halant"/>
                          <a:ea typeface="Halant"/>
                          <a:cs typeface="Halant"/>
                          <a:sym typeface="Halant"/>
                        </a:rPr>
                        <a:t>Source: Publius (James Madison), </a:t>
                      </a:r>
                      <a:r>
                        <a:rPr i="1" lang="en">
                          <a:solidFill>
                            <a:schemeClr val="dk1"/>
                          </a:solidFill>
                          <a:latin typeface="Halant"/>
                          <a:ea typeface="Halant"/>
                          <a:cs typeface="Halant"/>
                          <a:sym typeface="Halant"/>
                        </a:rPr>
                        <a:t>The Federalist Paper No. 51</a:t>
                      </a:r>
                      <a:r>
                        <a:rPr lang="en">
                          <a:solidFill>
                            <a:schemeClr val="dk1"/>
                          </a:solidFill>
                          <a:latin typeface="Halant"/>
                          <a:ea typeface="Halant"/>
                          <a:cs typeface="Halant"/>
                          <a:sym typeface="Halant"/>
                        </a:rPr>
                        <a:t>, February 8, 1788.</a:t>
                      </a:r>
                      <a:endParaRPr>
                        <a:solidFill>
                          <a:schemeClr val="dk1"/>
                        </a:solidFill>
                        <a:latin typeface="Halant"/>
                        <a:ea typeface="Halant"/>
                        <a:cs typeface="Halant"/>
                        <a:sym typeface="Halant"/>
                      </a:endParaRPr>
                    </a:p>
                  </a:txBody>
                  <a:tcPr marT="91425" marB="91425" marR="91425" marL="91425"/>
                </a:tc>
              </a:tr>
              <a:tr h="381000">
                <a:tc>
                  <a:txBody>
                    <a:bodyPr/>
                    <a:lstStyle/>
                    <a:p>
                      <a:pPr indent="0" lvl="0" marL="0" rtl="0" algn="l">
                        <a:spcBef>
                          <a:spcPts val="1200"/>
                        </a:spcBef>
                        <a:spcAft>
                          <a:spcPts val="0"/>
                        </a:spcAft>
                        <a:buNone/>
                      </a:pPr>
                      <a:r>
                        <a:rPr lang="en">
                          <a:solidFill>
                            <a:schemeClr val="dk1"/>
                          </a:solidFill>
                          <a:latin typeface="Inter"/>
                          <a:ea typeface="Inter"/>
                          <a:cs typeface="Inter"/>
                          <a:sym typeface="Inter"/>
                        </a:rPr>
                        <a:t>"To what expedient, then, shall we finally resort for maintaining in practice the necessary partition of power among the several departments as laid down in the Constitution? The only answer that can be given is that the defect must be supplied by so contriving the interior structure of the government as that its several constituent parts may, by their mutual relations, be the means of keeping each other in their proper places.</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Ambition must be made to counteract ambition. The interest of the man must be connected with the constitutional rights of the place.</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It may be a reflection on human nature that such devices should be necessary to control the abuses of government. But what is government itself but the greatest of all reflections on human nature?</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If men were angels, no government would be necessary. If angels were to govern men, neither external nor internal controls on government would be necessary.</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In framing a government which is to be administered by men over men, the great difficulty lies in this: you must first enable the government to control the governed; and in the next place oblige it to control itself.</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A dependence on the people is no doubt the primary control on the government; but experience has taught mankind the necessity of auxiliary precautions.</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This policy of supplying, by opposite and rival interests, the defect of better motives might be traced through the whole system of human affairs, private as well as public.</a:t>
                      </a:r>
                      <a:endParaRPr>
                        <a:solidFill>
                          <a:schemeClr val="dk1"/>
                        </a:solidFill>
                        <a:latin typeface="Inter"/>
                        <a:ea typeface="Inter"/>
                        <a:cs typeface="Inter"/>
                        <a:sym typeface="Inter"/>
                      </a:endParaRPr>
                    </a:p>
                    <a:p>
                      <a:pPr indent="0" lvl="0" marL="0" rtl="0" algn="l">
                        <a:spcBef>
                          <a:spcPts val="1200"/>
                        </a:spcBef>
                        <a:spcAft>
                          <a:spcPts val="0"/>
                        </a:spcAft>
                        <a:buNone/>
                      </a:pPr>
                      <a:r>
                        <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latin typeface="Inter"/>
                <a:ea typeface="Inter"/>
                <a:cs typeface="Inter"/>
                <a:sym typeface="Inter"/>
              </a:rPr>
              <a:t>Evaluating Evidence</a:t>
            </a:r>
            <a:endParaRPr sz="1200">
              <a:latin typeface="Inter"/>
              <a:ea typeface="Inter"/>
              <a:cs typeface="Inter"/>
              <a:sym typeface="Inter"/>
            </a:endParaRPr>
          </a:p>
        </p:txBody>
      </p:sp>
      <p:sp>
        <p:nvSpPr>
          <p:cNvPr id="91" name="Google Shape;91;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500">
                <a:latin typeface="Plus Jakarta Sans Medium"/>
                <a:ea typeface="Plus Jakarta Sans Medium"/>
                <a:cs typeface="Plus Jakarta Sans Medium"/>
                <a:sym typeface="Plus Jakarta Sans Medium"/>
              </a:rPr>
              <a:t>The Federalist Papers</a:t>
            </a:r>
            <a:endParaRPr i="1" sz="2500">
              <a:solidFill>
                <a:srgbClr val="000000"/>
              </a:solidFill>
              <a:latin typeface="Plus Jakarta Sans Medium"/>
              <a:ea typeface="Plus Jakarta Sans Medium"/>
              <a:cs typeface="Plus Jakarta Sans Medium"/>
              <a:sym typeface="Plus Jakarta Sans Medium"/>
            </a:endParaRPr>
          </a:p>
        </p:txBody>
      </p:sp>
      <p:pic>
        <p:nvPicPr>
          <p:cNvPr id="92" name="Google Shape;92;p16"/>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93" name="Google Shape;93;p16"/>
          <p:cNvGraphicFramePr/>
          <p:nvPr/>
        </p:nvGraphicFramePr>
        <p:xfrm>
          <a:off x="482025" y="1087300"/>
          <a:ext cx="3000000" cy="3000000"/>
        </p:xfrm>
        <a:graphic>
          <a:graphicData uri="http://schemas.openxmlformats.org/drawingml/2006/table">
            <a:tbl>
              <a:tblPr>
                <a:noFill/>
                <a:tableStyleId>{4A3D565F-87A1-4CAD-B9F1-C81AD6FB0567}</a:tableStyleId>
              </a:tblPr>
              <a:tblGrid>
                <a:gridCol w="6824575"/>
              </a:tblGrid>
              <a:tr h="381000">
                <a:tc>
                  <a:txBody>
                    <a:bodyPr/>
                    <a:lstStyle/>
                    <a:p>
                      <a:pPr indent="0" lvl="0" marL="0" rtl="0" algn="l">
                        <a:spcBef>
                          <a:spcPts val="0"/>
                        </a:spcBef>
                        <a:spcAft>
                          <a:spcPts val="0"/>
                        </a:spcAft>
                        <a:buNone/>
                      </a:pPr>
                      <a:r>
                        <a:rPr lang="en">
                          <a:solidFill>
                            <a:schemeClr val="dk1"/>
                          </a:solidFill>
                          <a:latin typeface="Halant"/>
                          <a:ea typeface="Halant"/>
                          <a:cs typeface="Halant"/>
                          <a:sym typeface="Halant"/>
                        </a:rPr>
                        <a:t>Source: Publius (Alexander Hamilton), </a:t>
                      </a:r>
                      <a:r>
                        <a:rPr i="1" lang="en">
                          <a:solidFill>
                            <a:schemeClr val="dk1"/>
                          </a:solidFill>
                          <a:latin typeface="Halant"/>
                          <a:ea typeface="Halant"/>
                          <a:cs typeface="Halant"/>
                          <a:sym typeface="Halant"/>
                        </a:rPr>
                        <a:t>The Federalist Paper No. 70</a:t>
                      </a:r>
                      <a:r>
                        <a:rPr lang="en">
                          <a:solidFill>
                            <a:schemeClr val="dk1"/>
                          </a:solidFill>
                          <a:latin typeface="Halant"/>
                          <a:ea typeface="Halant"/>
                          <a:cs typeface="Halant"/>
                          <a:sym typeface="Halant"/>
                        </a:rPr>
                        <a:t>, March 15, 1788.</a:t>
                      </a:r>
                      <a:endParaRPr>
                        <a:solidFill>
                          <a:schemeClr val="dk1"/>
                        </a:solidFill>
                        <a:latin typeface="Halant"/>
                        <a:ea typeface="Halant"/>
                        <a:cs typeface="Halant"/>
                        <a:sym typeface="Halant"/>
                      </a:endParaRPr>
                    </a:p>
                  </a:txBody>
                  <a:tcPr marT="91425" marB="91425" marR="91425" marL="91425"/>
                </a:tc>
              </a:tr>
              <a:tr h="381000">
                <a:tc>
                  <a:txBody>
                    <a:bodyPr/>
                    <a:lstStyle/>
                    <a:p>
                      <a:pPr indent="0" lvl="0" marL="0" rtl="0" algn="l">
                        <a:spcBef>
                          <a:spcPts val="1200"/>
                        </a:spcBef>
                        <a:spcAft>
                          <a:spcPts val="0"/>
                        </a:spcAft>
                        <a:buNone/>
                      </a:pPr>
                      <a:r>
                        <a:rPr lang="en">
                          <a:solidFill>
                            <a:schemeClr val="dk1"/>
                          </a:solidFill>
                          <a:latin typeface="Inter"/>
                          <a:ea typeface="Inter"/>
                          <a:cs typeface="Inter"/>
                          <a:sym typeface="Inter"/>
                        </a:rPr>
                        <a:t>"Energy in the Executive is a leading character in the definition of good government. It is essential to the protection of the community against foreign attacks; it is not less essential to the steady administration of the laws; to the protection of property; and to the security of liberty against the enterprises and assaults of ambition, of faction, and of anarchy.</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A feeble Executive implies a feeble execution of the government. A feeble execution is but another phrase for a bad execution; and a government ill executed, whatever it may be in theory, must be, in practice, a bad government.</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Taking a single person as the Executive ensures both decision, activity, secrecy, and dispatch. Decision, activity, secrecy, and dispatch will generally characterize the proceedings of one man in a much more eminent degree than the proceedings of any greater number.</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In a single executive, we can fix the blame or the praise more easily. But in a group of executives, it is impossible to determine with certainty on whom the blame or the punishment of a bad measure ought really to fall.</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Responsibility is of the essence of republican government. It is particularly essential that the Executive should be held accountable. How can this be done if power is divided, or if it is unclear who is in charge?"</a:t>
                      </a:r>
                      <a:endParaRPr>
                        <a:solidFill>
                          <a:schemeClr val="dk1"/>
                        </a:solidFill>
                        <a:latin typeface="Inter"/>
                        <a:ea typeface="Inter"/>
                        <a:cs typeface="Inter"/>
                        <a:sym typeface="Inter"/>
                      </a:endParaRPr>
                    </a:p>
                    <a:p>
                      <a:pPr indent="0" lvl="0" marL="0" rtl="0" algn="l">
                        <a:spcBef>
                          <a:spcPts val="1200"/>
                        </a:spcBef>
                        <a:spcAft>
                          <a:spcPts val="0"/>
                        </a:spcAft>
                        <a:buNone/>
                      </a:pPr>
                      <a:r>
                        <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0" name="Google Shape;10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1" name="Google Shape;101;p17"/>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latin typeface="Inter"/>
                <a:ea typeface="Inter"/>
                <a:cs typeface="Inter"/>
                <a:sym typeface="Inter"/>
              </a:rPr>
              <a:t>Evaluating Evidence</a:t>
            </a:r>
            <a:endParaRPr sz="1200">
              <a:latin typeface="Inter"/>
              <a:ea typeface="Inter"/>
              <a:cs typeface="Inter"/>
              <a:sym typeface="Inter"/>
            </a:endParaRPr>
          </a:p>
        </p:txBody>
      </p:sp>
      <p:sp>
        <p:nvSpPr>
          <p:cNvPr id="102" name="Google Shape;102;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500">
                <a:latin typeface="Plus Jakarta Sans Medium"/>
                <a:ea typeface="Plus Jakarta Sans Medium"/>
                <a:cs typeface="Plus Jakarta Sans Medium"/>
                <a:sym typeface="Plus Jakarta Sans Medium"/>
              </a:rPr>
              <a:t>The Federalist Papers</a:t>
            </a:r>
            <a:endParaRPr i="1" sz="2500">
              <a:solidFill>
                <a:srgbClr val="000000"/>
              </a:solidFill>
              <a:latin typeface="Plus Jakarta Sans Medium"/>
              <a:ea typeface="Plus Jakarta Sans Medium"/>
              <a:cs typeface="Plus Jakarta Sans Medium"/>
              <a:sym typeface="Plus Jakarta Sans Medium"/>
            </a:endParaRPr>
          </a:p>
        </p:txBody>
      </p:sp>
      <p:pic>
        <p:nvPicPr>
          <p:cNvPr id="103" name="Google Shape;103;p1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4" name="Google Shape;104;p17"/>
          <p:cNvGraphicFramePr/>
          <p:nvPr/>
        </p:nvGraphicFramePr>
        <p:xfrm>
          <a:off x="482025" y="1087300"/>
          <a:ext cx="3000000" cy="3000000"/>
        </p:xfrm>
        <a:graphic>
          <a:graphicData uri="http://schemas.openxmlformats.org/drawingml/2006/table">
            <a:tbl>
              <a:tblPr>
                <a:noFill/>
                <a:tableStyleId>{4A3D565F-87A1-4CAD-B9F1-C81AD6FB0567}</a:tableStyleId>
              </a:tblPr>
              <a:tblGrid>
                <a:gridCol w="6824575"/>
              </a:tblGrid>
              <a:tr h="381000">
                <a:tc>
                  <a:txBody>
                    <a:bodyPr/>
                    <a:lstStyle/>
                    <a:p>
                      <a:pPr indent="0" lvl="0" marL="0" rtl="0" algn="l">
                        <a:spcBef>
                          <a:spcPts val="0"/>
                        </a:spcBef>
                        <a:spcAft>
                          <a:spcPts val="0"/>
                        </a:spcAft>
                        <a:buNone/>
                      </a:pPr>
                      <a:r>
                        <a:rPr lang="en">
                          <a:solidFill>
                            <a:schemeClr val="dk1"/>
                          </a:solidFill>
                          <a:latin typeface="Halant"/>
                          <a:ea typeface="Halant"/>
                          <a:cs typeface="Halant"/>
                          <a:sym typeface="Halant"/>
                        </a:rPr>
                        <a:t>Source: Publius (Alexander Hamilton), </a:t>
                      </a:r>
                      <a:r>
                        <a:rPr i="1" lang="en">
                          <a:solidFill>
                            <a:schemeClr val="dk1"/>
                          </a:solidFill>
                          <a:latin typeface="Halant"/>
                          <a:ea typeface="Halant"/>
                          <a:cs typeface="Halant"/>
                          <a:sym typeface="Halant"/>
                        </a:rPr>
                        <a:t>The Federalist Paper No. 78, </a:t>
                      </a:r>
                      <a:r>
                        <a:rPr lang="en">
                          <a:solidFill>
                            <a:schemeClr val="dk1"/>
                          </a:solidFill>
                          <a:latin typeface="Halant"/>
                          <a:ea typeface="Halant"/>
                          <a:cs typeface="Halant"/>
                          <a:sym typeface="Halant"/>
                        </a:rPr>
                        <a:t>May 28,</a:t>
                      </a:r>
                      <a:r>
                        <a:rPr lang="en">
                          <a:solidFill>
                            <a:schemeClr val="dk1"/>
                          </a:solidFill>
                          <a:latin typeface="Halant"/>
                          <a:ea typeface="Halant"/>
                          <a:cs typeface="Halant"/>
                          <a:sym typeface="Halant"/>
                        </a:rPr>
                        <a:t> 1788.</a:t>
                      </a:r>
                      <a:endParaRPr>
                        <a:solidFill>
                          <a:schemeClr val="dk1"/>
                        </a:solidFill>
                        <a:latin typeface="Halant"/>
                        <a:ea typeface="Halant"/>
                        <a:cs typeface="Halant"/>
                        <a:sym typeface="Halant"/>
                      </a:endParaRPr>
                    </a:p>
                  </a:txBody>
                  <a:tcPr marT="91425" marB="91425" marR="91425" marL="91425"/>
                </a:tc>
              </a:tr>
              <a:tr h="381000">
                <a:tc>
                  <a:txBody>
                    <a:bodyPr/>
                    <a:lstStyle/>
                    <a:p>
                      <a:pPr indent="0" lvl="0" marL="0" rtl="0" algn="l">
                        <a:spcBef>
                          <a:spcPts val="1200"/>
                        </a:spcBef>
                        <a:spcAft>
                          <a:spcPts val="0"/>
                        </a:spcAft>
                        <a:buNone/>
                      </a:pPr>
                      <a:r>
                        <a:rPr lang="en">
                          <a:solidFill>
                            <a:schemeClr val="dk1"/>
                          </a:solidFill>
                          <a:latin typeface="Inter"/>
                          <a:ea typeface="Inter"/>
                          <a:cs typeface="Inter"/>
                          <a:sym typeface="Inter"/>
                        </a:rPr>
                        <a:t>"Whoever attentively considers the different departments of power must perceive that the judiciary, from the nature of its functions, will always be the least dangerous to the political rights of the Constitution... It may truly be said to have neither FORCE nor WILL, but merely judgment; and must ultimately depend upon the aid of the executive arm even for the efficacy of its judgments.</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The judiciary is beyond comparison the weakest of the three departments of power. It can never attack with success either of the other two; and all possible care is requisite to enable it to defend itself against their attacks.</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The complete independence of the courts of justice is peculiarly essential in a limited Constitution. By a limited Constitution, I understand one which contains certain specified exceptions to the legislative authority…</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Limitations of this kind can be preserved in practice no other way than through the medium of courts of justice, whose duty it must be to declare all acts contrary to the Constitution void.</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Without this, all the reservations of particular rights or privileges would amount to nothing. Some object to the idea of judges having this power—but it is only saying that where the will of the people, declared in the Constitution, stands in opposition to the will of the legislature, the judges ought to be governed by the former rather than the latter.</a:t>
                      </a:r>
                      <a:endParaRPr>
                        <a:solidFill>
                          <a:schemeClr val="dk1"/>
                        </a:solidFill>
                        <a:latin typeface="Inter"/>
                        <a:ea typeface="Inter"/>
                        <a:cs typeface="Inter"/>
                        <a:sym typeface="Inter"/>
                      </a:endParaRPr>
                    </a:p>
                    <a:p>
                      <a:pPr indent="0" lvl="0" marL="0" rtl="0" algn="l">
                        <a:spcBef>
                          <a:spcPts val="1200"/>
                        </a:spcBef>
                        <a:spcAft>
                          <a:spcPts val="0"/>
                        </a:spcAft>
                        <a:buNone/>
                      </a:pPr>
                      <a:r>
                        <a:rPr lang="en">
                          <a:solidFill>
                            <a:schemeClr val="dk1"/>
                          </a:solidFill>
                          <a:latin typeface="Inter"/>
                          <a:ea typeface="Inter"/>
                          <a:cs typeface="Inter"/>
                          <a:sym typeface="Inter"/>
                        </a:rPr>
                        <a:t>It is far more rational to suppose that the courts were designed to be an intermediate body between the people and the legislature… to keep the latter within the limits assigned to their authority.</a:t>
                      </a:r>
                      <a:endParaRPr>
                        <a:solidFill>
                          <a:schemeClr val="dk1"/>
                        </a:solidFill>
                        <a:latin typeface="Inter"/>
                        <a:ea typeface="Inter"/>
                        <a:cs typeface="Inter"/>
                        <a:sym typeface="Inter"/>
                      </a:endParaRPr>
                    </a:p>
                    <a:p>
                      <a:pPr indent="0" lvl="0" marL="0" rtl="0" algn="l">
                        <a:spcBef>
                          <a:spcPts val="1200"/>
                        </a:spcBef>
                        <a:spcAft>
                          <a:spcPts val="0"/>
                        </a:spcAft>
                        <a:buNone/>
                      </a:pPr>
                      <a:r>
                        <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