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2F98A5-5784-4685-BC36-FD29E3CD945D}">
  <a:tblStyle styleId="{0E2F98A5-5784-4685-BC36-FD29E3CD945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7083A5B-C6DF-4489-A994-2B58F551584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3.xml"/><Relationship Id="rId22" Type="http://schemas.openxmlformats.org/officeDocument/2006/relationships/font" Target="fonts/PlusJakartaSansMedium-boldItalic.fntdata"/><Relationship Id="rId10" Type="http://schemas.openxmlformats.org/officeDocument/2006/relationships/slide" Target="slides/slide2.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4e15f075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4e15f075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03fce2833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03fce2833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54f04c09fd_0_5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54f04c09f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The Anti-Federalists</a:t>
            </a:r>
            <a:endParaRPr sz="19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81538" y="1889638"/>
          <a:ext cx="3000000" cy="3000000"/>
        </p:xfrm>
        <a:graphic>
          <a:graphicData uri="http://schemas.openxmlformats.org/drawingml/2006/table">
            <a:tbl>
              <a:tblPr>
                <a:noFill/>
                <a:tableStyleId>{0E2F98A5-5784-4685-BC36-FD29E3CD945D}</a:tableStyleId>
              </a:tblPr>
              <a:tblGrid>
                <a:gridCol w="4898250"/>
                <a:gridCol w="2171225"/>
              </a:tblGrid>
              <a:tr h="63813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American Revolution, the United States was governed by the Articles of Confederation. Many people felt the Articles made the national government too weak to solve problems like debt, trade disputes, and unrest.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1787, leaders met at the Constitutional Convention to create a stronger government. The new plan became the U.S. Constitution, but not everyone agreed with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Those who opposed the ratification of the Constitution were called Anti-Federalists. They believed the new national government could become too powerful. They worried that states and individuals would lose their rights. They feared that a president could become too much like a king. Some Anti-Federalists were farmers, laborers, and small business owners who feared the rich and powerful would control the new government. Others believed the new system gave too much power to courts and tax collectors far from home. Many Anti-Federalists supported democracy but wanted more protections for the average person.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of their biggest concerns was the lack of a Bill of Rights to protect freedoms like speech, religion, and fair trials.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Anti-Federalists included important leaders like Patrick Henry, George Mason, and Mercy Otis Warren. They wrote articles and gave speeches warning people to be careful about giving too much power to the central government.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believed a strong local and state government was better for protecting everyday people because the leaders were closer to the citizens.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Their arguments made many Americans think twice before supporting the Constitution. This slowed the ratification process as people demanded changes.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Because of their pressure, the Bill of Rights was added in 1791. These first ten amendments guaranteed key freedoms for all citizens. Their ideas helped create a strong tradition of protecting individual rights in American politics. Even though the Anti-Federalists lost the ratification debate, their warnings helped shape the future of American government by establishing a long tradition of protecting individual rights. </a:t>
                      </a:r>
                      <a:r>
                        <a:rPr b="1" lang="en" sz="12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What problems were facing the country under the Articles?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171450" rtl="0" algn="l">
                        <a:spcBef>
                          <a:spcPts val="0"/>
                        </a:spcBef>
                        <a:spcAft>
                          <a:spcPts val="0"/>
                        </a:spcAft>
                        <a:buNone/>
                      </a:pPr>
                      <a:r>
                        <a:t/>
                      </a:r>
                      <a:endParaRPr b="1" sz="1200">
                        <a:solidFill>
                          <a:srgbClr val="E95C3D"/>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What did Anti-Federalists fear about the new Constitution?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Why did Anti-Federalists want a Bill of Rights?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How did Anti-Federalists share their concerns with others?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Where did Anti-Federalist prefer the power was held?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How did Anti-Federalists influence the final Constitution?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50" name="Google Shape;150;p37"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Analysis: </a:t>
            </a:r>
            <a:r>
              <a:rPr lang="en" sz="1900">
                <a:solidFill>
                  <a:schemeClr val="dk1"/>
                </a:solidFill>
                <a:latin typeface="Halant"/>
                <a:ea typeface="Halant"/>
                <a:cs typeface="Halant"/>
                <a:sym typeface="Halant"/>
              </a:rPr>
              <a:t>Anti-Federalist Arguments</a:t>
            </a:r>
            <a:endParaRPr sz="19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594300" y="731497"/>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following excerpts and answer the corresponding questions and prompts.</a:t>
            </a:r>
            <a:endParaRPr sz="1200">
              <a:solidFill>
                <a:schemeClr val="dk1"/>
              </a:solidFill>
              <a:latin typeface="Inter"/>
              <a:ea typeface="Inter"/>
              <a:cs typeface="Inter"/>
              <a:sym typeface="Inter"/>
            </a:endParaRPr>
          </a:p>
        </p:txBody>
      </p:sp>
      <p:sp>
        <p:nvSpPr>
          <p:cNvPr id="162" name="Google Shape;162;p38"/>
          <p:cNvSpPr txBox="1"/>
          <p:nvPr/>
        </p:nvSpPr>
        <p:spPr>
          <a:xfrm>
            <a:off x="381550" y="1165700"/>
            <a:ext cx="6992100" cy="2485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Halant"/>
                <a:ea typeface="Halant"/>
                <a:cs typeface="Halant"/>
                <a:sym typeface="Halant"/>
              </a:rPr>
              <a:t>Source: George Mason, “Objections to This Constitution of Government,” September 1787.</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There is no Declaration of Rights to protect the people’s freedoms, and without it, even the benefits of common law are not guaranteed. . . . The House of Representatives offers only the shadow of real representation, and laws will likely be made by people who don’t understand or share the concerns of the public. . . . The Senate has too much power—controlling money, treaties, and important appointments—and is not elected by the people. . . . The federal courts are designed to overpower state courts, making justice harder to reach for ordinary citizens. . . . The President has too much unchecked power, including the ability to pardon those who may have committed treason with his support. . . . This new government blends the powers of different branches in dangerous ways and may one day lead to tyranny or monarchy. . . . Without clear limits, Congress could create new crimes, harsh punishments, and take more power than it was ever meant to have.</a:t>
            </a:r>
            <a:endParaRPr sz="1150">
              <a:solidFill>
                <a:schemeClr val="dk1"/>
              </a:solidFill>
              <a:latin typeface="Inter"/>
              <a:ea typeface="Inter"/>
              <a:cs typeface="Inter"/>
              <a:sym typeface="Inter"/>
            </a:endParaRPr>
          </a:p>
        </p:txBody>
      </p:sp>
      <p:sp>
        <p:nvSpPr>
          <p:cNvPr id="163" name="Google Shape;163;p38"/>
          <p:cNvSpPr txBox="1"/>
          <p:nvPr/>
        </p:nvSpPr>
        <p:spPr>
          <a:xfrm>
            <a:off x="381550" y="3822244"/>
            <a:ext cx="6992100" cy="2308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Patrick Henry, “Speech Before Virginia Ratifying Convention,” June 1788.</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This Constitution is said to have beautiful features; but when I come to examine these features, Sir, they appear to me horribly frightful: . . . Your President may easily become King: . . . Where are your checks in this Government? . . . It is on a supposition that our American Governors shall be honest, that all the good qualities of this Government are founded: But its defective, and imperfect construction, puts it in their power to perpetrate the worst of mischiefs, should they be bad men. . . . Show me that age and country where the rights and liberties of the people were placed on the sole chance of their rulers being good men, without a consequent loss of liberty? . . . If your American chief, be a man of ambition, and abilities, how easy is it for him to render himself absolute: The army is in his hands, and, if he be a man of address, it will be attached to him; . . . and, Sir, will the American spirit solely relieve you when this happens?</a:t>
            </a:r>
            <a:endParaRPr sz="1150">
              <a:solidFill>
                <a:schemeClr val="dk1"/>
              </a:solidFill>
              <a:latin typeface="Inter"/>
              <a:ea typeface="Inter"/>
              <a:cs typeface="Inter"/>
              <a:sym typeface="Inter"/>
            </a:endParaRPr>
          </a:p>
        </p:txBody>
      </p:sp>
      <p:sp>
        <p:nvSpPr>
          <p:cNvPr id="164" name="Google Shape;164;p38"/>
          <p:cNvSpPr txBox="1"/>
          <p:nvPr/>
        </p:nvSpPr>
        <p:spPr>
          <a:xfrm>
            <a:off x="381550" y="6301788"/>
            <a:ext cx="6992100" cy="3016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Mercy Otis Warren, “Observations on the New Constitution,” June 1788.</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Mankind may amuse themselves with theoretick systems of liberty . . . but we can only discern its true value by the practical and wretched effects of slavery . . . Animated with the firmest zeal for the interest of this country . . . I cannot silently witness this degradation without calling on them, before they are compelled to blush at their own servitude . . . [This] Constitution . . . by the undefined meaning of some parts, and the ambiguities of expression in others, is dangerously adapted to the purposes of an immediate aristocratic tyranny . . . Standing armies have been the nursery of vice and the bane of liberty from the Roman legions . . . to the planting of the British cohorts in the capitals of America . . . [Now] the militia . . . may either be employed to extort the enormous sums that will be necessary to support the civil list . . . or they may be sent into foreign countries for the fulfilment of treaties . . . We were then told by [a former British governor] . . . that no form of government . . . can be perfect . . . Yet we soon saw armies of mercenaries encamped on our plains . . . and our cities burnt . . . The glorious fabric of liberty successfully reared . . . totters to the foundation, and may be blown away as the bubble of fancy by the rude breath of military combinations, and politicians of yesterday.</a:t>
            </a:r>
            <a:endParaRPr sz="115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Analysis: Anti-Federalist Arguments</a:t>
            </a:r>
            <a:endParaRPr sz="1900">
              <a:solidFill>
                <a:schemeClr val="dk1"/>
              </a:solidFill>
              <a:latin typeface="Halant"/>
              <a:ea typeface="Halant"/>
              <a:cs typeface="Halant"/>
              <a:sym typeface="Halant"/>
            </a:endParaRPr>
          </a:p>
        </p:txBody>
      </p:sp>
      <p:pic>
        <p:nvPicPr>
          <p:cNvPr id="170" name="Google Shape;170;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4" name="Google Shape;174;p39"/>
          <p:cNvSpPr txBox="1"/>
          <p:nvPr/>
        </p:nvSpPr>
        <p:spPr>
          <a:xfrm>
            <a:off x="594300" y="807697"/>
            <a:ext cx="65838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primary source excerpts of George Mason, Patrick Henry, and Mercy Otis Warren to answer the questions and prompts below.</a:t>
            </a:r>
            <a:endParaRPr sz="1200">
              <a:solidFill>
                <a:schemeClr val="dk1"/>
              </a:solidFill>
              <a:latin typeface="Inter"/>
              <a:ea typeface="Inter"/>
              <a:cs typeface="Inter"/>
              <a:sym typeface="Inter"/>
            </a:endParaRPr>
          </a:p>
        </p:txBody>
      </p:sp>
      <p:sp>
        <p:nvSpPr>
          <p:cNvPr id="175" name="Google Shape;175;p39"/>
          <p:cNvSpPr txBox="1"/>
          <p:nvPr/>
        </p:nvSpPr>
        <p:spPr>
          <a:xfrm>
            <a:off x="594300" y="1454300"/>
            <a:ext cx="6583800" cy="6973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Highlight pieces of each excerpt in which the authors express fear or distrust of the government.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each author’s critiques of the Constitution and how do you think a Federalist might respond to their concerns?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Anti-Federalist authors have in common with their arguments?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Anti-Federalist authors differ from one another in their arguments?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76" name="Google Shape;176;p39"/>
          <p:cNvGraphicFramePr/>
          <p:nvPr/>
        </p:nvGraphicFramePr>
        <p:xfrm>
          <a:off x="594300" y="2603225"/>
          <a:ext cx="3000000" cy="3000000"/>
        </p:xfrm>
        <a:graphic>
          <a:graphicData uri="http://schemas.openxmlformats.org/drawingml/2006/table">
            <a:tbl>
              <a:tblPr>
                <a:noFill/>
                <a:tableStyleId>{47083A5B-C6DF-4489-A994-2B58F5515845}</a:tableStyleId>
              </a:tblPr>
              <a:tblGrid>
                <a:gridCol w="1286175"/>
                <a:gridCol w="1724150"/>
                <a:gridCol w="1818025"/>
                <a:gridCol w="1755450"/>
              </a:tblGrid>
              <a:tr h="381000">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Mason</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Henry</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Warren</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Anti-Federalist</a:t>
                      </a:r>
                      <a:endParaRPr b="1"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chemeClr val="dk1"/>
                          </a:solidFill>
                          <a:latin typeface="Inter"/>
                          <a:ea typeface="Inter"/>
                          <a:cs typeface="Inter"/>
                          <a:sym typeface="Inter"/>
                        </a:rPr>
                        <a:t>Critiques</a:t>
                      </a:r>
                      <a:endParaRPr b="1" sz="1100">
                        <a:solidFill>
                          <a:schemeClr val="dk1"/>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Federalist</a:t>
                      </a:r>
                      <a:endParaRPr b="1"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chemeClr val="dk1"/>
                          </a:solidFill>
                          <a:latin typeface="Inter"/>
                          <a:ea typeface="Inter"/>
                          <a:cs typeface="Inter"/>
                          <a:sym typeface="Inter"/>
                        </a:rPr>
                        <a:t>Response</a:t>
                      </a:r>
                      <a:endParaRPr b="1" sz="1100">
                        <a:solidFill>
                          <a:schemeClr val="dk1"/>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40"/>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&amp; the Constitution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8</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82" name="Google Shape;182;p40"/>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83" name="Google Shape;183;p40"/>
          <p:cNvSpPr txBox="1"/>
          <p:nvPr/>
        </p:nvSpPr>
        <p:spPr>
          <a:xfrm>
            <a:off x="455250" y="2945163"/>
            <a:ext cx="68619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rgbClr val="000000"/>
                </a:solidFill>
                <a:latin typeface="Halant"/>
                <a:ea typeface="Halant"/>
                <a:cs typeface="Halant"/>
                <a:sym typeface="Halant"/>
              </a:rPr>
              <a:t>Directions: </a:t>
            </a:r>
            <a:r>
              <a:rPr lang="en" sz="1000">
                <a:solidFill>
                  <a:schemeClr val="dk1"/>
                </a:solidFill>
                <a:latin typeface="Halant"/>
                <a:ea typeface="Halant"/>
                <a:cs typeface="Halant"/>
                <a:sym typeface="Halant"/>
              </a:rPr>
              <a:t>Write a letter to your local newspaper, your state representative, or a fellow citizen explaining why you oppose the Constitution. </a:t>
            </a:r>
            <a:endParaRPr sz="10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Halant"/>
              <a:ea typeface="Halant"/>
              <a:cs typeface="Halant"/>
              <a:sym typeface="Halant"/>
            </a:endParaRPr>
          </a:p>
          <a:p>
            <a:pPr indent="0" lvl="0" marL="0" rtl="0" algn="l">
              <a:spcBef>
                <a:spcPts val="0"/>
              </a:spcBef>
              <a:spcAft>
                <a:spcPts val="0"/>
              </a:spcAft>
              <a:buNone/>
            </a:pPr>
            <a:r>
              <a:rPr b="1" lang="en" sz="1000">
                <a:solidFill>
                  <a:schemeClr val="dk1"/>
                </a:solidFill>
                <a:latin typeface="Halant"/>
                <a:ea typeface="Halant"/>
                <a:cs typeface="Halant"/>
                <a:sym typeface="Halant"/>
              </a:rPr>
              <a:t>Your letter should include:</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Halant"/>
              <a:buAutoNum type="arabicPeriod"/>
            </a:pPr>
            <a:r>
              <a:rPr lang="en" sz="1000">
                <a:solidFill>
                  <a:schemeClr val="dk1"/>
                </a:solidFill>
                <a:latin typeface="Halant"/>
                <a:ea typeface="Halant"/>
                <a:cs typeface="Halant"/>
                <a:sym typeface="Halant"/>
              </a:rPr>
              <a:t>A strong opening that clearly states your opposition to the Constitution.</a:t>
            </a:r>
            <a:endParaRPr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Halant"/>
              <a:buAutoNum type="arabicPeriod"/>
            </a:pPr>
            <a:r>
              <a:rPr lang="en" sz="1000">
                <a:solidFill>
                  <a:schemeClr val="dk1"/>
                </a:solidFill>
                <a:latin typeface="Halant"/>
                <a:ea typeface="Halant"/>
                <a:cs typeface="Halant"/>
                <a:sym typeface="Halant"/>
              </a:rPr>
              <a:t>At least three specific complaints or concerns, using ideas from the primary source excerpts we read in class.</a:t>
            </a:r>
            <a:endParaRPr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Halant"/>
              <a:buAutoNum type="arabicPeriod"/>
            </a:pPr>
            <a:r>
              <a:rPr lang="en" sz="1000">
                <a:solidFill>
                  <a:schemeClr val="dk1"/>
                </a:solidFill>
                <a:latin typeface="Halant"/>
                <a:ea typeface="Halant"/>
                <a:cs typeface="Halant"/>
                <a:sym typeface="Halant"/>
              </a:rPr>
              <a:t>An explanation of what you believe should be changed or added.</a:t>
            </a:r>
            <a:endParaRPr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Halant"/>
              <a:buAutoNum type="arabicPeriod"/>
            </a:pPr>
            <a:r>
              <a:rPr lang="en" sz="1000">
                <a:solidFill>
                  <a:schemeClr val="dk1"/>
                </a:solidFill>
                <a:latin typeface="Halant"/>
                <a:ea typeface="Halant"/>
                <a:cs typeface="Halant"/>
                <a:sym typeface="Halant"/>
              </a:rPr>
              <a:t>A respectful but passionate tone that matches how Anti-Federalists felt during the debate.</a:t>
            </a:r>
            <a:endParaRPr sz="1000">
              <a:solidFill>
                <a:schemeClr val="dk1"/>
              </a:solidFill>
              <a:latin typeface="Halant"/>
              <a:ea typeface="Halant"/>
              <a:cs typeface="Halant"/>
              <a:sym typeface="Halant"/>
            </a:endParaRPr>
          </a:p>
          <a:p>
            <a:pPr indent="0" lvl="0" marL="0" rtl="0" algn="l">
              <a:spcBef>
                <a:spcPts val="1200"/>
              </a:spcBef>
              <a:spcAft>
                <a:spcPts val="0"/>
              </a:spcAft>
              <a:buNone/>
            </a:pPr>
            <a:r>
              <a:rPr b="1" lang="en" sz="1000">
                <a:solidFill>
                  <a:schemeClr val="dk1"/>
                </a:solidFill>
                <a:latin typeface="Halant"/>
                <a:ea typeface="Halant"/>
                <a:cs typeface="Halant"/>
                <a:sym typeface="Halant"/>
              </a:rPr>
              <a:t>Format and Requirements:</a:t>
            </a:r>
            <a:endParaRPr b="1" sz="1000">
              <a:solidFill>
                <a:schemeClr val="dk1"/>
              </a:solidFill>
              <a:latin typeface="Halant"/>
              <a:ea typeface="Halant"/>
              <a:cs typeface="Halant"/>
              <a:sym typeface="Halant"/>
            </a:endParaRPr>
          </a:p>
          <a:p>
            <a:pPr indent="-292100" lvl="0" marL="457200" rtl="0" algn="l">
              <a:spcBef>
                <a:spcPts val="1200"/>
              </a:spcBef>
              <a:spcAft>
                <a:spcPts val="0"/>
              </a:spcAft>
              <a:buClr>
                <a:schemeClr val="dk1"/>
              </a:buClr>
              <a:buSzPts val="1000"/>
              <a:buFont typeface="Halant"/>
              <a:buChar char="●"/>
            </a:pPr>
            <a:r>
              <a:rPr lang="en" sz="1000">
                <a:solidFill>
                  <a:schemeClr val="dk1"/>
                </a:solidFill>
                <a:latin typeface="Halant"/>
                <a:ea typeface="Halant"/>
                <a:cs typeface="Halant"/>
                <a:sym typeface="Halant"/>
              </a:rPr>
              <a:t>Write at least two paragraphs (or about 8–10 sentences).</a:t>
            </a:r>
            <a:endParaRPr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Halant"/>
              <a:buChar char="●"/>
            </a:pPr>
            <a:r>
              <a:rPr lang="en" sz="1000">
                <a:solidFill>
                  <a:schemeClr val="dk1"/>
                </a:solidFill>
                <a:latin typeface="Halant"/>
                <a:ea typeface="Halant"/>
                <a:cs typeface="Halant"/>
                <a:sym typeface="Halant"/>
              </a:rPr>
              <a:t>Use historical vocabulary such as "liberty," "tyranny," "representation," or "standing army."</a:t>
            </a:r>
            <a:endParaRPr sz="1000">
              <a:solidFill>
                <a:schemeClr val="dk1"/>
              </a:solidFill>
              <a:latin typeface="Halant"/>
              <a:ea typeface="Halant"/>
              <a:cs typeface="Halant"/>
              <a:sym typeface="Halant"/>
            </a:endParaRPr>
          </a:p>
          <a:p>
            <a:pPr indent="-292100" lvl="0" marL="457200" rtl="0" algn="l">
              <a:spcBef>
                <a:spcPts val="0"/>
              </a:spcBef>
              <a:spcAft>
                <a:spcPts val="1200"/>
              </a:spcAft>
              <a:buClr>
                <a:schemeClr val="dk1"/>
              </a:buClr>
              <a:buSzPts val="1000"/>
              <a:buFont typeface="Inter"/>
              <a:buChar char="●"/>
            </a:pPr>
            <a:r>
              <a:rPr lang="en" sz="1000">
                <a:solidFill>
                  <a:schemeClr val="dk1"/>
                </a:solidFill>
                <a:latin typeface="Halant"/>
                <a:ea typeface="Halant"/>
                <a:cs typeface="Halant"/>
                <a:sym typeface="Halant"/>
              </a:rPr>
              <a:t>Sign your letter with a creative Anti-Federalist name or title (e.g., “A Concerned Farmer” or “Liberty’s Defender”).</a:t>
            </a:r>
            <a:endParaRPr sz="1000">
              <a:solidFill>
                <a:schemeClr val="dk1"/>
              </a:solidFill>
              <a:latin typeface="Halant"/>
              <a:ea typeface="Halant"/>
              <a:cs typeface="Halant"/>
              <a:sym typeface="Halant"/>
            </a:endParaRPr>
          </a:p>
        </p:txBody>
      </p:sp>
      <p:sp>
        <p:nvSpPr>
          <p:cNvPr id="184" name="Google Shape;184;p40"/>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Why were some Americans concerned with the new Constitution?</a:t>
            </a:r>
            <a:endParaRPr i="1" sz="1700">
              <a:solidFill>
                <a:schemeClr val="dk1"/>
              </a:solidFill>
              <a:latin typeface="Inter"/>
              <a:ea typeface="Inter"/>
              <a:cs typeface="Inter"/>
              <a:sym typeface="Inter"/>
            </a:endParaRPr>
          </a:p>
        </p:txBody>
      </p:sp>
      <p:pic>
        <p:nvPicPr>
          <p:cNvPr id="185" name="Google Shape;185;p40"/>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8" name="Google Shape;188;p40"/>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89" name="Google Shape;189;p40"/>
          <p:cNvSpPr txBox="1"/>
          <p:nvPr/>
        </p:nvSpPr>
        <p:spPr>
          <a:xfrm>
            <a:off x="316200" y="5284875"/>
            <a:ext cx="7112400" cy="4133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120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