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embeddedFontLst>
    <p:embeddedFont>
      <p:font typeface="Halant"/>
      <p:bold r:id="rId12"/>
    </p:embeddedFont>
    <p:embeddedFont>
      <p:font typeface="Inter"/>
      <p:regular r:id="rId13"/>
      <p:bold r:id="rId14"/>
      <p:italic r:id="rId15"/>
      <p:boldItalic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Inter-regular.fntdata"/><Relationship Id="rId12" Type="http://schemas.openxmlformats.org/officeDocument/2006/relationships/font" Target="fonts/Halant-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italic.fntdata"/><Relationship Id="rId14" Type="http://schemas.openxmlformats.org/officeDocument/2006/relationships/font" Target="fonts/Inter-bold.fntdata"/><Relationship Id="rId16" Type="http://schemas.openxmlformats.org/officeDocument/2006/relationships/font" Target="fonts/Inter-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bd336a31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32bd336a31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2bd336a312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2bd336a312_0_3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2d9f5178c1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g32d9f5178c1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5339c0c5b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35339c0c5b4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2bd336a312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32bd336a312_0_3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5339c0c5b4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Start 51:03; End 56:28 (Should be formatted to begin and stop at those times when in presentation mode.)</a:t>
            </a:r>
            <a:endParaRPr/>
          </a:p>
        </p:txBody>
      </p:sp>
      <p:sp>
        <p:nvSpPr>
          <p:cNvPr id="157" name="Google Shape;157;g35339c0c5b4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10.png"/><Relationship Id="rId5" Type="http://schemas.openxmlformats.org/officeDocument/2006/relationships/hyperlink" Target="https://www.archives.gov/founding-docs/bill-of-right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hyperlink" Target="http://www.youtube.com/watch?v=aMCDikASE4o" TargetMode="External"/><Relationship Id="rId5"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hyperlink" Target="https://www.whitehousehistory.org/photos/earliest-known-photograph-of-white-hous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hyperlink" Target="http://www.youtube.com/watch?v=skVNMHSROBs" TargetMode="External"/><Relationship Id="rId5"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txBox="1"/>
          <p:nvPr/>
        </p:nvSpPr>
        <p:spPr>
          <a:xfrm>
            <a:off x="2104132" y="1342002"/>
            <a:ext cx="7040100" cy="16425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5500">
                <a:solidFill>
                  <a:srgbClr val="231F20"/>
                </a:solidFill>
                <a:latin typeface="Halant"/>
                <a:ea typeface="Halant"/>
                <a:cs typeface="Halant"/>
                <a:sym typeface="Halant"/>
              </a:rPr>
              <a:t>RATIFICATION DEBATES</a:t>
            </a:r>
            <a:endParaRPr sz="600"/>
          </a:p>
        </p:txBody>
      </p:sp>
      <p:sp>
        <p:nvSpPr>
          <p:cNvPr id="65" name="Google Shape;65;p13"/>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6" name="Google Shape;66;p13"/>
          <p:cNvSpPr txBox="1"/>
          <p:nvPr/>
        </p:nvSpPr>
        <p:spPr>
          <a:xfrm>
            <a:off x="2317101" y="2972242"/>
            <a:ext cx="6312600" cy="738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 sz="2400" u="none" cap="none" strike="noStrike">
                <a:solidFill>
                  <a:srgbClr val="231F20"/>
                </a:solidFill>
                <a:latin typeface="Inter"/>
                <a:ea typeface="Inter"/>
                <a:cs typeface="Inter"/>
                <a:sym typeface="Inter"/>
              </a:rPr>
              <a:t>Unit </a:t>
            </a:r>
            <a:r>
              <a:rPr lang="en" sz="2400">
                <a:solidFill>
                  <a:srgbClr val="231F20"/>
                </a:solidFill>
                <a:latin typeface="Inter"/>
                <a:ea typeface="Inter"/>
                <a:cs typeface="Inter"/>
                <a:sym typeface="Inter"/>
              </a:rPr>
              <a:t>5: First Governments and the Constitution</a:t>
            </a:r>
            <a:endParaRPr sz="200"/>
          </a:p>
        </p:txBody>
      </p:sp>
      <p:sp>
        <p:nvSpPr>
          <p:cNvPr id="67" name="Google Shape;67;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8" name="Google Shape;68;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9" name="Google Shape;69;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70" name="Google Shape;70;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895670" y="1676590"/>
            <a:ext cx="7352700" cy="153930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1200"/>
              </a:spcBef>
              <a:spcAft>
                <a:spcPts val="1200"/>
              </a:spcAft>
              <a:buNone/>
            </a:pPr>
            <a:r>
              <a:rPr i="1" lang="en" sz="2400">
                <a:solidFill>
                  <a:schemeClr val="dk1"/>
                </a:solidFill>
                <a:latin typeface="Inter"/>
                <a:ea typeface="Inter"/>
                <a:cs typeface="Inter"/>
                <a:sym typeface="Inter"/>
              </a:rPr>
              <a:t>In what ways did compromise shape the creation and acceptance of the U.S. government after the Constitution was written?</a:t>
            </a:r>
            <a:endParaRPr i="1" sz="2400">
              <a:solidFill>
                <a:schemeClr val="dk1"/>
              </a:solidFill>
              <a:latin typeface="Inter"/>
              <a:ea typeface="Inter"/>
              <a:cs typeface="Inter"/>
              <a:sym typeface="Inter"/>
            </a:endParaRPr>
          </a:p>
        </p:txBody>
      </p:sp>
      <p:sp>
        <p:nvSpPr>
          <p:cNvPr id="76" name="Google Shape;76;p1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7" name="Google Shape;77;p14"/>
          <p:cNvGrpSpPr/>
          <p:nvPr/>
        </p:nvGrpSpPr>
        <p:grpSpPr>
          <a:xfrm>
            <a:off x="-127008" y="4615004"/>
            <a:ext cx="9398022" cy="468724"/>
            <a:chOff x="204" y="0"/>
            <a:chExt cx="25061391" cy="1249931"/>
          </a:xfrm>
        </p:grpSpPr>
        <p:grpSp>
          <p:nvGrpSpPr>
            <p:cNvPr id="78" name="Google Shape;78;p14"/>
            <p:cNvGrpSpPr/>
            <p:nvPr/>
          </p:nvGrpSpPr>
          <p:grpSpPr>
            <a:xfrm rot="5400000">
              <a:off x="12002369" y="-11663474"/>
              <a:ext cx="1249931" cy="24576878"/>
              <a:chOff x="0" y="-38100"/>
              <a:chExt cx="246900" cy="4854692"/>
            </a:xfrm>
          </p:grpSpPr>
          <p:sp>
            <p:nvSpPr>
              <p:cNvPr id="79" name="Google Shape;7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0" name="Google Shape;80;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 name="Google Shape;81;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82" name="Google Shape;8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 name="Google Shape;8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4" name="Google Shape;84;p14"/>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85" name="Google Shape;85;p14"/>
          <p:cNvGrpSpPr/>
          <p:nvPr/>
        </p:nvGrpSpPr>
        <p:grpSpPr>
          <a:xfrm>
            <a:off x="7929578" y="-49020"/>
            <a:ext cx="781313" cy="885635"/>
            <a:chOff x="0" y="-130721"/>
            <a:chExt cx="2083500" cy="2361695"/>
          </a:xfrm>
        </p:grpSpPr>
        <p:grpSp>
          <p:nvGrpSpPr>
            <p:cNvPr id="86" name="Google Shape;86;p14"/>
            <p:cNvGrpSpPr/>
            <p:nvPr/>
          </p:nvGrpSpPr>
          <p:grpSpPr>
            <a:xfrm>
              <a:off x="75599" y="-130721"/>
              <a:ext cx="1932614" cy="2361695"/>
              <a:chOff x="0" y="-47625"/>
              <a:chExt cx="704100" cy="860425"/>
            </a:xfrm>
          </p:grpSpPr>
          <p:sp>
            <p:nvSpPr>
              <p:cNvPr id="87" name="Google Shape;8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 name="Google Shape;88;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 name="Google Shape;89;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90" name="Google Shape;90;p1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5"/>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7" name="Google Shape;97;p15"/>
          <p:cNvSpPr txBox="1"/>
          <p:nvPr/>
        </p:nvSpPr>
        <p:spPr>
          <a:xfrm>
            <a:off x="1276990" y="209550"/>
            <a:ext cx="6590100" cy="1062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BILL OF RIGHTS</a:t>
            </a:r>
            <a:endParaRPr b="1" sz="4200">
              <a:solidFill>
                <a:srgbClr val="231F20"/>
              </a:solidFill>
              <a:latin typeface="Halant"/>
              <a:ea typeface="Halant"/>
              <a:cs typeface="Halant"/>
              <a:sym typeface="Halant"/>
            </a:endParaRPr>
          </a:p>
          <a:p>
            <a:pPr indent="0" lvl="0" marL="0" rtl="0" algn="ctr">
              <a:spcBef>
                <a:spcPts val="0"/>
              </a:spcBef>
              <a:spcAft>
                <a:spcPts val="0"/>
              </a:spcAft>
              <a:buNone/>
            </a:pPr>
            <a:r>
              <a:rPr b="1" lang="en" sz="2700">
                <a:solidFill>
                  <a:srgbClr val="E95C3D"/>
                </a:solidFill>
                <a:latin typeface="Halant"/>
                <a:ea typeface="Halant"/>
                <a:cs typeface="Halant"/>
                <a:sym typeface="Halant"/>
              </a:rPr>
              <a:t>Federalist &amp; Anti-Federalist Compromise</a:t>
            </a:r>
            <a:endParaRPr b="1" sz="4200">
              <a:solidFill>
                <a:srgbClr val="231F20"/>
              </a:solidFill>
              <a:latin typeface="Halant"/>
              <a:ea typeface="Halant"/>
              <a:cs typeface="Halant"/>
              <a:sym typeface="Halant"/>
            </a:endParaRPr>
          </a:p>
        </p:txBody>
      </p:sp>
      <p:grpSp>
        <p:nvGrpSpPr>
          <p:cNvPr id="98" name="Google Shape;98;p15"/>
          <p:cNvGrpSpPr/>
          <p:nvPr/>
        </p:nvGrpSpPr>
        <p:grpSpPr>
          <a:xfrm>
            <a:off x="7929578" y="-49020"/>
            <a:ext cx="781313" cy="885635"/>
            <a:chOff x="0" y="-130721"/>
            <a:chExt cx="2083500" cy="2361695"/>
          </a:xfrm>
        </p:grpSpPr>
        <p:grpSp>
          <p:nvGrpSpPr>
            <p:cNvPr id="99" name="Google Shape;99;p15"/>
            <p:cNvGrpSpPr/>
            <p:nvPr/>
          </p:nvGrpSpPr>
          <p:grpSpPr>
            <a:xfrm>
              <a:off x="75599" y="-130721"/>
              <a:ext cx="1932614" cy="2361695"/>
              <a:chOff x="0" y="-47625"/>
              <a:chExt cx="704100" cy="860425"/>
            </a:xfrm>
          </p:grpSpPr>
          <p:sp>
            <p:nvSpPr>
              <p:cNvPr id="100" name="Google Shape;100;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chemeClr val="accent1"/>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1" name="Google Shape;101;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2" name="Google Shape;102;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2</a:t>
              </a:r>
              <a:endParaRPr sz="700">
                <a:solidFill>
                  <a:schemeClr val="dk1"/>
                </a:solidFill>
              </a:endParaRPr>
            </a:p>
          </p:txBody>
        </p:sp>
      </p:grpSp>
      <p:grpSp>
        <p:nvGrpSpPr>
          <p:cNvPr id="103" name="Google Shape;103;p15"/>
          <p:cNvGrpSpPr/>
          <p:nvPr/>
        </p:nvGrpSpPr>
        <p:grpSpPr>
          <a:xfrm>
            <a:off x="-127008" y="4615004"/>
            <a:ext cx="9398022" cy="468724"/>
            <a:chOff x="204" y="0"/>
            <a:chExt cx="25061391" cy="1249931"/>
          </a:xfrm>
        </p:grpSpPr>
        <p:grpSp>
          <p:nvGrpSpPr>
            <p:cNvPr id="104" name="Google Shape;104;p15"/>
            <p:cNvGrpSpPr/>
            <p:nvPr/>
          </p:nvGrpSpPr>
          <p:grpSpPr>
            <a:xfrm rot="5400000">
              <a:off x="12002369" y="-11663474"/>
              <a:ext cx="1249931" cy="24576878"/>
              <a:chOff x="0" y="-38100"/>
              <a:chExt cx="246900" cy="4854692"/>
            </a:xfrm>
          </p:grpSpPr>
          <p:sp>
            <p:nvSpPr>
              <p:cNvPr id="105" name="Google Shape;105;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6" name="Google Shape;106;p1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7" name="Google Shape;107;p1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08" name="Google Shape;108;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9" name="Google Shape;109;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0" name="Google Shape;110;p15"/>
          <p:cNvSpPr txBox="1"/>
          <p:nvPr/>
        </p:nvSpPr>
        <p:spPr>
          <a:xfrm>
            <a:off x="4062525" y="1484850"/>
            <a:ext cx="4318200" cy="2786100"/>
          </a:xfrm>
          <a:prstGeom prst="rect">
            <a:avLst/>
          </a:prstGeom>
          <a:noFill/>
          <a:ln>
            <a:noFill/>
          </a:ln>
        </p:spPr>
        <p:txBody>
          <a:bodyPr anchorCtr="0" anchor="t" bIns="91425" lIns="91425" spcFirstLastPara="1" rIns="91425" wrap="square" tIns="91425">
            <a:spAutoFit/>
          </a:bodyPr>
          <a:lstStyle/>
          <a:p>
            <a:pPr indent="-311150" lvl="0" marL="457200" rtl="0" algn="l">
              <a:lnSpc>
                <a:spcPct val="100000"/>
              </a:lnSpc>
              <a:spcBef>
                <a:spcPts val="0"/>
              </a:spcBef>
              <a:spcAft>
                <a:spcPts val="0"/>
              </a:spcAft>
              <a:buClr>
                <a:schemeClr val="dk1"/>
              </a:buClr>
              <a:buSzPts val="1300"/>
              <a:buFont typeface="Inter"/>
              <a:buChar char="●"/>
            </a:pPr>
            <a:r>
              <a:rPr b="1" lang="en" sz="1300">
                <a:solidFill>
                  <a:schemeClr val="dk1"/>
                </a:solidFill>
                <a:latin typeface="Inter"/>
                <a:ea typeface="Inter"/>
                <a:cs typeface="Inter"/>
                <a:sym typeface="Inter"/>
              </a:rPr>
              <a:t>Anti-Federalists opposed the new Constitution</a:t>
            </a:r>
            <a:r>
              <a:rPr lang="en" sz="1300">
                <a:solidFill>
                  <a:schemeClr val="dk1"/>
                </a:solidFill>
                <a:latin typeface="Inter"/>
                <a:ea typeface="Inter"/>
                <a:cs typeface="Inter"/>
                <a:sym typeface="Inter"/>
              </a:rPr>
              <a:t>, fearing it gave too much power to the national government without protecting individual rights.</a:t>
            </a:r>
            <a:endParaRPr sz="13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300">
              <a:solidFill>
                <a:schemeClr val="dk1"/>
              </a:solidFill>
              <a:latin typeface="Inter"/>
              <a:ea typeface="Inter"/>
              <a:cs typeface="Inter"/>
              <a:sym typeface="Inter"/>
            </a:endParaRPr>
          </a:p>
          <a:p>
            <a:pPr indent="-311150" lvl="0" marL="457200" rtl="0" algn="l">
              <a:lnSpc>
                <a:spcPct val="100000"/>
              </a:lnSpc>
              <a:spcBef>
                <a:spcPts val="0"/>
              </a:spcBef>
              <a:spcAft>
                <a:spcPts val="0"/>
              </a:spcAft>
              <a:buClr>
                <a:schemeClr val="dk1"/>
              </a:buClr>
              <a:buSzPts val="1300"/>
              <a:buFont typeface="Inter"/>
              <a:buChar char="●"/>
            </a:pPr>
            <a:r>
              <a:rPr b="1" lang="en" sz="1300">
                <a:solidFill>
                  <a:schemeClr val="dk1"/>
                </a:solidFill>
                <a:latin typeface="Inter"/>
                <a:ea typeface="Inter"/>
                <a:cs typeface="Inter"/>
                <a:sym typeface="Inter"/>
              </a:rPr>
              <a:t>Debates in state ratifying conventions</a:t>
            </a:r>
            <a:r>
              <a:rPr lang="en" sz="1300">
                <a:solidFill>
                  <a:schemeClr val="dk1"/>
                </a:solidFill>
                <a:latin typeface="Inter"/>
                <a:ea typeface="Inter"/>
                <a:cs typeface="Inter"/>
                <a:sym typeface="Inter"/>
              </a:rPr>
              <a:t> centered on the lack of a bill of rights, with some states demanding amendments before approval.</a:t>
            </a:r>
            <a:endParaRPr sz="13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300">
              <a:solidFill>
                <a:schemeClr val="dk1"/>
              </a:solidFill>
              <a:latin typeface="Inter"/>
              <a:ea typeface="Inter"/>
              <a:cs typeface="Inter"/>
              <a:sym typeface="Inter"/>
            </a:endParaRPr>
          </a:p>
          <a:p>
            <a:pPr indent="-311150" lvl="0" marL="457200" rtl="0" algn="l">
              <a:lnSpc>
                <a:spcPct val="100000"/>
              </a:lnSpc>
              <a:spcBef>
                <a:spcPts val="0"/>
              </a:spcBef>
              <a:spcAft>
                <a:spcPts val="0"/>
              </a:spcAft>
              <a:buClr>
                <a:schemeClr val="dk1"/>
              </a:buClr>
              <a:buSzPts val="1300"/>
              <a:buFont typeface="Inter"/>
              <a:buChar char="●"/>
            </a:pPr>
            <a:r>
              <a:rPr b="1" lang="en" sz="1300">
                <a:solidFill>
                  <a:schemeClr val="dk1"/>
                </a:solidFill>
                <a:latin typeface="Inter"/>
                <a:ea typeface="Inter"/>
                <a:cs typeface="Inter"/>
                <a:sym typeface="Inter"/>
              </a:rPr>
              <a:t>Federalists agreed to add a Bill of Rights</a:t>
            </a:r>
            <a:r>
              <a:rPr lang="en" sz="1300">
                <a:solidFill>
                  <a:schemeClr val="dk1"/>
                </a:solidFill>
                <a:latin typeface="Inter"/>
                <a:ea typeface="Inter"/>
                <a:cs typeface="Inter"/>
                <a:sym typeface="Inter"/>
              </a:rPr>
              <a:t> after ratification to secure support and ease concerns about government overreach.</a:t>
            </a:r>
            <a:endParaRPr sz="1300">
              <a:solidFill>
                <a:schemeClr val="dk1"/>
              </a:solidFill>
              <a:latin typeface="Inter"/>
              <a:ea typeface="Inter"/>
              <a:cs typeface="Inter"/>
              <a:sym typeface="Inter"/>
            </a:endParaRPr>
          </a:p>
        </p:txBody>
      </p:sp>
      <p:pic>
        <p:nvPicPr>
          <p:cNvPr id="111" name="Google Shape;111;p15"/>
          <p:cNvPicPr preferRelativeResize="0"/>
          <p:nvPr/>
        </p:nvPicPr>
        <p:blipFill>
          <a:blip r:embed="rId4">
            <a:alphaModFix/>
          </a:blip>
          <a:stretch>
            <a:fillRect/>
          </a:stretch>
        </p:blipFill>
        <p:spPr>
          <a:xfrm>
            <a:off x="807575" y="1328537"/>
            <a:ext cx="2369051" cy="2518026"/>
          </a:xfrm>
          <a:prstGeom prst="rect">
            <a:avLst/>
          </a:prstGeom>
          <a:noFill/>
          <a:ln>
            <a:noFill/>
          </a:ln>
        </p:spPr>
      </p:pic>
      <p:sp>
        <p:nvSpPr>
          <p:cNvPr id="112" name="Google Shape;112;p15"/>
          <p:cNvSpPr txBox="1"/>
          <p:nvPr/>
        </p:nvSpPr>
        <p:spPr>
          <a:xfrm>
            <a:off x="322600" y="3903550"/>
            <a:ext cx="3617400" cy="713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Inter"/>
                <a:ea typeface="Inter"/>
                <a:cs typeface="Inter"/>
                <a:sym typeface="Inter"/>
              </a:rPr>
              <a:t>The document on permanent display in the Rotunda is the file copy of the Joint Resolution passed by Congress on September 25, 1789, proposing 12-not 10-amendments to the Constitution.</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100" u="sng">
                <a:solidFill>
                  <a:schemeClr val="hlink"/>
                </a:solidFill>
                <a:hlinkClick r:id="rId5"/>
              </a:rPr>
              <a:t>https://www.archives.gov/founding-docs/bill-of-rights</a:t>
            </a:r>
            <a:endParaRPr sz="10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6"/>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18" name="Google Shape;118;p16"/>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19" name="Google Shape;119;p16"/>
          <p:cNvSpPr txBox="1"/>
          <p:nvPr/>
        </p:nvSpPr>
        <p:spPr>
          <a:xfrm>
            <a:off x="1277000" y="209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BILL OF RIGHTS</a:t>
            </a:r>
            <a:endParaRPr b="1" sz="4200">
              <a:solidFill>
                <a:srgbClr val="231F20"/>
              </a:solidFill>
              <a:latin typeface="Halant"/>
              <a:ea typeface="Halant"/>
              <a:cs typeface="Halant"/>
              <a:sym typeface="Halant"/>
            </a:endParaRPr>
          </a:p>
        </p:txBody>
      </p:sp>
      <p:grpSp>
        <p:nvGrpSpPr>
          <p:cNvPr id="120" name="Google Shape;120;p16"/>
          <p:cNvGrpSpPr/>
          <p:nvPr/>
        </p:nvGrpSpPr>
        <p:grpSpPr>
          <a:xfrm>
            <a:off x="7929578" y="-49020"/>
            <a:ext cx="781313" cy="885635"/>
            <a:chOff x="0" y="-130721"/>
            <a:chExt cx="2083500" cy="2361695"/>
          </a:xfrm>
        </p:grpSpPr>
        <p:grpSp>
          <p:nvGrpSpPr>
            <p:cNvPr id="121" name="Google Shape;121;p16"/>
            <p:cNvGrpSpPr/>
            <p:nvPr/>
          </p:nvGrpSpPr>
          <p:grpSpPr>
            <a:xfrm>
              <a:off x="75599" y="-130721"/>
              <a:ext cx="1932614" cy="2361695"/>
              <a:chOff x="0" y="-47625"/>
              <a:chExt cx="704100" cy="860425"/>
            </a:xfrm>
          </p:grpSpPr>
          <p:sp>
            <p:nvSpPr>
              <p:cNvPr id="122" name="Google Shape;122;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3" name="Google Shape;123;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4" name="Google Shape;124;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3</a:t>
              </a:r>
              <a:endParaRPr sz="700">
                <a:solidFill>
                  <a:schemeClr val="dk1"/>
                </a:solidFill>
              </a:endParaRPr>
            </a:p>
          </p:txBody>
        </p:sp>
      </p:grpSp>
      <p:grpSp>
        <p:nvGrpSpPr>
          <p:cNvPr id="125" name="Google Shape;125;p16"/>
          <p:cNvGrpSpPr/>
          <p:nvPr/>
        </p:nvGrpSpPr>
        <p:grpSpPr>
          <a:xfrm>
            <a:off x="-127008" y="4615004"/>
            <a:ext cx="9398022" cy="468724"/>
            <a:chOff x="204" y="0"/>
            <a:chExt cx="25061391" cy="1249931"/>
          </a:xfrm>
        </p:grpSpPr>
        <p:grpSp>
          <p:nvGrpSpPr>
            <p:cNvPr id="126" name="Google Shape;126;p16"/>
            <p:cNvGrpSpPr/>
            <p:nvPr/>
          </p:nvGrpSpPr>
          <p:grpSpPr>
            <a:xfrm rot="5400000">
              <a:off x="12002369" y="-11663474"/>
              <a:ext cx="1249931" cy="24576878"/>
              <a:chOff x="0" y="-38100"/>
              <a:chExt cx="246900" cy="4854692"/>
            </a:xfrm>
          </p:grpSpPr>
          <p:sp>
            <p:nvSpPr>
              <p:cNvPr id="127" name="Google Shape;127;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8" name="Google Shape;128;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9" name="Google Shape;129;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30" name="Google Shape;130;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1" name="Google Shape;131;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descr="View full lesson: http://ed.ted.com/lessons/why-wasn-t-the-bill-of-rights-originally-in-the-us-constitution-james-coll&#10;&#10;When you think of the US Constitution, what’s the first thing that comes to mind? Free speech? The right to bear arms? These passages are cited so often that it's hard to imagine the document without them. But the list of freedoms known as the Bill of Rights was not in the original text and wasn't added for three years. Why not? James Coll goes back to the origins of the Constitution to find out. &#10;&#10;Lesson by James Coll, animation by Augenblick Studios." id="132" name="Google Shape;132;p16" title="Why wasn’t the Bill of Rights originally in the US Constitution? - James Coll">
            <a:hlinkClick r:id="rId4"/>
          </p:cNvPr>
          <p:cNvPicPr preferRelativeResize="0"/>
          <p:nvPr/>
        </p:nvPicPr>
        <p:blipFill>
          <a:blip r:embed="rId5">
            <a:alphaModFix/>
          </a:blip>
          <a:stretch>
            <a:fillRect/>
          </a:stretch>
        </p:blipFill>
        <p:spPr>
          <a:xfrm>
            <a:off x="1276950" y="836625"/>
            <a:ext cx="6590100" cy="370693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1000"/>
                                        <p:tgtEl>
                                          <p:spTgt spid="1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17"/>
          <p:cNvSpPr/>
          <p:nvPr/>
        </p:nvSpPr>
        <p:spPr>
          <a:xfrm>
            <a:off x="-1310350" y="-4007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38" name="Google Shape;138;p17"/>
          <p:cNvSpPr txBox="1"/>
          <p:nvPr/>
        </p:nvSpPr>
        <p:spPr>
          <a:xfrm>
            <a:off x="3892500" y="1353225"/>
            <a:ext cx="4326000" cy="3016800"/>
          </a:xfrm>
          <a:prstGeom prst="rect">
            <a:avLst/>
          </a:prstGeom>
          <a:noFill/>
          <a:ln>
            <a:noFill/>
          </a:ln>
        </p:spPr>
        <p:txBody>
          <a:bodyPr anchorCtr="0" anchor="t" bIns="0" lIns="0" spcFirstLastPara="1" rIns="0" wrap="square" tIns="0">
            <a:spAutoFit/>
          </a:bodyPr>
          <a:lstStyle/>
          <a:p>
            <a:pPr indent="-317500" lvl="0" marL="457200" rtl="0" algn="l">
              <a:lnSpc>
                <a:spcPct val="100000"/>
              </a:lnSpc>
              <a:spcBef>
                <a:spcPts val="0"/>
              </a:spcBef>
              <a:spcAft>
                <a:spcPts val="0"/>
              </a:spcAft>
              <a:buClr>
                <a:schemeClr val="dk1"/>
              </a:buClr>
              <a:buSzPts val="1400"/>
              <a:buFont typeface="Inter"/>
              <a:buChar char="●"/>
            </a:pPr>
            <a:r>
              <a:rPr b="1" lang="en">
                <a:solidFill>
                  <a:schemeClr val="dk1"/>
                </a:solidFill>
                <a:latin typeface="Inter"/>
                <a:ea typeface="Inter"/>
                <a:cs typeface="Inter"/>
                <a:sym typeface="Inter"/>
              </a:rPr>
              <a:t>Northern and Southern leaders disagreed</a:t>
            </a:r>
            <a:r>
              <a:rPr lang="en">
                <a:solidFill>
                  <a:schemeClr val="dk1"/>
                </a:solidFill>
                <a:latin typeface="Inter"/>
                <a:ea typeface="Inter"/>
                <a:cs typeface="Inter"/>
                <a:sym typeface="Inter"/>
              </a:rPr>
              <a:t> over where the new capital should be located — each wanted it nearby for influence and prestige.</a:t>
            </a:r>
            <a:endParaRPr>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a:solidFill>
                <a:schemeClr val="dk1"/>
              </a:solidFill>
              <a:latin typeface="Inter"/>
              <a:ea typeface="Inter"/>
              <a:cs typeface="Inter"/>
              <a:sym typeface="Inter"/>
            </a:endParaRPr>
          </a:p>
          <a:p>
            <a:pPr indent="-317500" lvl="0" marL="457200" rtl="0" algn="l">
              <a:lnSpc>
                <a:spcPct val="100000"/>
              </a:lnSpc>
              <a:spcBef>
                <a:spcPts val="0"/>
              </a:spcBef>
              <a:spcAft>
                <a:spcPts val="0"/>
              </a:spcAft>
              <a:buClr>
                <a:schemeClr val="dk1"/>
              </a:buClr>
              <a:buSzPts val="1400"/>
              <a:buFont typeface="Inter"/>
              <a:buChar char="●"/>
            </a:pPr>
            <a:r>
              <a:rPr b="1" lang="en">
                <a:solidFill>
                  <a:schemeClr val="dk1"/>
                </a:solidFill>
                <a:latin typeface="Inter"/>
                <a:ea typeface="Inter"/>
                <a:cs typeface="Inter"/>
                <a:sym typeface="Inter"/>
              </a:rPr>
              <a:t>A compromise was reached in 1790</a:t>
            </a:r>
            <a:r>
              <a:rPr lang="en">
                <a:solidFill>
                  <a:schemeClr val="dk1"/>
                </a:solidFill>
                <a:latin typeface="Inter"/>
                <a:ea typeface="Inter"/>
                <a:cs typeface="Inter"/>
                <a:sym typeface="Inter"/>
              </a:rPr>
              <a:t>: Southern leaders agreed to help pass a national debt plan in exchange for placing the capital on the Potomac River.</a:t>
            </a:r>
            <a:endParaRPr>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a:solidFill>
                <a:schemeClr val="dk1"/>
              </a:solidFill>
              <a:latin typeface="Inter"/>
              <a:ea typeface="Inter"/>
              <a:cs typeface="Inter"/>
              <a:sym typeface="Inter"/>
            </a:endParaRPr>
          </a:p>
          <a:p>
            <a:pPr indent="-317500" lvl="0" marL="457200" rtl="0" algn="l">
              <a:lnSpc>
                <a:spcPct val="100000"/>
              </a:lnSpc>
              <a:spcBef>
                <a:spcPts val="0"/>
              </a:spcBef>
              <a:spcAft>
                <a:spcPts val="0"/>
              </a:spcAft>
              <a:buClr>
                <a:schemeClr val="dk1"/>
              </a:buClr>
              <a:buSzPts val="1400"/>
              <a:buFont typeface="Inter"/>
              <a:buChar char="●"/>
            </a:pPr>
            <a:r>
              <a:rPr b="1" lang="en">
                <a:solidFill>
                  <a:schemeClr val="dk1"/>
                </a:solidFill>
                <a:latin typeface="Inter"/>
                <a:ea typeface="Inter"/>
                <a:cs typeface="Inter"/>
                <a:sym typeface="Inter"/>
              </a:rPr>
              <a:t>The Residence Act of 1790 authorized the capital's location</a:t>
            </a:r>
            <a:r>
              <a:rPr lang="en">
                <a:solidFill>
                  <a:schemeClr val="dk1"/>
                </a:solidFill>
                <a:latin typeface="Inter"/>
                <a:ea typeface="Inter"/>
                <a:cs typeface="Inter"/>
                <a:sym typeface="Inter"/>
              </a:rPr>
              <a:t>, giving President Washington power to choose the site and appoint commissioners to build the city.</a:t>
            </a:r>
            <a:endParaRPr>
              <a:solidFill>
                <a:schemeClr val="dk1"/>
              </a:solidFill>
              <a:latin typeface="Inter"/>
              <a:ea typeface="Inter"/>
              <a:cs typeface="Inter"/>
              <a:sym typeface="Inter"/>
            </a:endParaRPr>
          </a:p>
        </p:txBody>
      </p:sp>
      <p:grpSp>
        <p:nvGrpSpPr>
          <p:cNvPr id="139" name="Google Shape;139;p17"/>
          <p:cNvGrpSpPr/>
          <p:nvPr/>
        </p:nvGrpSpPr>
        <p:grpSpPr>
          <a:xfrm>
            <a:off x="-127008" y="4615004"/>
            <a:ext cx="9398022" cy="468724"/>
            <a:chOff x="204" y="0"/>
            <a:chExt cx="25061391" cy="1249931"/>
          </a:xfrm>
        </p:grpSpPr>
        <p:grpSp>
          <p:nvGrpSpPr>
            <p:cNvPr id="140" name="Google Shape;140;p17"/>
            <p:cNvGrpSpPr/>
            <p:nvPr/>
          </p:nvGrpSpPr>
          <p:grpSpPr>
            <a:xfrm rot="5400000">
              <a:off x="12002369" y="-11663474"/>
              <a:ext cx="1249931" cy="24576878"/>
              <a:chOff x="0" y="-38100"/>
              <a:chExt cx="246900" cy="4854692"/>
            </a:xfrm>
          </p:grpSpPr>
          <p:sp>
            <p:nvSpPr>
              <p:cNvPr id="141" name="Google Shape;141;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42" name="Google Shape;142;p1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3" name="Google Shape;143;p1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44" name="Google Shape;144;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5" name="Google Shape;145;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46" name="Google Shape;146;p17"/>
          <p:cNvGrpSpPr/>
          <p:nvPr/>
        </p:nvGrpSpPr>
        <p:grpSpPr>
          <a:xfrm>
            <a:off x="7929578" y="-49020"/>
            <a:ext cx="781313" cy="885635"/>
            <a:chOff x="0" y="-130721"/>
            <a:chExt cx="2083500" cy="2361695"/>
          </a:xfrm>
        </p:grpSpPr>
        <p:grpSp>
          <p:nvGrpSpPr>
            <p:cNvPr id="147" name="Google Shape;147;p17"/>
            <p:cNvGrpSpPr/>
            <p:nvPr/>
          </p:nvGrpSpPr>
          <p:grpSpPr>
            <a:xfrm>
              <a:off x="75599" y="-130721"/>
              <a:ext cx="1932614" cy="2361695"/>
              <a:chOff x="0" y="-47625"/>
              <a:chExt cx="704100" cy="860425"/>
            </a:xfrm>
          </p:grpSpPr>
          <p:sp>
            <p:nvSpPr>
              <p:cNvPr id="148" name="Google Shape;148;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49" name="Google Shape;149;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150" name="Google Shape;150;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4</a:t>
              </a:r>
              <a:endParaRPr sz="700"/>
            </a:p>
          </p:txBody>
        </p:sp>
      </p:grpSp>
      <p:sp>
        <p:nvSpPr>
          <p:cNvPr id="151" name="Google Shape;151;p17"/>
          <p:cNvSpPr/>
          <p:nvPr/>
        </p:nvSpPr>
        <p:spPr>
          <a:xfrm>
            <a:off x="6800850" y="3071030"/>
            <a:ext cx="3657600" cy="1238891"/>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52" name="Google Shape;152;p17"/>
          <p:cNvSpPr txBox="1"/>
          <p:nvPr/>
        </p:nvSpPr>
        <p:spPr>
          <a:xfrm>
            <a:off x="1276990" y="209550"/>
            <a:ext cx="6590100" cy="1062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WASHINGTON, D.C.</a:t>
            </a:r>
            <a:endParaRPr b="1" sz="4200">
              <a:solidFill>
                <a:srgbClr val="231F20"/>
              </a:solidFill>
              <a:latin typeface="Halant"/>
              <a:ea typeface="Halant"/>
              <a:cs typeface="Halant"/>
              <a:sym typeface="Halant"/>
            </a:endParaRPr>
          </a:p>
          <a:p>
            <a:pPr indent="0" lvl="0" marL="0" rtl="0" algn="ctr">
              <a:spcBef>
                <a:spcPts val="0"/>
              </a:spcBef>
              <a:spcAft>
                <a:spcPts val="0"/>
              </a:spcAft>
              <a:buNone/>
            </a:pPr>
            <a:r>
              <a:rPr b="1" lang="en" sz="2700">
                <a:solidFill>
                  <a:srgbClr val="E95C3D"/>
                </a:solidFill>
                <a:latin typeface="Halant"/>
                <a:ea typeface="Halant"/>
                <a:cs typeface="Halant"/>
                <a:sym typeface="Halant"/>
              </a:rPr>
              <a:t>Federalist &amp; Anti-Federalist Compromise</a:t>
            </a:r>
            <a:endParaRPr b="1" sz="4200">
              <a:solidFill>
                <a:srgbClr val="231F20"/>
              </a:solidFill>
              <a:latin typeface="Halant"/>
              <a:ea typeface="Halant"/>
              <a:cs typeface="Halant"/>
              <a:sym typeface="Halant"/>
            </a:endParaRPr>
          </a:p>
        </p:txBody>
      </p:sp>
      <p:pic>
        <p:nvPicPr>
          <p:cNvPr id="153" name="Google Shape;153;p17"/>
          <p:cNvPicPr preferRelativeResize="0"/>
          <p:nvPr/>
        </p:nvPicPr>
        <p:blipFill>
          <a:blip r:embed="rId4">
            <a:alphaModFix/>
          </a:blip>
          <a:stretch>
            <a:fillRect/>
          </a:stretch>
        </p:blipFill>
        <p:spPr>
          <a:xfrm>
            <a:off x="365750" y="1353223"/>
            <a:ext cx="3340799" cy="1921334"/>
          </a:xfrm>
          <a:prstGeom prst="rect">
            <a:avLst/>
          </a:prstGeom>
          <a:noFill/>
          <a:ln>
            <a:noFill/>
          </a:ln>
        </p:spPr>
      </p:pic>
      <p:sp>
        <p:nvSpPr>
          <p:cNvPr id="154" name="Google Shape;154;p17"/>
          <p:cNvSpPr txBox="1"/>
          <p:nvPr/>
        </p:nvSpPr>
        <p:spPr>
          <a:xfrm>
            <a:off x="365750" y="3356225"/>
            <a:ext cx="33408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Inter"/>
                <a:ea typeface="Inter"/>
                <a:cs typeface="Inter"/>
                <a:sym typeface="Inter"/>
              </a:rPr>
              <a:t>John Plumbe Jr, </a:t>
            </a:r>
            <a:r>
              <a:rPr lang="en" sz="1000">
                <a:latin typeface="Inter"/>
                <a:ea typeface="Inter"/>
                <a:cs typeface="Inter"/>
                <a:sym typeface="Inter"/>
              </a:rPr>
              <a:t>Earliest</a:t>
            </a:r>
            <a:r>
              <a:rPr lang="en" sz="1000">
                <a:latin typeface="Inter"/>
                <a:ea typeface="Inter"/>
                <a:cs typeface="Inter"/>
                <a:sym typeface="Inter"/>
              </a:rPr>
              <a:t> Known Photograph of the White House, 1846, Library of Congress.</a:t>
            </a:r>
            <a:endParaRPr sz="1000">
              <a:latin typeface="Inter"/>
              <a:ea typeface="Inter"/>
              <a:cs typeface="Inter"/>
              <a:sym typeface="Inter"/>
            </a:endParaRPr>
          </a:p>
          <a:p>
            <a:pPr indent="0" lvl="0" marL="0" rtl="0" algn="l">
              <a:spcBef>
                <a:spcPts val="0"/>
              </a:spcBef>
              <a:spcAft>
                <a:spcPts val="0"/>
              </a:spcAft>
              <a:buNone/>
            </a:pPr>
            <a:r>
              <a:rPr lang="en" sz="1000" u="sng">
                <a:solidFill>
                  <a:schemeClr val="hlink"/>
                </a:solidFill>
                <a:latin typeface="Inter"/>
                <a:ea typeface="Inter"/>
                <a:cs typeface="Inter"/>
                <a:sym typeface="Inter"/>
                <a:hlinkClick r:id="rId5"/>
              </a:rPr>
              <a:t>https://www.whitehousehistory.org/photos/earliest-known-photograph-of-white-house</a:t>
            </a:r>
            <a:endParaRPr sz="10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18"/>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60" name="Google Shape;160;p18"/>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61" name="Google Shape;161;p18"/>
          <p:cNvSpPr txBox="1"/>
          <p:nvPr/>
        </p:nvSpPr>
        <p:spPr>
          <a:xfrm>
            <a:off x="113375" y="209550"/>
            <a:ext cx="77538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THE RESIDENCE ACT OF 1790</a:t>
            </a:r>
            <a:endParaRPr b="1" sz="4200">
              <a:solidFill>
                <a:srgbClr val="231F20"/>
              </a:solidFill>
              <a:latin typeface="Halant"/>
              <a:ea typeface="Halant"/>
              <a:cs typeface="Halant"/>
              <a:sym typeface="Halant"/>
            </a:endParaRPr>
          </a:p>
        </p:txBody>
      </p:sp>
      <p:grpSp>
        <p:nvGrpSpPr>
          <p:cNvPr id="162" name="Google Shape;162;p18"/>
          <p:cNvGrpSpPr/>
          <p:nvPr/>
        </p:nvGrpSpPr>
        <p:grpSpPr>
          <a:xfrm>
            <a:off x="7929578" y="-49020"/>
            <a:ext cx="781313" cy="885635"/>
            <a:chOff x="0" y="-130721"/>
            <a:chExt cx="2083500" cy="2361695"/>
          </a:xfrm>
        </p:grpSpPr>
        <p:grpSp>
          <p:nvGrpSpPr>
            <p:cNvPr id="163" name="Google Shape;163;p18"/>
            <p:cNvGrpSpPr/>
            <p:nvPr/>
          </p:nvGrpSpPr>
          <p:grpSpPr>
            <a:xfrm>
              <a:off x="75599" y="-130721"/>
              <a:ext cx="1932614" cy="2361695"/>
              <a:chOff x="0" y="-47625"/>
              <a:chExt cx="704100" cy="860425"/>
            </a:xfrm>
          </p:grpSpPr>
          <p:sp>
            <p:nvSpPr>
              <p:cNvPr id="164" name="Google Shape;164;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5" name="Google Shape;165;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6" name="Google Shape;166;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5</a:t>
              </a:r>
              <a:endParaRPr sz="700">
                <a:solidFill>
                  <a:schemeClr val="dk1"/>
                </a:solidFill>
              </a:endParaRPr>
            </a:p>
          </p:txBody>
        </p:sp>
      </p:grpSp>
      <p:grpSp>
        <p:nvGrpSpPr>
          <p:cNvPr id="167" name="Google Shape;167;p18"/>
          <p:cNvGrpSpPr/>
          <p:nvPr/>
        </p:nvGrpSpPr>
        <p:grpSpPr>
          <a:xfrm>
            <a:off x="-127008" y="4615004"/>
            <a:ext cx="9398022" cy="468724"/>
            <a:chOff x="204" y="0"/>
            <a:chExt cx="25061391" cy="1249931"/>
          </a:xfrm>
        </p:grpSpPr>
        <p:grpSp>
          <p:nvGrpSpPr>
            <p:cNvPr id="168" name="Google Shape;168;p18"/>
            <p:cNvGrpSpPr/>
            <p:nvPr/>
          </p:nvGrpSpPr>
          <p:grpSpPr>
            <a:xfrm rot="5400000">
              <a:off x="12002369" y="-11663474"/>
              <a:ext cx="1249931" cy="24576878"/>
              <a:chOff x="0" y="-38100"/>
              <a:chExt cx="246900" cy="4854692"/>
            </a:xfrm>
          </p:grpSpPr>
          <p:sp>
            <p:nvSpPr>
              <p:cNvPr id="169" name="Google Shape;169;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0" name="Google Shape;170;p1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1" name="Google Shape;171;p1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72" name="Google Shape;172;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3" name="Google Shape;173;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descr="Join us as we celebrate George Washington's 290th birthday with a virtual birthday party on Feb. 22!&#10;&#10;Download the evening program to learn more about the show at https://pub.lucidpress.com/birthday290 &#10;&#10;Register to bid &amp; donate now by texting “George” to 56651 or at http://www.mountvernon.org/auction" id="174" name="Google Shape;174;p18" title="George Washington National Birthday Celebration">
            <a:hlinkClick r:id="rId4"/>
          </p:cNvPr>
          <p:cNvPicPr preferRelativeResize="0"/>
          <p:nvPr/>
        </p:nvPicPr>
        <p:blipFill>
          <a:blip r:embed="rId5">
            <a:alphaModFix/>
          </a:blip>
          <a:stretch>
            <a:fillRect/>
          </a:stretch>
        </p:blipFill>
        <p:spPr>
          <a:xfrm>
            <a:off x="2038950" y="856050"/>
            <a:ext cx="6590100" cy="3706928"/>
          </a:xfrm>
          <a:prstGeom prst="rect">
            <a:avLst/>
          </a:prstGeom>
          <a:noFill/>
          <a:ln>
            <a:noFill/>
          </a:ln>
        </p:spPr>
      </p:pic>
      <p:sp>
        <p:nvSpPr>
          <p:cNvPr id="175" name="Google Shape;175;p18"/>
          <p:cNvSpPr txBox="1"/>
          <p:nvPr/>
        </p:nvSpPr>
        <p:spPr>
          <a:xfrm>
            <a:off x="113375" y="1435200"/>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Begin at 51:04</a:t>
            </a:r>
            <a:endParaRPr b="1" sz="1200">
              <a:solidFill>
                <a:schemeClr val="dk1"/>
              </a:solidFill>
              <a:latin typeface="Halant"/>
              <a:ea typeface="Halant"/>
              <a:cs typeface="Halant"/>
              <a:sym typeface="Halant"/>
            </a:endParaRPr>
          </a:p>
          <a:p>
            <a:pPr indent="0" lvl="0" marL="0" rtl="0" algn="l">
              <a:spcBef>
                <a:spcPts val="0"/>
              </a:spcBef>
              <a:spcAft>
                <a:spcPts val="0"/>
              </a:spcAft>
              <a:buNone/>
            </a:pPr>
            <a:r>
              <a:rPr b="1" lang="en" sz="1200">
                <a:solidFill>
                  <a:schemeClr val="dk1"/>
                </a:solidFill>
                <a:latin typeface="Halant"/>
                <a:ea typeface="Halant"/>
                <a:cs typeface="Halant"/>
                <a:sym typeface="Halant"/>
              </a:rPr>
              <a:t>End at 56:36</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gtEl>
                                        <p:attrNameLst>
                                          <p:attrName>style.visibility</p:attrName>
                                        </p:attrNameLst>
                                      </p:cBhvr>
                                      <p:to>
                                        <p:strVal val="visible"/>
                                      </p:to>
                                    </p:set>
                                    <p:animEffect filter="fade" transition="in">
                                      <p:cBhvr>
                                        <p:cTn dur="1000"/>
                                        <p:tgtEl>
                                          <p:spTgt spid="1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