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y="10058400" cx="7772400"/>
  <p:notesSz cx="6858000" cy="9144000"/>
  <p:embeddedFontLst>
    <p:embeddedFont>
      <p:font typeface="Halant"/>
      <p:regular r:id="rId22"/>
      <p:bold r:id="rId23"/>
    </p:embeddedFont>
    <p:embeddedFont>
      <p:font typeface="Inter SemiBold"/>
      <p:regular r:id="rId24"/>
      <p:bold r:id="rId25"/>
      <p:italic r:id="rId26"/>
      <p:boldItalic r:id="rId27"/>
    </p:embeddedFont>
    <p:embeddedFont>
      <p:font typeface="Inter"/>
      <p:regular r:id="rId28"/>
      <p:bold r:id="rId29"/>
      <p:italic r:id="rId30"/>
      <p:boldItalic r:id="rId31"/>
    </p:embeddedFont>
    <p:embeddedFont>
      <p:font typeface="Plus Jakarta Sans"/>
      <p:regular r:id="rId32"/>
      <p:bold r:id="rId33"/>
      <p:italic r:id="rId34"/>
      <p:boldItalic r:id="rId35"/>
    </p:embeddedFont>
    <p:embeddedFont>
      <p:font typeface="Plus Jakarta Sans Medium"/>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AB7A59-27DA-4FBC-A7CC-A2F958A03215}">
  <a:tblStyle styleId="{CFAB7A59-27DA-4FBC-A7CC-A2F958A0321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49C3054-950E-454F-A4B6-BF67773874A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font" Target="fonts/Halant-regular.fntdata"/><Relationship Id="rId21" Type="http://schemas.openxmlformats.org/officeDocument/2006/relationships/slide" Target="slides/slide14.xml"/><Relationship Id="rId24" Type="http://schemas.openxmlformats.org/officeDocument/2006/relationships/font" Target="fonts/InterSemiBold-regular.fntdata"/><Relationship Id="rId23" Type="http://schemas.openxmlformats.org/officeDocument/2006/relationships/font" Target="fonts/Halant-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SemiBold-italic.fntdata"/><Relationship Id="rId25" Type="http://schemas.openxmlformats.org/officeDocument/2006/relationships/font" Target="fonts/InterSemiBold-bold.fntdata"/><Relationship Id="rId28" Type="http://schemas.openxmlformats.org/officeDocument/2006/relationships/font" Target="fonts/Inter-regular.fntdata"/><Relationship Id="rId27" Type="http://schemas.openxmlformats.org/officeDocument/2006/relationships/font" Target="fonts/InterSemiBold-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Inter-boldItalic.fntdata"/><Relationship Id="rId30" Type="http://schemas.openxmlformats.org/officeDocument/2006/relationships/font" Target="fonts/Inter-italic.fntdata"/><Relationship Id="rId11" Type="http://schemas.openxmlformats.org/officeDocument/2006/relationships/slide" Target="slides/slide4.xml"/><Relationship Id="rId33" Type="http://schemas.openxmlformats.org/officeDocument/2006/relationships/font" Target="fonts/PlusJakartaSans-bold.fntdata"/><Relationship Id="rId10" Type="http://schemas.openxmlformats.org/officeDocument/2006/relationships/slide" Target="slides/slide3.xml"/><Relationship Id="rId32" Type="http://schemas.openxmlformats.org/officeDocument/2006/relationships/font" Target="fonts/PlusJakartaSans-regular.fntdata"/><Relationship Id="rId13" Type="http://schemas.openxmlformats.org/officeDocument/2006/relationships/slide" Target="slides/slide6.xml"/><Relationship Id="rId35" Type="http://schemas.openxmlformats.org/officeDocument/2006/relationships/font" Target="fonts/PlusJakartaSans-boldItalic.fntdata"/><Relationship Id="rId12" Type="http://schemas.openxmlformats.org/officeDocument/2006/relationships/slide" Target="slides/slide5.xml"/><Relationship Id="rId34" Type="http://schemas.openxmlformats.org/officeDocument/2006/relationships/font" Target="fonts/PlusJakartaSans-italic.fntdata"/><Relationship Id="rId15" Type="http://schemas.openxmlformats.org/officeDocument/2006/relationships/slide" Target="slides/slide8.xml"/><Relationship Id="rId37" Type="http://schemas.openxmlformats.org/officeDocument/2006/relationships/font" Target="fonts/PlusJakartaSansMedium-bold.fntdata"/><Relationship Id="rId14" Type="http://schemas.openxmlformats.org/officeDocument/2006/relationships/slide" Target="slides/slide7.xml"/><Relationship Id="rId36" Type="http://schemas.openxmlformats.org/officeDocument/2006/relationships/font" Target="fonts/PlusJakartaSansMedium-regular.fntdata"/><Relationship Id="rId17" Type="http://schemas.openxmlformats.org/officeDocument/2006/relationships/slide" Target="slides/slide10.xml"/><Relationship Id="rId39" Type="http://schemas.openxmlformats.org/officeDocument/2006/relationships/font" Target="fonts/PlusJakartaSansMedium-boldItalic.fntdata"/><Relationship Id="rId16" Type="http://schemas.openxmlformats.org/officeDocument/2006/relationships/slide" Target="slides/slide9.xml"/><Relationship Id="rId38" Type="http://schemas.openxmlformats.org/officeDocument/2006/relationships/font" Target="fonts/PlusJakartaSansMedium-italic.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2c644ff0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2c644ff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4f7bb9818e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4f7bb9818e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34f7bb9818e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34f7bb9818e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34f7bb9818e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34f7bb9818e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54b0b74679_0_122: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54b0b74679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354b0b74679_0_13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354b0b74679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4f7bb9818e_0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4f7bb9818e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22c644ff07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22c644ff07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54b0b74679_0_94: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54b0b74679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54b0b74679_0_105: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54b0b74679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54b0b74679_0_113: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54b0b74679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f7bb9818e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4f7bb9818e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4f7bb9818e_0_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4f7bb9818e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4f7bb9818e_0_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4f7bb9818e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Federalist Papers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Federalist Paper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05" name="Google Shape;105;p25"/>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Federalist Paper No. 1</a:t>
            </a:r>
            <a:endParaRPr b="1" sz="1200">
              <a:solidFill>
                <a:schemeClr val="dk1"/>
              </a:solidFill>
              <a:latin typeface="Inter"/>
              <a:ea typeface="Inter"/>
              <a:cs typeface="Inter"/>
              <a:sym typeface="Inter"/>
            </a:endParaRPr>
          </a:p>
        </p:txBody>
      </p:sp>
      <p:sp>
        <p:nvSpPr>
          <p:cNvPr id="106" name="Google Shape;106;p25"/>
          <p:cNvSpPr txBox="1"/>
          <p:nvPr/>
        </p:nvSpPr>
        <p:spPr>
          <a:xfrm>
            <a:off x="594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107" name="Google Shape;107;p25"/>
          <p:cNvSpPr txBox="1"/>
          <p:nvPr/>
        </p:nvSpPr>
        <p:spPr>
          <a:xfrm>
            <a:off x="4281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108" name="Google Shape;108;p25"/>
          <p:cNvSpPr txBox="1"/>
          <p:nvPr/>
        </p:nvSpPr>
        <p:spPr>
          <a:xfrm>
            <a:off x="1302450" y="2938900"/>
            <a:ext cx="5167500" cy="22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the argument for a new government in the United States:</a:t>
            </a:r>
            <a:endParaRPr sz="1200">
              <a:solidFill>
                <a:schemeClr val="dk1"/>
              </a:solidFill>
              <a:latin typeface="Inter"/>
              <a:ea typeface="Inter"/>
              <a:cs typeface="Inter"/>
              <a:sym typeface="Inter"/>
            </a:endParaRPr>
          </a:p>
        </p:txBody>
      </p:sp>
      <p:cxnSp>
        <p:nvCxnSpPr>
          <p:cNvPr id="109" name="Google Shape;109;p25"/>
          <p:cNvCxnSpPr>
            <a:stCxn id="105" idx="2"/>
            <a:endCxn id="108" idx="0"/>
          </p:cNvCxnSpPr>
          <p:nvPr/>
        </p:nvCxnSpPr>
        <p:spPr>
          <a:xfrm>
            <a:off x="3886200" y="27265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110" name="Google Shape;110;p25"/>
          <p:cNvCxnSpPr>
            <a:endCxn id="107" idx="0"/>
          </p:cNvCxnSpPr>
          <p:nvPr/>
        </p:nvCxnSpPr>
        <p:spPr>
          <a:xfrm>
            <a:off x="3711600" y="51514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111" name="Google Shape;111;p25"/>
          <p:cNvCxnSpPr>
            <a:endCxn id="106" idx="0"/>
          </p:cNvCxnSpPr>
          <p:nvPr/>
        </p:nvCxnSpPr>
        <p:spPr>
          <a:xfrm flipH="1">
            <a:off x="2042700" y="5151400"/>
            <a:ext cx="2028000" cy="570600"/>
          </a:xfrm>
          <a:prstGeom prst="curvedConnector2">
            <a:avLst/>
          </a:prstGeom>
          <a:noFill/>
          <a:ln cap="flat" cmpd="sng" w="9525">
            <a:solidFill>
              <a:schemeClr val="dk2"/>
            </a:solidFill>
            <a:prstDash val="solid"/>
            <a:round/>
            <a:headEnd len="med" w="med" type="none"/>
            <a:tailEnd len="med" w="med" type="none"/>
          </a:ln>
        </p:spPr>
      </p:cxnSp>
      <p:sp>
        <p:nvSpPr>
          <p:cNvPr id="112" name="Google Shape;112;p25"/>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4" name="Shape 234"/>
        <p:cNvGrpSpPr/>
        <p:nvPr/>
      </p:nvGrpSpPr>
      <p:grpSpPr>
        <a:xfrm>
          <a:off x="0" y="0"/>
          <a:ext cx="0" cy="0"/>
          <a:chOff x="0" y="0"/>
          <a:chExt cx="0" cy="0"/>
        </a:xfrm>
      </p:grpSpPr>
      <p:sp>
        <p:nvSpPr>
          <p:cNvPr id="235" name="Google Shape;235;p3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Federalist Papers</a:t>
            </a:r>
            <a:endParaRPr sz="1900">
              <a:solidFill>
                <a:schemeClr val="dk1"/>
              </a:solidFill>
              <a:latin typeface="Halant"/>
              <a:ea typeface="Halant"/>
              <a:cs typeface="Halant"/>
              <a:sym typeface="Halant"/>
            </a:endParaRPr>
          </a:p>
        </p:txBody>
      </p:sp>
      <p:pic>
        <p:nvPicPr>
          <p:cNvPr id="236" name="Google Shape;236;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7" name="Google Shape;237;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8" name="Google Shape;238;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9" name="Google Shape;239;p3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40" name="Google Shape;240;p34"/>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Federalist Paper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41" name="Google Shape;241;p34"/>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Federalist Paper No. 70</a:t>
            </a:r>
            <a:endParaRPr b="1" sz="1200">
              <a:solidFill>
                <a:srgbClr val="E95C3D"/>
              </a:solidFill>
              <a:latin typeface="Inter"/>
              <a:ea typeface="Inter"/>
              <a:cs typeface="Inter"/>
              <a:sym typeface="Inter"/>
            </a:endParaRPr>
          </a:p>
        </p:txBody>
      </p:sp>
      <p:sp>
        <p:nvSpPr>
          <p:cNvPr id="242" name="Google Shape;242;p34"/>
          <p:cNvSpPr txBox="1"/>
          <p:nvPr/>
        </p:nvSpPr>
        <p:spPr>
          <a:xfrm>
            <a:off x="594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“Decision, activity, secrecy, and dispatch will generally characterize the proceedings of one man in a much more eminent degree than the proceedings of any greater number.”</a:t>
            </a:r>
            <a:endParaRPr b="1" sz="1200">
              <a:solidFill>
                <a:srgbClr val="E95C3D"/>
              </a:solidFill>
              <a:latin typeface="Inter"/>
              <a:ea typeface="Inter"/>
              <a:cs typeface="Inter"/>
              <a:sym typeface="Inter"/>
            </a:endParaRPr>
          </a:p>
        </p:txBody>
      </p:sp>
      <p:sp>
        <p:nvSpPr>
          <p:cNvPr id="243" name="Google Shape;243;p34"/>
          <p:cNvSpPr txBox="1"/>
          <p:nvPr/>
        </p:nvSpPr>
        <p:spPr>
          <a:xfrm>
            <a:off x="4281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“In a single executive, we can fix the blame or the praise more easily. But in a group of executives, it is impossible to determine with certainty on whom the blame or the punishment of a bad measure ought really to fall.”</a:t>
            </a:r>
            <a:endParaRPr b="1" sz="1200">
              <a:solidFill>
                <a:srgbClr val="E95C3D"/>
              </a:solidFill>
              <a:latin typeface="Inter"/>
              <a:ea typeface="Inter"/>
              <a:cs typeface="Inter"/>
              <a:sym typeface="Inter"/>
            </a:endParaRPr>
          </a:p>
        </p:txBody>
      </p:sp>
      <p:sp>
        <p:nvSpPr>
          <p:cNvPr id="244" name="Google Shape;244;p34"/>
          <p:cNvSpPr txBox="1"/>
          <p:nvPr/>
        </p:nvSpPr>
        <p:spPr>
          <a:xfrm>
            <a:off x="1302450" y="2938900"/>
            <a:ext cx="5167500" cy="22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the argument for a new government in the United States:</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Hamilton argues that the United States needs a strong, single executive to lead the country effectively. A president with energy, focus, and responsibility can act quickly, especially in times of crisis. Hamilton warns that a group of leaders would lead to delays, disagreements, and lack of accountability. He says it’s easier to blame or praise one person than to do so with a committee. A single executive, held responsible by the people, will help ensure both strong leadership and protection of liberty.</a:t>
            </a:r>
            <a:endParaRPr b="1">
              <a:solidFill>
                <a:srgbClr val="E95C3D"/>
              </a:solidFill>
              <a:latin typeface="Inter"/>
              <a:ea typeface="Inter"/>
              <a:cs typeface="Inter"/>
              <a:sym typeface="Inter"/>
            </a:endParaRPr>
          </a:p>
        </p:txBody>
      </p:sp>
      <p:cxnSp>
        <p:nvCxnSpPr>
          <p:cNvPr id="245" name="Google Shape;245;p34"/>
          <p:cNvCxnSpPr>
            <a:stCxn id="241" idx="2"/>
            <a:endCxn id="244" idx="0"/>
          </p:cNvCxnSpPr>
          <p:nvPr/>
        </p:nvCxnSpPr>
        <p:spPr>
          <a:xfrm>
            <a:off x="3886200" y="27265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46" name="Google Shape;246;p34"/>
          <p:cNvCxnSpPr>
            <a:endCxn id="243" idx="0"/>
          </p:cNvCxnSpPr>
          <p:nvPr/>
        </p:nvCxnSpPr>
        <p:spPr>
          <a:xfrm>
            <a:off x="3711600" y="51514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247" name="Google Shape;247;p34"/>
          <p:cNvCxnSpPr>
            <a:endCxn id="242" idx="0"/>
          </p:cNvCxnSpPr>
          <p:nvPr/>
        </p:nvCxnSpPr>
        <p:spPr>
          <a:xfrm flipH="1">
            <a:off x="2042700" y="5151400"/>
            <a:ext cx="2028000" cy="570600"/>
          </a:xfrm>
          <a:prstGeom prst="curvedConnector2">
            <a:avLst/>
          </a:prstGeom>
          <a:noFill/>
          <a:ln cap="flat" cmpd="sng" w="9525">
            <a:solidFill>
              <a:schemeClr val="dk2"/>
            </a:solidFill>
            <a:prstDash val="solid"/>
            <a:round/>
            <a:headEnd len="med" w="med" type="none"/>
            <a:tailEnd len="med" w="med" type="none"/>
          </a:ln>
        </p:spPr>
      </p:cxnSp>
      <p:sp>
        <p:nvSpPr>
          <p:cNvPr id="248" name="Google Shape;248;p34"/>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2" name="Shape 252"/>
        <p:cNvGrpSpPr/>
        <p:nvPr/>
      </p:nvGrpSpPr>
      <p:grpSpPr>
        <a:xfrm>
          <a:off x="0" y="0"/>
          <a:ext cx="0" cy="0"/>
          <a:chOff x="0" y="0"/>
          <a:chExt cx="0" cy="0"/>
        </a:xfrm>
      </p:grpSpPr>
      <p:sp>
        <p:nvSpPr>
          <p:cNvPr id="253" name="Google Shape;253;p3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Federalist Papers</a:t>
            </a:r>
            <a:endParaRPr sz="1900">
              <a:solidFill>
                <a:schemeClr val="dk1"/>
              </a:solidFill>
              <a:latin typeface="Halant"/>
              <a:ea typeface="Halant"/>
              <a:cs typeface="Halant"/>
              <a:sym typeface="Halant"/>
            </a:endParaRPr>
          </a:p>
        </p:txBody>
      </p:sp>
      <p:pic>
        <p:nvPicPr>
          <p:cNvPr id="254" name="Google Shape;254;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5" name="Google Shape;255;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6" name="Google Shape;256;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7" name="Google Shape;257;p3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58" name="Google Shape;258;p35"/>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Federalist Paper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59" name="Google Shape;259;p35"/>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Federalist Paper No. 78</a:t>
            </a:r>
            <a:endParaRPr b="1" sz="1200">
              <a:solidFill>
                <a:srgbClr val="E95C3D"/>
              </a:solidFill>
              <a:latin typeface="Inter"/>
              <a:ea typeface="Inter"/>
              <a:cs typeface="Inter"/>
              <a:sym typeface="Inter"/>
            </a:endParaRPr>
          </a:p>
        </p:txBody>
      </p:sp>
      <p:sp>
        <p:nvSpPr>
          <p:cNvPr id="260" name="Google Shape;260;p35"/>
          <p:cNvSpPr txBox="1"/>
          <p:nvPr/>
        </p:nvSpPr>
        <p:spPr>
          <a:xfrm>
            <a:off x="594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“It may truly be said to have neither FORCE nor WILL, but merely judgment; and must ultimately depend upon the aid of the executive arm even for the efficacy of its judgments.”</a:t>
            </a:r>
            <a:endParaRPr b="1" sz="1200">
              <a:solidFill>
                <a:srgbClr val="E95C3D"/>
              </a:solidFill>
              <a:latin typeface="Inter"/>
              <a:ea typeface="Inter"/>
              <a:cs typeface="Inter"/>
              <a:sym typeface="Inter"/>
            </a:endParaRPr>
          </a:p>
        </p:txBody>
      </p:sp>
      <p:sp>
        <p:nvSpPr>
          <p:cNvPr id="261" name="Google Shape;261;p35"/>
          <p:cNvSpPr txBox="1"/>
          <p:nvPr/>
        </p:nvSpPr>
        <p:spPr>
          <a:xfrm>
            <a:off x="4281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“It is the duty of the courts of justice to declare all acts contrary to the manifest tenor of the Constitution void.”</a:t>
            </a:r>
            <a:endParaRPr b="1" sz="1200">
              <a:solidFill>
                <a:srgbClr val="E95C3D"/>
              </a:solidFill>
              <a:latin typeface="Inter"/>
              <a:ea typeface="Inter"/>
              <a:cs typeface="Inter"/>
              <a:sym typeface="Inter"/>
            </a:endParaRPr>
          </a:p>
        </p:txBody>
      </p:sp>
      <p:sp>
        <p:nvSpPr>
          <p:cNvPr id="262" name="Google Shape;262;p35"/>
          <p:cNvSpPr txBox="1"/>
          <p:nvPr/>
        </p:nvSpPr>
        <p:spPr>
          <a:xfrm>
            <a:off x="1302450" y="2938900"/>
            <a:ext cx="5167500" cy="22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the argument for a new government in the United States:</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Hamilton argues that the judicial branch will be the weakest of the three branches of government. The courts don’t control money or armies—they only make judgments. Because of this, judges must be independent so they can protect the Constitution and people’s rights without pressure from the other branches. Hamilton says the courts must be able to strike down laws that violate the Constitution. He believes this power helps make sure that the government follows the will of the people written in the Constitution.</a:t>
            </a:r>
            <a:endParaRPr b="1">
              <a:solidFill>
                <a:srgbClr val="E95C3D"/>
              </a:solidFill>
              <a:latin typeface="Inter"/>
              <a:ea typeface="Inter"/>
              <a:cs typeface="Inter"/>
              <a:sym typeface="Inter"/>
            </a:endParaRPr>
          </a:p>
        </p:txBody>
      </p:sp>
      <p:cxnSp>
        <p:nvCxnSpPr>
          <p:cNvPr id="263" name="Google Shape;263;p35"/>
          <p:cNvCxnSpPr>
            <a:stCxn id="259" idx="2"/>
            <a:endCxn id="262" idx="0"/>
          </p:cNvCxnSpPr>
          <p:nvPr/>
        </p:nvCxnSpPr>
        <p:spPr>
          <a:xfrm>
            <a:off x="3886200" y="27265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64" name="Google Shape;264;p35"/>
          <p:cNvCxnSpPr>
            <a:endCxn id="261" idx="0"/>
          </p:cNvCxnSpPr>
          <p:nvPr/>
        </p:nvCxnSpPr>
        <p:spPr>
          <a:xfrm>
            <a:off x="3711600" y="51514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265" name="Google Shape;265;p35"/>
          <p:cNvCxnSpPr>
            <a:endCxn id="260" idx="0"/>
          </p:cNvCxnSpPr>
          <p:nvPr/>
        </p:nvCxnSpPr>
        <p:spPr>
          <a:xfrm flipH="1">
            <a:off x="2042700" y="5151400"/>
            <a:ext cx="2028000" cy="570600"/>
          </a:xfrm>
          <a:prstGeom prst="curvedConnector2">
            <a:avLst/>
          </a:prstGeom>
          <a:noFill/>
          <a:ln cap="flat" cmpd="sng" w="9525">
            <a:solidFill>
              <a:schemeClr val="dk2"/>
            </a:solidFill>
            <a:prstDash val="solid"/>
            <a:round/>
            <a:headEnd len="med" w="med" type="none"/>
            <a:tailEnd len="med" w="med" type="none"/>
          </a:ln>
        </p:spPr>
      </p:cxnSp>
      <p:sp>
        <p:nvSpPr>
          <p:cNvPr id="266" name="Google Shape;266;p35"/>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0" name="Shape 270"/>
        <p:cNvGrpSpPr/>
        <p:nvPr/>
      </p:nvGrpSpPr>
      <p:grpSpPr>
        <a:xfrm>
          <a:off x="0" y="0"/>
          <a:ext cx="0" cy="0"/>
          <a:chOff x="0" y="0"/>
          <a:chExt cx="0" cy="0"/>
        </a:xfrm>
      </p:grpSpPr>
      <p:sp>
        <p:nvSpPr>
          <p:cNvPr id="271" name="Google Shape;271;p3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Federalist Papers</a:t>
            </a:r>
            <a:endParaRPr sz="1900">
              <a:solidFill>
                <a:schemeClr val="dk1"/>
              </a:solidFill>
              <a:latin typeface="Halant"/>
              <a:ea typeface="Halant"/>
              <a:cs typeface="Halant"/>
              <a:sym typeface="Halant"/>
            </a:endParaRPr>
          </a:p>
        </p:txBody>
      </p:sp>
      <p:pic>
        <p:nvPicPr>
          <p:cNvPr id="272" name="Google Shape;272;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3" name="Google Shape;273;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4" name="Google Shape;274;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5" name="Google Shape;275;p3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76" name="Google Shape;276;p36"/>
          <p:cNvSpPr txBox="1"/>
          <p:nvPr/>
        </p:nvSpPr>
        <p:spPr>
          <a:xfrm>
            <a:off x="594300" y="807696"/>
            <a:ext cx="6583800" cy="95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for each of the changes summarized in the Federalist Papers.</a:t>
            </a:r>
            <a:endParaRPr sz="1200">
              <a:solidFill>
                <a:schemeClr val="dk1"/>
              </a:solidFill>
              <a:latin typeface="Inter"/>
              <a:ea typeface="Inter"/>
              <a:cs typeface="Inter"/>
              <a:sym typeface="Inter"/>
            </a:endParaRPr>
          </a:p>
        </p:txBody>
      </p:sp>
      <p:sp>
        <p:nvSpPr>
          <p:cNvPr id="277" name="Google Shape;277;p36"/>
          <p:cNvSpPr txBox="1"/>
          <p:nvPr/>
        </p:nvSpPr>
        <p:spPr>
          <a:xfrm>
            <a:off x="2322150" y="1766625"/>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Federalist Paper No. 1</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new Constitution would replace the weak national government under the Articles of Confederation. It would create a </a:t>
            </a:r>
            <a:r>
              <a:rPr b="1" lang="en" sz="1200">
                <a:solidFill>
                  <a:srgbClr val="E95C3D"/>
                </a:solidFill>
                <a:latin typeface="Inter"/>
                <a:ea typeface="Inter"/>
                <a:cs typeface="Inter"/>
                <a:sym typeface="Inter"/>
              </a:rPr>
              <a:t>strong</a:t>
            </a:r>
            <a:r>
              <a:rPr b="1" lang="en" sz="1200">
                <a:solidFill>
                  <a:srgbClr val="E95C3D"/>
                </a:solidFill>
                <a:latin typeface="Inter"/>
                <a:ea typeface="Inter"/>
                <a:cs typeface="Inter"/>
                <a:sym typeface="Inter"/>
              </a:rPr>
              <a:t> central government to unite the states and protect liberty. The change would give the federal government enough power to enforce laws and keep the country stable.</a:t>
            </a:r>
            <a:endParaRPr b="1" sz="1200">
              <a:solidFill>
                <a:srgbClr val="E95C3D"/>
              </a:solidFill>
              <a:latin typeface="Inter"/>
              <a:ea typeface="Inter"/>
              <a:cs typeface="Inter"/>
              <a:sym typeface="Inter"/>
            </a:endParaRPr>
          </a:p>
        </p:txBody>
      </p:sp>
      <p:sp>
        <p:nvSpPr>
          <p:cNvPr id="278" name="Google Shape;278;p36"/>
          <p:cNvSpPr txBox="1"/>
          <p:nvPr/>
        </p:nvSpPr>
        <p:spPr>
          <a:xfrm>
            <a:off x="594400" y="4332950"/>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Federalist Paper No. 10</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Constitution creates a large republic to control the power of factions and prevent any one group from taking over. This is different from the Articles, which didn’t have a strong enough national structure to manage divisions. A large, united country with diverse opinions helps protect individual rights and the common good.</a:t>
            </a:r>
            <a:endParaRPr b="1" sz="1200">
              <a:solidFill>
                <a:srgbClr val="E95C3D"/>
              </a:solidFill>
              <a:latin typeface="Inter"/>
              <a:ea typeface="Inter"/>
              <a:cs typeface="Inter"/>
              <a:sym typeface="Inter"/>
            </a:endParaRPr>
          </a:p>
        </p:txBody>
      </p:sp>
      <p:sp>
        <p:nvSpPr>
          <p:cNvPr id="279" name="Google Shape;279;p36"/>
          <p:cNvSpPr txBox="1"/>
          <p:nvPr/>
        </p:nvSpPr>
        <p:spPr>
          <a:xfrm>
            <a:off x="4050167" y="4337087"/>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Federalist Paper No. 51</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new Constitution separates government power into three branches with checks and balances. Unlike the Articles, which had no real separation of powers, this change would keep one branch from becoming too powerful. Each branch would be able to limit the others to protect liberty.</a:t>
            </a:r>
            <a:endParaRPr b="1" sz="1200">
              <a:solidFill>
                <a:srgbClr val="E95C3D"/>
              </a:solidFill>
              <a:latin typeface="Inter"/>
              <a:ea typeface="Inter"/>
              <a:cs typeface="Inter"/>
              <a:sym typeface="Inter"/>
            </a:endParaRPr>
          </a:p>
        </p:txBody>
      </p:sp>
      <p:sp>
        <p:nvSpPr>
          <p:cNvPr id="280" name="Google Shape;280;p36"/>
          <p:cNvSpPr txBox="1"/>
          <p:nvPr/>
        </p:nvSpPr>
        <p:spPr>
          <a:xfrm>
            <a:off x="594400" y="6899265"/>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Federalist Paper No. 70</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Constitution creates a single, energetic executive (the president) to lead with strength and speed. This is a change from the weak and scattered leadership under the Articles. One strong leader makes the government more efficient and easier to hold accountable.</a:t>
            </a:r>
            <a:endParaRPr b="1" sz="1300">
              <a:solidFill>
                <a:srgbClr val="E95C3D"/>
              </a:solidFill>
              <a:latin typeface="Inter"/>
              <a:ea typeface="Inter"/>
              <a:cs typeface="Inter"/>
              <a:sym typeface="Inter"/>
            </a:endParaRPr>
          </a:p>
        </p:txBody>
      </p:sp>
      <p:sp>
        <p:nvSpPr>
          <p:cNvPr id="281" name="Google Shape;281;p36"/>
          <p:cNvSpPr txBox="1"/>
          <p:nvPr/>
        </p:nvSpPr>
        <p:spPr>
          <a:xfrm>
            <a:off x="4050167" y="6904578"/>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Federalist Paper No. 78</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Summary: </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new Constitution gives judges the power to strike down laws that go against the Constitution. This is a big change from the Articles, which didn’t clearly define the role of the courts. The judicial branch will help protect the Constitution and individual rights by staying independent from the other branches.</a:t>
            </a:r>
            <a:endParaRPr b="1" sz="1200">
              <a:solidFill>
                <a:srgbClr val="E95C3D"/>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5" name="Shape 285"/>
        <p:cNvGrpSpPr/>
        <p:nvPr/>
      </p:nvGrpSpPr>
      <p:grpSpPr>
        <a:xfrm>
          <a:off x="0" y="0"/>
          <a:ext cx="0" cy="0"/>
          <a:chOff x="0" y="0"/>
          <a:chExt cx="0" cy="0"/>
        </a:xfrm>
      </p:grpSpPr>
      <p:sp>
        <p:nvSpPr>
          <p:cNvPr id="286" name="Google Shape;286;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287" name="Google Shape;287;p37"/>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288" name="Google Shape;288;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9" name="Google Shape;289;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90" name="Google Shape;290;p37"/>
          <p:cNvSpPr txBox="1"/>
          <p:nvPr/>
        </p:nvSpPr>
        <p:spPr>
          <a:xfrm>
            <a:off x="899200" y="935350"/>
            <a:ext cx="5939100" cy="3456000"/>
          </a:xfrm>
          <a:prstGeom prst="rect">
            <a:avLst/>
          </a:prstGeom>
          <a:noFill/>
          <a:ln>
            <a:noFill/>
          </a:ln>
        </p:spPr>
        <p:txBody>
          <a:bodyPr anchorCtr="0" anchor="t" bIns="96675" lIns="96675" spcFirstLastPara="1" rIns="96675" wrap="square" tIns="96675">
            <a:noAutofit/>
          </a:bodyPr>
          <a:lstStyle/>
          <a:p>
            <a:pPr indent="-330200" lvl="0" marL="4826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Select the piece of evidence from the above document that </a:t>
            </a:r>
            <a:r>
              <a:rPr i="1" lang="en" sz="1400">
                <a:solidFill>
                  <a:schemeClr val="dk1"/>
                </a:solidFill>
                <a:highlight>
                  <a:schemeClr val="lt1"/>
                </a:highlight>
                <a:latin typeface="Inter"/>
                <a:ea typeface="Inter"/>
                <a:cs typeface="Inter"/>
                <a:sym typeface="Inter"/>
              </a:rPr>
              <a:t>best </a:t>
            </a:r>
            <a:r>
              <a:rPr lang="en" sz="1400">
                <a:solidFill>
                  <a:schemeClr val="dk1"/>
                </a:solidFill>
                <a:highlight>
                  <a:schemeClr val="lt1"/>
                </a:highlight>
                <a:latin typeface="Inter"/>
                <a:ea typeface="Inter"/>
                <a:cs typeface="Inter"/>
                <a:sym typeface="Inter"/>
              </a:rPr>
              <a:t>supports the claim: </a:t>
            </a:r>
            <a:r>
              <a:rPr b="1" lang="en" sz="1400">
                <a:solidFill>
                  <a:schemeClr val="dk1"/>
                </a:solidFill>
                <a:highlight>
                  <a:schemeClr val="lt1"/>
                </a:highlight>
                <a:latin typeface="Inter"/>
                <a:ea typeface="Inter"/>
                <a:cs typeface="Inter"/>
                <a:sym typeface="Inter"/>
              </a:rPr>
              <a:t>America’s founders favored separation of powers because they believed that people were naturally selfish.</a:t>
            </a:r>
            <a:endParaRPr sz="16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“In order to lay a due foundation for that separate and distinct exercise of the different powers of government, which to a certain extent is admitted on all hands to be essential to the preservation of liberty...” </a:t>
            </a:r>
            <a:r>
              <a:rPr b="1" lang="en" sz="1400">
                <a:solidFill>
                  <a:srgbClr val="FCFCFC"/>
                </a:solidFill>
                <a:highlight>
                  <a:schemeClr val="accent1"/>
                </a:highlight>
                <a:latin typeface="Inter"/>
                <a:ea typeface="Inter"/>
                <a:cs typeface="Inter"/>
                <a:sym typeface="Inter"/>
              </a:rPr>
              <a:t>(0 points)</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“It may be a reflection on human nature, that such devices should be necessary to control the abuses of government.” </a:t>
            </a:r>
            <a:r>
              <a:rPr b="1" lang="en" sz="1400">
                <a:solidFill>
                  <a:srgbClr val="FCFCFC"/>
                </a:solidFill>
                <a:highlight>
                  <a:schemeClr val="accent1"/>
                </a:highlight>
                <a:latin typeface="Inter"/>
                <a:ea typeface="Inter"/>
                <a:cs typeface="Inter"/>
                <a:sym typeface="Inter"/>
              </a:rPr>
              <a:t>(3 points)</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“If men were angels, no government would be necessary.” </a:t>
            </a:r>
            <a:r>
              <a:rPr b="1" lang="en" sz="1400">
                <a:solidFill>
                  <a:srgbClr val="FCFCFC"/>
                </a:solidFill>
                <a:highlight>
                  <a:schemeClr val="accent1"/>
                </a:highlight>
                <a:latin typeface="Inter"/>
                <a:ea typeface="Inter"/>
                <a:cs typeface="Inter"/>
                <a:sym typeface="Inter"/>
              </a:rPr>
              <a:t>(2 points)</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“...you must first enable the government to control the governed; and in the next place oblige it to control itself.” </a:t>
            </a:r>
            <a:r>
              <a:rPr b="1" lang="en" sz="1400">
                <a:solidFill>
                  <a:srgbClr val="FCFCFC"/>
                </a:solidFill>
                <a:highlight>
                  <a:schemeClr val="accent1"/>
                </a:highlight>
                <a:latin typeface="Inter"/>
                <a:ea typeface="Inter"/>
                <a:cs typeface="Inter"/>
                <a:sym typeface="Inter"/>
              </a:rPr>
              <a:t>(1 point)</a:t>
            </a:r>
            <a:endParaRPr sz="16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p:txBody>
      </p:sp>
      <p:sp>
        <p:nvSpPr>
          <p:cNvPr id="291" name="Google Shape;291;p37"/>
          <p:cNvSpPr txBox="1"/>
          <p:nvPr/>
        </p:nvSpPr>
        <p:spPr>
          <a:xfrm>
            <a:off x="899194" y="6066264"/>
            <a:ext cx="5939100" cy="30369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600">
                <a:solidFill>
                  <a:schemeClr val="dk1"/>
                </a:solidFill>
                <a:highlight>
                  <a:schemeClr val="lt1"/>
                </a:highlight>
                <a:latin typeface="Inter"/>
                <a:ea typeface="Inter"/>
                <a:cs typeface="Inter"/>
                <a:sym typeface="Inter"/>
              </a:rPr>
              <a:t>2. Justify your choice in the space below.</a:t>
            </a:r>
            <a:endParaRPr sz="16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rPr b="1" lang="en" sz="1400">
                <a:solidFill>
                  <a:schemeClr val="accent1"/>
                </a:solidFill>
                <a:latin typeface="Inter"/>
                <a:ea typeface="Inter"/>
                <a:cs typeface="Inter"/>
                <a:sym typeface="Inter"/>
              </a:rPr>
              <a:t>Choice B, worth 3 points, is the best piece of evidence to support the claim that the belief in human selfishness justified the system of separation of powers. It claims that “such devices” must be put in place when one reflects “on human nature.” Similarly, Choice C points out that “if men were angels,” and therefore not selfish, “no government would be necessary.” But since it is not as specific as Choice B, it is worth 2 points. Choice D is worth 1 point as it does state that government must “control itself” but the reasons why are not clear. Lastly, Choice A is 0 points, as it doesn’t address human nature or actions’ relationship to separation of powers.</a:t>
            </a:r>
            <a:endParaRPr b="1" sz="1400">
              <a:solidFill>
                <a:schemeClr val="accent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5" name="Shape 295"/>
        <p:cNvGrpSpPr/>
        <p:nvPr/>
      </p:nvGrpSpPr>
      <p:grpSpPr>
        <a:xfrm>
          <a:off x="0" y="0"/>
          <a:ext cx="0" cy="0"/>
          <a:chOff x="0" y="0"/>
          <a:chExt cx="0" cy="0"/>
        </a:xfrm>
      </p:grpSpPr>
      <p:sp>
        <p:nvSpPr>
          <p:cNvPr id="296" name="Google Shape;296;p38"/>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297" name="Google Shape;297;p38"/>
          <p:cNvGraphicFramePr/>
          <p:nvPr/>
        </p:nvGraphicFramePr>
        <p:xfrm>
          <a:off x="969478" y="1521929"/>
          <a:ext cx="3000000" cy="3000000"/>
        </p:xfrm>
        <a:graphic>
          <a:graphicData uri="http://schemas.openxmlformats.org/drawingml/2006/table">
            <a:tbl>
              <a:tblPr>
                <a:noFill/>
                <a:tableStyleId>{549C3054-950E-454F-A4B6-BF67773874A8}</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3 points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98" name="Google Shape;298;p38"/>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299" name="Google Shape;299;p38"/>
          <p:cNvGraphicFramePr/>
          <p:nvPr/>
        </p:nvGraphicFramePr>
        <p:xfrm>
          <a:off x="559991" y="4363060"/>
          <a:ext cx="3000000" cy="3000000"/>
        </p:xfrm>
        <a:graphic>
          <a:graphicData uri="http://schemas.openxmlformats.org/drawingml/2006/table">
            <a:tbl>
              <a:tblPr>
                <a:noFill/>
                <a:tableStyleId>{549C3054-950E-454F-A4B6-BF67773874A8}</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Student’s justification of the 3 point option needs deeper analysis.</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300" name="Google Shape;300;p38"/>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301" name="Google Shape;301;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302" name="Google Shape;302;p38"/>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303" name="Google Shape;303;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4" name="Google Shape;304;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Federalist Papers</a:t>
            </a:r>
            <a:endParaRPr sz="1900">
              <a:solidFill>
                <a:schemeClr val="dk1"/>
              </a:solidFill>
              <a:latin typeface="Halant"/>
              <a:ea typeface="Halant"/>
              <a:cs typeface="Halant"/>
              <a:sym typeface="Halant"/>
            </a:endParaRPr>
          </a:p>
        </p:txBody>
      </p:sp>
      <p:pic>
        <p:nvPicPr>
          <p:cNvPr id="118" name="Google Shape;118;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0" name="Google Shape;120;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1" name="Google Shape;121;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2" name="Google Shape;122;p26"/>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Federalist Paper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23" name="Google Shape;123;p26"/>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200">
              <a:solidFill>
                <a:schemeClr val="dk1"/>
              </a:solidFill>
              <a:latin typeface="Inter"/>
              <a:ea typeface="Inter"/>
              <a:cs typeface="Inter"/>
              <a:sym typeface="Inter"/>
            </a:endParaRPr>
          </a:p>
        </p:txBody>
      </p:sp>
      <p:sp>
        <p:nvSpPr>
          <p:cNvPr id="124" name="Google Shape;124;p26"/>
          <p:cNvSpPr txBox="1"/>
          <p:nvPr/>
        </p:nvSpPr>
        <p:spPr>
          <a:xfrm>
            <a:off x="594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125" name="Google Shape;125;p26"/>
          <p:cNvSpPr txBox="1"/>
          <p:nvPr/>
        </p:nvSpPr>
        <p:spPr>
          <a:xfrm>
            <a:off x="4281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126" name="Google Shape;126;p26"/>
          <p:cNvSpPr txBox="1"/>
          <p:nvPr/>
        </p:nvSpPr>
        <p:spPr>
          <a:xfrm>
            <a:off x="1302450" y="2938900"/>
            <a:ext cx="5167500" cy="22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the argument for a new government in the United States:</a:t>
            </a:r>
            <a:endParaRPr sz="1200">
              <a:solidFill>
                <a:schemeClr val="dk1"/>
              </a:solidFill>
              <a:latin typeface="Inter"/>
              <a:ea typeface="Inter"/>
              <a:cs typeface="Inter"/>
              <a:sym typeface="Inter"/>
            </a:endParaRPr>
          </a:p>
        </p:txBody>
      </p:sp>
      <p:cxnSp>
        <p:nvCxnSpPr>
          <p:cNvPr id="127" name="Google Shape;127;p26"/>
          <p:cNvCxnSpPr>
            <a:stCxn id="123" idx="2"/>
            <a:endCxn id="126" idx="0"/>
          </p:cNvCxnSpPr>
          <p:nvPr/>
        </p:nvCxnSpPr>
        <p:spPr>
          <a:xfrm>
            <a:off x="3886200" y="27265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128" name="Google Shape;128;p26"/>
          <p:cNvCxnSpPr>
            <a:endCxn id="125" idx="0"/>
          </p:cNvCxnSpPr>
          <p:nvPr/>
        </p:nvCxnSpPr>
        <p:spPr>
          <a:xfrm>
            <a:off x="3711600" y="51514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129" name="Google Shape;129;p26"/>
          <p:cNvCxnSpPr>
            <a:endCxn id="124" idx="0"/>
          </p:cNvCxnSpPr>
          <p:nvPr/>
        </p:nvCxnSpPr>
        <p:spPr>
          <a:xfrm flipH="1">
            <a:off x="2042700" y="5151400"/>
            <a:ext cx="2028000" cy="570600"/>
          </a:xfrm>
          <a:prstGeom prst="curvedConnector2">
            <a:avLst/>
          </a:prstGeom>
          <a:noFill/>
          <a:ln cap="flat" cmpd="sng" w="9525">
            <a:solidFill>
              <a:schemeClr val="dk2"/>
            </a:solidFill>
            <a:prstDash val="solid"/>
            <a:round/>
            <a:headEnd len="med" w="med" type="none"/>
            <a:tailEnd len="med" w="med" type="none"/>
          </a:ln>
        </p:spPr>
      </p:cxnSp>
      <p:sp>
        <p:nvSpPr>
          <p:cNvPr id="130" name="Google Shape;130;p26"/>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a:t>
            </a:r>
            <a:r>
              <a:rPr lang="en" sz="1900">
                <a:solidFill>
                  <a:schemeClr val="dk1"/>
                </a:solidFill>
                <a:latin typeface="Halant"/>
                <a:ea typeface="Halant"/>
                <a:cs typeface="Halant"/>
                <a:sym typeface="Halant"/>
              </a:rPr>
              <a:t>Federalist</a:t>
            </a:r>
            <a:r>
              <a:rPr lang="en" sz="1900">
                <a:solidFill>
                  <a:schemeClr val="dk1"/>
                </a:solidFill>
                <a:latin typeface="Halant"/>
                <a:ea typeface="Halant"/>
                <a:cs typeface="Halant"/>
                <a:sym typeface="Halant"/>
              </a:rPr>
              <a:t> Papers</a:t>
            </a:r>
            <a:endParaRPr sz="1900">
              <a:solidFill>
                <a:schemeClr val="dk1"/>
              </a:solidFill>
              <a:latin typeface="Halant"/>
              <a:ea typeface="Halant"/>
              <a:cs typeface="Halant"/>
              <a:sym typeface="Halant"/>
            </a:endParaRPr>
          </a:p>
        </p:txBody>
      </p:sp>
      <p:pic>
        <p:nvPicPr>
          <p:cNvPr id="136" name="Google Shape;136;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9" name="Google Shape;139;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0" name="Google Shape;140;p27"/>
          <p:cNvSpPr txBox="1"/>
          <p:nvPr/>
        </p:nvSpPr>
        <p:spPr>
          <a:xfrm>
            <a:off x="594300" y="807696"/>
            <a:ext cx="6583800" cy="95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for each of the changes summarized in the Federalist Papers.</a:t>
            </a:r>
            <a:endParaRPr sz="1200">
              <a:solidFill>
                <a:schemeClr val="dk1"/>
              </a:solidFill>
              <a:latin typeface="Inter"/>
              <a:ea typeface="Inter"/>
              <a:cs typeface="Inter"/>
              <a:sym typeface="Inter"/>
            </a:endParaRPr>
          </a:p>
        </p:txBody>
      </p:sp>
      <p:sp>
        <p:nvSpPr>
          <p:cNvPr id="141" name="Google Shape;141;p27"/>
          <p:cNvSpPr txBox="1"/>
          <p:nvPr/>
        </p:nvSpPr>
        <p:spPr>
          <a:xfrm>
            <a:off x="2322150" y="1766625"/>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Federalist Paper No. 1</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142" name="Google Shape;142;p27"/>
          <p:cNvSpPr txBox="1"/>
          <p:nvPr/>
        </p:nvSpPr>
        <p:spPr>
          <a:xfrm>
            <a:off x="594400" y="4332950"/>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Federalist Paper No. 10</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143" name="Google Shape;143;p27"/>
          <p:cNvSpPr txBox="1"/>
          <p:nvPr/>
        </p:nvSpPr>
        <p:spPr>
          <a:xfrm>
            <a:off x="4050167" y="4337087"/>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Federalist Paper No. 51</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144" name="Google Shape;144;p27"/>
          <p:cNvSpPr txBox="1"/>
          <p:nvPr/>
        </p:nvSpPr>
        <p:spPr>
          <a:xfrm>
            <a:off x="594400" y="6899265"/>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Federalist Paper No. 70</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145" name="Google Shape;145;p27"/>
          <p:cNvSpPr txBox="1"/>
          <p:nvPr/>
        </p:nvSpPr>
        <p:spPr>
          <a:xfrm>
            <a:off x="4050167" y="6904578"/>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Federalist Paper No. 78</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pic>
        <p:nvPicPr>
          <p:cNvPr id="150" name="Google Shape;150;p28"/>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51" name="Google Shape;151;p28"/>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100" lIns="116100" spcFirstLastPara="1" rIns="116100" wrap="square" tIns="11610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52" name="Google Shape;152;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53" name="Google Shape;153;p28"/>
          <p:cNvPicPr preferRelativeResize="0"/>
          <p:nvPr/>
        </p:nvPicPr>
        <p:blipFill>
          <a:blip r:embed="rId4">
            <a:alphaModFix/>
          </a:blip>
          <a:stretch>
            <a:fillRect/>
          </a:stretch>
        </p:blipFill>
        <p:spPr>
          <a:xfrm>
            <a:off x="216272" y="230997"/>
            <a:ext cx="1027148" cy="425928"/>
          </a:xfrm>
          <a:prstGeom prst="rect">
            <a:avLst/>
          </a:prstGeom>
          <a:noFill/>
          <a:ln>
            <a:noFill/>
          </a:ln>
        </p:spPr>
      </p:pic>
      <p:sp>
        <p:nvSpPr>
          <p:cNvPr id="154" name="Google Shape;15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28"/>
          <p:cNvSpPr txBox="1"/>
          <p:nvPr/>
        </p:nvSpPr>
        <p:spPr>
          <a:xfrm>
            <a:off x="536450" y="5069538"/>
            <a:ext cx="6699600" cy="1804800"/>
          </a:xfrm>
          <a:prstGeom prst="rect">
            <a:avLst/>
          </a:prstGeom>
          <a:noFill/>
          <a:ln>
            <a:noFill/>
          </a:ln>
        </p:spPr>
        <p:txBody>
          <a:bodyPr anchorCtr="0" anchor="ctr" bIns="116100" lIns="116100" spcFirstLastPara="1" rIns="116100" wrap="square" tIns="11610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57" name="Google Shape;157;p28"/>
          <p:cNvPicPr preferRelativeResize="0"/>
          <p:nvPr/>
        </p:nvPicPr>
        <p:blipFill>
          <a:blip r:embed="rId5">
            <a:alphaModFix/>
          </a:blip>
          <a:stretch>
            <a:fillRect/>
          </a:stretch>
        </p:blipFill>
        <p:spPr>
          <a:xfrm>
            <a:off x="458912" y="2382112"/>
            <a:ext cx="1901520" cy="190152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63" name="Google Shape;163;p29"/>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64" name="Google Shape;16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6" name="Google Shape;166;p29"/>
          <p:cNvGraphicFramePr/>
          <p:nvPr/>
        </p:nvGraphicFramePr>
        <p:xfrm>
          <a:off x="937670" y="959082"/>
          <a:ext cx="3000000" cy="3000000"/>
        </p:xfrm>
        <a:graphic>
          <a:graphicData uri="http://schemas.openxmlformats.org/drawingml/2006/table">
            <a:tbl>
              <a:tblPr>
                <a:noFill/>
                <a:tableStyleId>{CFAB7A59-27DA-4FBC-A7CC-A2F958A03215}</a:tableStyleId>
              </a:tblPr>
              <a:tblGrid>
                <a:gridCol w="5854600"/>
              </a:tblGrid>
              <a:tr h="331300">
                <a:tc>
                  <a:txBody>
                    <a:bodyPr/>
                    <a:lstStyle/>
                    <a:p>
                      <a:pPr indent="0" lvl="0" marL="0" rtl="0" algn="l">
                        <a:spcBef>
                          <a:spcPts val="0"/>
                        </a:spcBef>
                        <a:spcAft>
                          <a:spcPts val="0"/>
                        </a:spcAft>
                        <a:buClr>
                          <a:schemeClr val="dk1"/>
                        </a:buClr>
                        <a:buSzPts val="1200"/>
                        <a:buFont typeface="Arial"/>
                        <a:buNone/>
                      </a:pPr>
                      <a:r>
                        <a:rPr lang="en" sz="1600">
                          <a:solidFill>
                            <a:schemeClr val="dk1"/>
                          </a:solidFill>
                          <a:latin typeface="Halant"/>
                          <a:ea typeface="Halant"/>
                          <a:cs typeface="Halant"/>
                          <a:sym typeface="Halant"/>
                        </a:rPr>
                        <a:t>Source: James Madison, Federalist No. 51, 1788.</a:t>
                      </a:r>
                      <a:endParaRPr sz="1600">
                        <a:solidFill>
                          <a:schemeClr val="dk1"/>
                        </a:solidFill>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393750">
                <a:tc>
                  <a:txBody>
                    <a:bodyPr/>
                    <a:lstStyle/>
                    <a:p>
                      <a:pPr indent="0" lvl="0" marL="0" rtl="0" algn="l">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In order to lay a due foundation for that separate and distinct exercise of the different powers of government, which to a certain extent is admitted on all hands to be essential to the preservation of liberty, it is evident that each department should have a will of its own;</a:t>
                      </a:r>
                      <a:endParaRPr sz="16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a:t>
                      </a:r>
                      <a:endParaRPr sz="1600">
                        <a:solidFill>
                          <a:schemeClr val="dk1"/>
                        </a:solidFill>
                        <a:latin typeface="Inter"/>
                        <a:ea typeface="Inter"/>
                        <a:cs typeface="Inter"/>
                        <a:sym typeface="Inter"/>
                      </a:endParaRPr>
                    </a:p>
                    <a:p>
                      <a:pPr indent="0" lvl="0" marL="0" rtl="0" algn="l">
                        <a:spcBef>
                          <a:spcPts val="0"/>
                        </a:spcBef>
                        <a:spcAft>
                          <a:spcPts val="0"/>
                        </a:spcAft>
                        <a:buNone/>
                      </a:pPr>
                      <a:r>
                        <a:rPr lang="en" sz="1600">
                          <a:solidFill>
                            <a:schemeClr val="dk1"/>
                          </a:solidFill>
                          <a:latin typeface="Inter"/>
                          <a:ea typeface="Inter"/>
                          <a:cs typeface="Inter"/>
                          <a:sym typeface="Inter"/>
                        </a:rPr>
                        <a:t>But the great security against a gradual concentration of the several powers in the same department, consists in giving to those who administer each department the necessary constitutional means and personal motives to resist encroachments of the others… Ambition must be made to counteract ambition… It may be a reflection on human nature, that such devices should be necessary to control the abuses of government. But what is government itself, but the greatest of all reflections on human nature? If men were angels, no government would be necessary. If angels were to govern men, neither external nor internal controls on government would be necessary. In framing a government which is to be administered by men over men, the great difficulty lies in this: you must first enable the government to control the governed; and in the next place oblige it to control itself.</a:t>
                      </a:r>
                      <a:endParaRPr sz="1600">
                        <a:solidFill>
                          <a:schemeClr val="dk1"/>
                        </a:solidFill>
                        <a:latin typeface="Inter"/>
                        <a:ea typeface="Inter"/>
                        <a:cs typeface="Inter"/>
                        <a:sym typeface="Inter"/>
                      </a:endParaRPr>
                    </a:p>
                  </a:txBody>
                  <a:tcPr marT="143675" marB="143675" marR="145725" marL="145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72" name="Google Shape;172;p30"/>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73" name="Google Shape;17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4" name="Google Shape;174;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5" name="Google Shape;175;p30"/>
          <p:cNvSpPr txBox="1"/>
          <p:nvPr/>
        </p:nvSpPr>
        <p:spPr>
          <a:xfrm>
            <a:off x="899200" y="775693"/>
            <a:ext cx="5939100" cy="3456000"/>
          </a:xfrm>
          <a:prstGeom prst="rect">
            <a:avLst/>
          </a:prstGeom>
          <a:noFill/>
          <a:ln>
            <a:noFill/>
          </a:ln>
        </p:spPr>
        <p:txBody>
          <a:bodyPr anchorCtr="0" anchor="t" bIns="96675" lIns="96675" spcFirstLastPara="1" rIns="96675" wrap="square" tIns="96675">
            <a:noAutofit/>
          </a:bodyPr>
          <a:lstStyle/>
          <a:p>
            <a:pPr indent="-342900" lvl="0" marL="482600" rtl="0" algn="l">
              <a:spcBef>
                <a:spcPts val="0"/>
              </a:spcBef>
              <a:spcAft>
                <a:spcPts val="0"/>
              </a:spcAft>
              <a:buClr>
                <a:schemeClr val="dk1"/>
              </a:buClr>
              <a:buSzPts val="1600"/>
              <a:buFont typeface="Work Sans"/>
              <a:buAutoNum type="arabicPeriod"/>
            </a:pPr>
            <a:r>
              <a:rPr lang="en" sz="1600">
                <a:solidFill>
                  <a:schemeClr val="dk1"/>
                </a:solidFill>
                <a:highlight>
                  <a:schemeClr val="lt1"/>
                </a:highlight>
                <a:latin typeface="Inter"/>
                <a:ea typeface="Inter"/>
                <a:cs typeface="Inter"/>
                <a:sym typeface="Inter"/>
              </a:rPr>
              <a:t>Select the piece of evidence from the above document that </a:t>
            </a:r>
            <a:r>
              <a:rPr i="1" lang="en" sz="1600">
                <a:solidFill>
                  <a:schemeClr val="dk1"/>
                </a:solidFill>
                <a:highlight>
                  <a:schemeClr val="lt1"/>
                </a:highlight>
                <a:latin typeface="Inter"/>
                <a:ea typeface="Inter"/>
                <a:cs typeface="Inter"/>
                <a:sym typeface="Inter"/>
              </a:rPr>
              <a:t>best </a:t>
            </a:r>
            <a:r>
              <a:rPr lang="en" sz="1600">
                <a:solidFill>
                  <a:schemeClr val="dk1"/>
                </a:solidFill>
                <a:highlight>
                  <a:schemeClr val="lt1"/>
                </a:highlight>
                <a:latin typeface="Inter"/>
                <a:ea typeface="Inter"/>
                <a:cs typeface="Inter"/>
                <a:sym typeface="Inter"/>
              </a:rPr>
              <a:t>supports the claim: </a:t>
            </a:r>
            <a:r>
              <a:rPr b="1" lang="en" sz="1600">
                <a:solidFill>
                  <a:schemeClr val="dk1"/>
                </a:solidFill>
                <a:highlight>
                  <a:schemeClr val="lt1"/>
                </a:highlight>
                <a:latin typeface="Inter"/>
                <a:ea typeface="Inter"/>
                <a:cs typeface="Inter"/>
                <a:sym typeface="Inter"/>
              </a:rPr>
              <a:t>America’s founders favored separation of powers because they believed that people were naturally selfish.</a:t>
            </a:r>
            <a:endParaRPr sz="16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“In order to lay a due foundation for that separate and distinct exercise of the different powers of government, which to a certain extent is admitted on all hands to be essential to the preservation of liberty...” </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“It may be a reflection on human nature, that such devices should be necessary to control the abuses of government.” </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“If men were angels, no government would be necessary.” </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“...you must first enable the government to control the governed; and in the next place oblige it to control itself.”</a:t>
            </a:r>
            <a:endParaRPr sz="16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p:txBody>
      </p:sp>
      <p:sp>
        <p:nvSpPr>
          <p:cNvPr id="176" name="Google Shape;176;p30"/>
          <p:cNvSpPr txBox="1"/>
          <p:nvPr/>
        </p:nvSpPr>
        <p:spPr>
          <a:xfrm>
            <a:off x="899194" y="6066264"/>
            <a:ext cx="5939100" cy="30369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600">
                <a:solidFill>
                  <a:schemeClr val="dk1"/>
                </a:solidFill>
                <a:highlight>
                  <a:schemeClr val="lt1"/>
                </a:highlight>
                <a:latin typeface="Inter"/>
                <a:ea typeface="Inter"/>
                <a:cs typeface="Inter"/>
                <a:sym typeface="Inter"/>
              </a:rPr>
              <a:t>2. Justify your choice in the space below.</a:t>
            </a:r>
            <a:endParaRPr sz="1600">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0" name="Shape 180"/>
        <p:cNvGrpSpPr/>
        <p:nvPr/>
      </p:nvGrpSpPr>
      <p:grpSpPr>
        <a:xfrm>
          <a:off x="0" y="0"/>
          <a:ext cx="0" cy="0"/>
          <a:chOff x="0" y="0"/>
          <a:chExt cx="0" cy="0"/>
        </a:xfrm>
      </p:grpSpPr>
      <p:sp>
        <p:nvSpPr>
          <p:cNvPr id="181" name="Google Shape;181;p3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Federalist Papers</a:t>
            </a:r>
            <a:endParaRPr sz="1900">
              <a:solidFill>
                <a:schemeClr val="dk1"/>
              </a:solidFill>
              <a:latin typeface="Halant"/>
              <a:ea typeface="Halant"/>
              <a:cs typeface="Halant"/>
              <a:sym typeface="Halant"/>
            </a:endParaRPr>
          </a:p>
        </p:txBody>
      </p:sp>
      <p:pic>
        <p:nvPicPr>
          <p:cNvPr id="182" name="Google Shape;182;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3" name="Google Shape;183;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4" name="Google Shape;184;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5" name="Google Shape;185;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6" name="Google Shape;186;p31"/>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Federalist Paper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87" name="Google Shape;187;p31"/>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Federalist Paper No. 1</a:t>
            </a:r>
            <a:endParaRPr b="1" sz="1200">
              <a:solidFill>
                <a:schemeClr val="dk1"/>
              </a:solidFill>
              <a:latin typeface="Inter"/>
              <a:ea typeface="Inter"/>
              <a:cs typeface="Inter"/>
              <a:sym typeface="Inter"/>
            </a:endParaRPr>
          </a:p>
        </p:txBody>
      </p:sp>
      <p:sp>
        <p:nvSpPr>
          <p:cNvPr id="188" name="Google Shape;188;p31"/>
          <p:cNvSpPr txBox="1"/>
          <p:nvPr/>
        </p:nvSpPr>
        <p:spPr>
          <a:xfrm>
            <a:off x="594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“After an unequivocal experience of the inefficacy of the subsisting federal government, you are called upon to deliberate on a new Constitution for the United States of America.”</a:t>
            </a:r>
            <a:endParaRPr b="1" sz="1200">
              <a:solidFill>
                <a:srgbClr val="E95C3D"/>
              </a:solidFill>
              <a:latin typeface="Inter"/>
              <a:ea typeface="Inter"/>
              <a:cs typeface="Inter"/>
              <a:sym typeface="Inter"/>
            </a:endParaRPr>
          </a:p>
        </p:txBody>
      </p:sp>
      <p:sp>
        <p:nvSpPr>
          <p:cNvPr id="189" name="Google Shape;189;p31"/>
          <p:cNvSpPr txBox="1"/>
          <p:nvPr/>
        </p:nvSpPr>
        <p:spPr>
          <a:xfrm>
            <a:off x="4281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subject speaks its own importance; comprehending in its consequences nothing less than the existence of the UNION—the safety and welfare of the parts of which it is composed…”</a:t>
            </a:r>
            <a:endParaRPr b="1" sz="1200">
              <a:solidFill>
                <a:srgbClr val="E95C3D"/>
              </a:solidFill>
              <a:latin typeface="Inter"/>
              <a:ea typeface="Inter"/>
              <a:cs typeface="Inter"/>
              <a:sym typeface="Inter"/>
            </a:endParaRPr>
          </a:p>
        </p:txBody>
      </p:sp>
      <p:sp>
        <p:nvSpPr>
          <p:cNvPr id="190" name="Google Shape;190;p31"/>
          <p:cNvSpPr txBox="1"/>
          <p:nvPr/>
        </p:nvSpPr>
        <p:spPr>
          <a:xfrm>
            <a:off x="1302450" y="2938900"/>
            <a:ext cx="5167500" cy="22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the argument for a new government in the United States:</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Hamilton argues that the United States needs a new, stronger government instead of continuing with the weak Articles of Confederation. He warns that without a better government, the country could fall into chaos and division. Hamilton explains that a well-designed government can protect people’s rights and prevent any one branch from becoming too powerful. He urges Americans to carefully consider the benefits of a new government and put the country's future above personal or regional interests. Hamilton stresses that this is a crucial decision that will shape the nation's survival and prosperity.</a:t>
            </a:r>
            <a:endParaRPr b="1" sz="1200">
              <a:solidFill>
                <a:srgbClr val="E95C3D"/>
              </a:solidFill>
              <a:latin typeface="Inter"/>
              <a:ea typeface="Inter"/>
              <a:cs typeface="Inter"/>
              <a:sym typeface="Inter"/>
            </a:endParaRPr>
          </a:p>
        </p:txBody>
      </p:sp>
      <p:cxnSp>
        <p:nvCxnSpPr>
          <p:cNvPr id="191" name="Google Shape;191;p31"/>
          <p:cNvCxnSpPr>
            <a:stCxn id="187" idx="2"/>
            <a:endCxn id="190" idx="0"/>
          </p:cNvCxnSpPr>
          <p:nvPr/>
        </p:nvCxnSpPr>
        <p:spPr>
          <a:xfrm>
            <a:off x="3886200" y="27265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192" name="Google Shape;192;p31"/>
          <p:cNvCxnSpPr>
            <a:endCxn id="189" idx="0"/>
          </p:cNvCxnSpPr>
          <p:nvPr/>
        </p:nvCxnSpPr>
        <p:spPr>
          <a:xfrm>
            <a:off x="3711600" y="51514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193" name="Google Shape;193;p31"/>
          <p:cNvCxnSpPr>
            <a:endCxn id="188" idx="0"/>
          </p:cNvCxnSpPr>
          <p:nvPr/>
        </p:nvCxnSpPr>
        <p:spPr>
          <a:xfrm flipH="1">
            <a:off x="2042700" y="5151400"/>
            <a:ext cx="2028000" cy="570600"/>
          </a:xfrm>
          <a:prstGeom prst="curvedConnector2">
            <a:avLst/>
          </a:prstGeom>
          <a:noFill/>
          <a:ln cap="flat" cmpd="sng" w="9525">
            <a:solidFill>
              <a:schemeClr val="dk2"/>
            </a:solidFill>
            <a:prstDash val="solid"/>
            <a:round/>
            <a:headEnd len="med" w="med" type="none"/>
            <a:tailEnd len="med" w="med" type="none"/>
          </a:ln>
        </p:spPr>
      </p:cxnSp>
      <p:sp>
        <p:nvSpPr>
          <p:cNvPr id="194" name="Google Shape;194;p31"/>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8" name="Shape 198"/>
        <p:cNvGrpSpPr/>
        <p:nvPr/>
      </p:nvGrpSpPr>
      <p:grpSpPr>
        <a:xfrm>
          <a:off x="0" y="0"/>
          <a:ext cx="0" cy="0"/>
          <a:chOff x="0" y="0"/>
          <a:chExt cx="0" cy="0"/>
        </a:xfrm>
      </p:grpSpPr>
      <p:sp>
        <p:nvSpPr>
          <p:cNvPr id="199" name="Google Shape;199;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Federalist Papers</a:t>
            </a:r>
            <a:endParaRPr sz="1900">
              <a:solidFill>
                <a:schemeClr val="dk1"/>
              </a:solidFill>
              <a:latin typeface="Halant"/>
              <a:ea typeface="Halant"/>
              <a:cs typeface="Halant"/>
              <a:sym typeface="Halant"/>
            </a:endParaRPr>
          </a:p>
        </p:txBody>
      </p:sp>
      <p:pic>
        <p:nvPicPr>
          <p:cNvPr id="200" name="Google Shape;200;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1" name="Google Shape;201;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2" name="Google Shape;202;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3" name="Google Shape;203;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4" name="Google Shape;204;p32"/>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Federalist Paper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05" name="Google Shape;205;p32"/>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Federalist Paper No. 10</a:t>
            </a:r>
            <a:endParaRPr b="1" sz="1200">
              <a:solidFill>
                <a:srgbClr val="E95C3D"/>
              </a:solidFill>
              <a:latin typeface="Inter"/>
              <a:ea typeface="Inter"/>
              <a:cs typeface="Inter"/>
              <a:sym typeface="Inter"/>
            </a:endParaRPr>
          </a:p>
        </p:txBody>
      </p:sp>
      <p:sp>
        <p:nvSpPr>
          <p:cNvPr id="206" name="Google Shape;206;p32"/>
          <p:cNvSpPr txBox="1"/>
          <p:nvPr/>
        </p:nvSpPr>
        <p:spPr>
          <a:xfrm>
            <a:off x="594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“By a faction, I understand a number of citizens… who are united and actuated by some common impulse of passion, or of interest, adverse to the rights of other citizens, or to the permanent and aggregate interests of the community.”</a:t>
            </a:r>
            <a:endParaRPr b="1" sz="1200">
              <a:solidFill>
                <a:srgbClr val="E95C3D"/>
              </a:solidFill>
              <a:latin typeface="Inter"/>
              <a:ea typeface="Inter"/>
              <a:cs typeface="Inter"/>
              <a:sym typeface="Inter"/>
            </a:endParaRPr>
          </a:p>
        </p:txBody>
      </p:sp>
      <p:sp>
        <p:nvSpPr>
          <p:cNvPr id="207" name="Google Shape;207;p32"/>
          <p:cNvSpPr txBox="1"/>
          <p:nvPr/>
        </p:nvSpPr>
        <p:spPr>
          <a:xfrm>
            <a:off x="4281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regulation of these various and interfering interests forms the principal task of modern legislation… and involves the spirit of party and faction in the necessary and ordinary operations of government.”</a:t>
            </a:r>
            <a:endParaRPr b="1" sz="1200">
              <a:solidFill>
                <a:srgbClr val="E95C3D"/>
              </a:solidFill>
              <a:latin typeface="Inter"/>
              <a:ea typeface="Inter"/>
              <a:cs typeface="Inter"/>
              <a:sym typeface="Inter"/>
            </a:endParaRPr>
          </a:p>
        </p:txBody>
      </p:sp>
      <p:sp>
        <p:nvSpPr>
          <p:cNvPr id="208" name="Google Shape;208;p32"/>
          <p:cNvSpPr txBox="1"/>
          <p:nvPr/>
        </p:nvSpPr>
        <p:spPr>
          <a:xfrm>
            <a:off x="1302450" y="2938900"/>
            <a:ext cx="5167500" cy="22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the argument for a new government in the United States:</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Madison argues that factions (groups with shared interests) are a natural part of human society. While factions can't be eliminated without destroying liberty, their harmful effects can be controlled. A large republic, as created by the Constitution, is the best way to manage factions because it ensures that no single group can dominate. Madison believes that in a large country, many different interests will prevent any one faction from taking over. He stresses that a republic, rather than a pure democracy, will help keep the government stable and protect individual rights.</a:t>
            </a:r>
            <a:endParaRPr b="1" sz="1300">
              <a:solidFill>
                <a:srgbClr val="E95C3D"/>
              </a:solidFill>
              <a:latin typeface="Inter"/>
              <a:ea typeface="Inter"/>
              <a:cs typeface="Inter"/>
              <a:sym typeface="Inter"/>
            </a:endParaRPr>
          </a:p>
        </p:txBody>
      </p:sp>
      <p:cxnSp>
        <p:nvCxnSpPr>
          <p:cNvPr id="209" name="Google Shape;209;p32"/>
          <p:cNvCxnSpPr>
            <a:stCxn id="205" idx="2"/>
            <a:endCxn id="208" idx="0"/>
          </p:cNvCxnSpPr>
          <p:nvPr/>
        </p:nvCxnSpPr>
        <p:spPr>
          <a:xfrm>
            <a:off x="3886200" y="27265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10" name="Google Shape;210;p32"/>
          <p:cNvCxnSpPr>
            <a:endCxn id="207" idx="0"/>
          </p:cNvCxnSpPr>
          <p:nvPr/>
        </p:nvCxnSpPr>
        <p:spPr>
          <a:xfrm>
            <a:off x="3711600" y="51514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211" name="Google Shape;211;p32"/>
          <p:cNvCxnSpPr>
            <a:endCxn id="206" idx="0"/>
          </p:cNvCxnSpPr>
          <p:nvPr/>
        </p:nvCxnSpPr>
        <p:spPr>
          <a:xfrm flipH="1">
            <a:off x="2042700" y="5151400"/>
            <a:ext cx="2028000" cy="570600"/>
          </a:xfrm>
          <a:prstGeom prst="curvedConnector2">
            <a:avLst/>
          </a:prstGeom>
          <a:noFill/>
          <a:ln cap="flat" cmpd="sng" w="9525">
            <a:solidFill>
              <a:schemeClr val="dk2"/>
            </a:solidFill>
            <a:prstDash val="solid"/>
            <a:round/>
            <a:headEnd len="med" w="med" type="none"/>
            <a:tailEnd len="med" w="med" type="none"/>
          </a:ln>
        </p:spPr>
      </p:cxnSp>
      <p:sp>
        <p:nvSpPr>
          <p:cNvPr id="212" name="Google Shape;212;p32"/>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6" name="Shape 216"/>
        <p:cNvGrpSpPr/>
        <p:nvPr/>
      </p:nvGrpSpPr>
      <p:grpSpPr>
        <a:xfrm>
          <a:off x="0" y="0"/>
          <a:ext cx="0" cy="0"/>
          <a:chOff x="0" y="0"/>
          <a:chExt cx="0" cy="0"/>
        </a:xfrm>
      </p:grpSpPr>
      <p:sp>
        <p:nvSpPr>
          <p:cNvPr id="217" name="Google Shape;217;p3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Federalist Papers</a:t>
            </a:r>
            <a:endParaRPr sz="1900">
              <a:solidFill>
                <a:schemeClr val="dk1"/>
              </a:solidFill>
              <a:latin typeface="Halant"/>
              <a:ea typeface="Halant"/>
              <a:cs typeface="Halant"/>
              <a:sym typeface="Halant"/>
            </a:endParaRPr>
          </a:p>
        </p:txBody>
      </p:sp>
      <p:pic>
        <p:nvPicPr>
          <p:cNvPr id="218" name="Google Shape;218;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9" name="Google Shape;219;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0" name="Google Shape;220;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1" name="Google Shape;221;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2" name="Google Shape;222;p33"/>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Federalist Paper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23" name="Google Shape;223;p33"/>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Federalist Paper No. 51</a:t>
            </a:r>
            <a:endParaRPr b="1" sz="1200">
              <a:solidFill>
                <a:srgbClr val="E95C3D"/>
              </a:solidFill>
              <a:latin typeface="Inter"/>
              <a:ea typeface="Inter"/>
              <a:cs typeface="Inter"/>
              <a:sym typeface="Inter"/>
            </a:endParaRPr>
          </a:p>
        </p:txBody>
      </p:sp>
      <p:sp>
        <p:nvSpPr>
          <p:cNvPr id="224" name="Google Shape;224;p33"/>
          <p:cNvSpPr txBox="1"/>
          <p:nvPr/>
        </p:nvSpPr>
        <p:spPr>
          <a:xfrm>
            <a:off x="594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“If men were angels, no government would be necessary. If angels were to govern men, neither external nor internal controls on government would be necessary.”</a:t>
            </a:r>
            <a:endParaRPr b="1" sz="1200">
              <a:solidFill>
                <a:srgbClr val="E95C3D"/>
              </a:solidFill>
              <a:latin typeface="Inter"/>
              <a:ea typeface="Inter"/>
              <a:cs typeface="Inter"/>
              <a:sym typeface="Inter"/>
            </a:endParaRPr>
          </a:p>
        </p:txBody>
      </p:sp>
      <p:sp>
        <p:nvSpPr>
          <p:cNvPr id="225" name="Google Shape;225;p33"/>
          <p:cNvSpPr txBox="1"/>
          <p:nvPr/>
        </p:nvSpPr>
        <p:spPr>
          <a:xfrm>
            <a:off x="4281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“Ambition must be made to counteract ambition. The interest of the man must be connected with the constitutional rights of the place.”</a:t>
            </a:r>
            <a:endParaRPr b="1" sz="1200">
              <a:solidFill>
                <a:srgbClr val="E95C3D"/>
              </a:solidFill>
              <a:latin typeface="Inter"/>
              <a:ea typeface="Inter"/>
              <a:cs typeface="Inter"/>
              <a:sym typeface="Inter"/>
            </a:endParaRPr>
          </a:p>
        </p:txBody>
      </p:sp>
      <p:sp>
        <p:nvSpPr>
          <p:cNvPr id="226" name="Google Shape;226;p33"/>
          <p:cNvSpPr txBox="1"/>
          <p:nvPr/>
        </p:nvSpPr>
        <p:spPr>
          <a:xfrm>
            <a:off x="1302450" y="2938900"/>
            <a:ext cx="5167500" cy="22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the argument for a new government in the United States:</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Madison argues that government power must be divided so that no one branch becomes too strong. The separation of powers between the legislative, executive, and judicial branches helps keep each part of government in check. Madison explains that since people are not perfect, they need a government—but that government must also be able to control itself. He famously says, </a:t>
            </a:r>
            <a:r>
              <a:rPr b="1" i="1" lang="en" sz="1200">
                <a:solidFill>
                  <a:srgbClr val="E95C3D"/>
                </a:solidFill>
                <a:latin typeface="Inter"/>
                <a:ea typeface="Inter"/>
                <a:cs typeface="Inter"/>
                <a:sym typeface="Inter"/>
              </a:rPr>
              <a:t>“If men were angels, no government would be necessary.”</a:t>
            </a:r>
            <a:r>
              <a:rPr b="1" lang="en" sz="1200">
                <a:solidFill>
                  <a:srgbClr val="E95C3D"/>
                </a:solidFill>
                <a:latin typeface="Inter"/>
                <a:ea typeface="Inter"/>
                <a:cs typeface="Inter"/>
                <a:sym typeface="Inter"/>
              </a:rPr>
              <a:t> The Constitution’s design includes checks and balances to protect liberty and prevent tyranny.</a:t>
            </a:r>
            <a:endParaRPr b="1">
              <a:solidFill>
                <a:srgbClr val="E95C3D"/>
              </a:solidFill>
              <a:latin typeface="Inter"/>
              <a:ea typeface="Inter"/>
              <a:cs typeface="Inter"/>
              <a:sym typeface="Inter"/>
            </a:endParaRPr>
          </a:p>
        </p:txBody>
      </p:sp>
      <p:cxnSp>
        <p:nvCxnSpPr>
          <p:cNvPr id="227" name="Google Shape;227;p33"/>
          <p:cNvCxnSpPr>
            <a:stCxn id="223" idx="2"/>
            <a:endCxn id="226" idx="0"/>
          </p:cNvCxnSpPr>
          <p:nvPr/>
        </p:nvCxnSpPr>
        <p:spPr>
          <a:xfrm>
            <a:off x="3886200" y="27265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8" name="Google Shape;228;p33"/>
          <p:cNvCxnSpPr>
            <a:endCxn id="225" idx="0"/>
          </p:cNvCxnSpPr>
          <p:nvPr/>
        </p:nvCxnSpPr>
        <p:spPr>
          <a:xfrm>
            <a:off x="3711600" y="51514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229" name="Google Shape;229;p33"/>
          <p:cNvCxnSpPr>
            <a:endCxn id="224" idx="0"/>
          </p:cNvCxnSpPr>
          <p:nvPr/>
        </p:nvCxnSpPr>
        <p:spPr>
          <a:xfrm flipH="1">
            <a:off x="2042700" y="5151400"/>
            <a:ext cx="2028000" cy="570600"/>
          </a:xfrm>
          <a:prstGeom prst="curvedConnector2">
            <a:avLst/>
          </a:prstGeom>
          <a:noFill/>
          <a:ln cap="flat" cmpd="sng" w="9525">
            <a:solidFill>
              <a:schemeClr val="dk2"/>
            </a:solidFill>
            <a:prstDash val="solid"/>
            <a:round/>
            <a:headEnd len="med" w="med" type="none"/>
            <a:tailEnd len="med" w="med" type="none"/>
          </a:ln>
        </p:spPr>
      </p:cxnSp>
      <p:sp>
        <p:nvSpPr>
          <p:cNvPr id="230" name="Google Shape;230;p33"/>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