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A5CA194-9875-4B67-9B71-B57BB803F3B7}">
  <a:tblStyle styleId="{CA5CA194-9875-4B67-9B71-B57BB803F3B7}"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299942A-3F88-40D4-A793-D1CD0F08D33A}"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4e15f075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4e15f075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03fce2833_0_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03fce2833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5187f43191_1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5187f43191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4e15f0751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54e15f0751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5187f43191_1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5187f43191_1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5187f43191_1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5187f43191_1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The Anti-Federalists</a:t>
            </a:r>
            <a:endParaRPr sz="19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81538" y="1889638"/>
          <a:ext cx="3000000" cy="3000000"/>
        </p:xfrm>
        <a:graphic>
          <a:graphicData uri="http://schemas.openxmlformats.org/drawingml/2006/table">
            <a:tbl>
              <a:tblPr>
                <a:noFill/>
                <a:tableStyleId>{CA5CA194-9875-4B67-9B71-B57BB803F3B7}</a:tableStyleId>
              </a:tblPr>
              <a:tblGrid>
                <a:gridCol w="4898250"/>
                <a:gridCol w="2171225"/>
              </a:tblGrid>
              <a:tr h="63813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the American Revolution, the United States was governed by the Articles of Confederation. Many people felt the Articles made the national government too weak to solve problems like debt, trade disputes, and unrest. </a:t>
                      </a: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1787, leaders met at the Constitutional Convention to create a stronger government. The new plan became the U.S. Constitution, but not everyone agreed with it.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Those who opposed the ratification of the Constitution were called Anti-Federalists. They believed the new national government could become too powerful. They worried that states and individuals would lose their rights. They feared that a president could become too much like a king. Some Anti-Federalists were farmers, laborers, and small business owners who feared the rich and powerful would control the new government. Others believed the new system gave too much power to courts and tax collectors far from home. Many Anti-Federalists supported democracy but wanted more protections for the average person.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One of their biggest concerns was the lack of a Bill of Rights to protect freedoms like speech, religion, and fair trials. </a:t>
                      </a: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Anti-Federalists included important leaders like Patrick Henry, George Mason, and Mercy Otis Warren. They wrote articles and gave speeches warning people to be careful about giving too much power to the central government.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They believed a strong local and state government was better for protecting everyday people because the leaders were closer to the citizens. </a:t>
                      </a: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Their arguments made many Americans think twice before supporting the Constitution. This slowed the ratification process as people demanded changes.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Because of their pressure, the Bill of Rights was added in 1791. These first ten amendments guaranteed key freedoms for all citizens. Their ideas helped create a strong tradition of protecting individual rights in American politics. Even though the Anti-Federalists lost the ratification debate, their warnings helped shape the future of American government by establishing a long tradition of protecting individual rights. </a:t>
                      </a:r>
                      <a:r>
                        <a:rPr b="1" lang="en" sz="1200">
                          <a:solidFill>
                            <a:schemeClr val="dk1"/>
                          </a:solidFill>
                          <a:latin typeface="Inter"/>
                          <a:ea typeface="Inter"/>
                          <a:cs typeface="Inter"/>
                          <a:sym typeface="Inter"/>
                        </a:rPr>
                        <a:t>(F)</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What problems were facing the country under the Articles?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171450" rtl="0" algn="l">
                        <a:spcBef>
                          <a:spcPts val="0"/>
                        </a:spcBef>
                        <a:spcAft>
                          <a:spcPts val="0"/>
                        </a:spcAft>
                        <a:buNone/>
                      </a:pPr>
                      <a:r>
                        <a:t/>
                      </a:r>
                      <a:endParaRPr b="1" sz="1200">
                        <a:solidFill>
                          <a:srgbClr val="E95C3D"/>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What did Anti-Federalists fear about the new Constitution?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Why did Anti-Federalists want a Bill of Rights?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How did Anti-Federalists share their concerns with others?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Where did Anti-Federalist prefer the power was held?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How did Anti-Federalists influence the final Constitution?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0" y="916261"/>
            <a:ext cx="5439000" cy="8502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a:t>
            </a:r>
            <a:endParaRPr sz="1100">
              <a:latin typeface="Inter"/>
              <a:ea typeface="Inter"/>
              <a:cs typeface="Inter"/>
              <a:sym typeface="Inter"/>
            </a:endParaRPr>
          </a:p>
        </p:txBody>
      </p:sp>
      <p:pic>
        <p:nvPicPr>
          <p:cNvPr id="105" name="Google Shape;105;p25" title="Context@2x transparent.png"/>
          <p:cNvPicPr preferRelativeResize="0"/>
          <p:nvPr/>
        </p:nvPicPr>
        <p:blipFill rotWithShape="1">
          <a:blip r:embed="rId4">
            <a:alphaModFix/>
          </a:blip>
          <a:srcRect b="0" l="0" r="0" t="0"/>
          <a:stretch/>
        </p:blipFill>
        <p:spPr>
          <a:xfrm>
            <a:off x="812725" y="916261"/>
            <a:ext cx="850200" cy="850200"/>
          </a:xfrm>
          <a:prstGeom prst="rect">
            <a:avLst/>
          </a:prstGeom>
          <a:noFill/>
          <a:ln>
            <a:noFill/>
          </a:ln>
        </p:spPr>
      </p:pic>
      <p:sp>
        <p:nvSpPr>
          <p:cNvPr id="106" name="Google Shape;106;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Primary Source Analysis: </a:t>
            </a:r>
            <a:r>
              <a:rPr lang="en" sz="1900">
                <a:solidFill>
                  <a:schemeClr val="dk1"/>
                </a:solidFill>
                <a:latin typeface="Halant"/>
                <a:ea typeface="Halant"/>
                <a:cs typeface="Halant"/>
                <a:sym typeface="Halant"/>
              </a:rPr>
              <a:t>Anti-Federalist Arguments</a:t>
            </a:r>
            <a:endParaRPr sz="19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6" name="Google Shape;116;p26"/>
          <p:cNvSpPr txBox="1"/>
          <p:nvPr/>
        </p:nvSpPr>
        <p:spPr>
          <a:xfrm>
            <a:off x="594300" y="731497"/>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following excerpts and answer the corresponding questions and prompts.</a:t>
            </a:r>
            <a:endParaRPr sz="1200">
              <a:solidFill>
                <a:schemeClr val="dk1"/>
              </a:solidFill>
              <a:latin typeface="Inter"/>
              <a:ea typeface="Inter"/>
              <a:cs typeface="Inter"/>
              <a:sym typeface="Inter"/>
            </a:endParaRPr>
          </a:p>
        </p:txBody>
      </p:sp>
      <p:sp>
        <p:nvSpPr>
          <p:cNvPr id="117" name="Google Shape;117;p26"/>
          <p:cNvSpPr txBox="1"/>
          <p:nvPr/>
        </p:nvSpPr>
        <p:spPr>
          <a:xfrm>
            <a:off x="381550" y="1165700"/>
            <a:ext cx="6992100" cy="24858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Halant"/>
                <a:ea typeface="Halant"/>
                <a:cs typeface="Halant"/>
                <a:sym typeface="Halant"/>
              </a:rPr>
              <a:t>Source: George Mason, “Objections to This Constitution of Government,” September 1787.</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0" lvl="0" marL="0" rtl="0" algn="l">
              <a:spcBef>
                <a:spcPts val="0"/>
              </a:spcBef>
              <a:spcAft>
                <a:spcPts val="0"/>
              </a:spcAft>
              <a:buNone/>
            </a:pPr>
            <a:r>
              <a:rPr lang="en" sz="1150">
                <a:solidFill>
                  <a:schemeClr val="dk1"/>
                </a:solidFill>
                <a:latin typeface="Inter"/>
                <a:ea typeface="Inter"/>
                <a:cs typeface="Inter"/>
                <a:sym typeface="Inter"/>
              </a:rPr>
              <a:t>There is no Declaration of Rights to protect the people’s freedoms, and without it, even the benefits of common law are not guaranteed. . . . The House of Representatives offers only the shadow of real representation, and laws will likely be made by people who don’t understand or share the concerns of the public. . . . The Senate has too much power—controlling money, treaties, and important appointments—and is not elected by the people. . . . The federal courts are designed to overpower state courts, making justice harder to reach for ordinary citizens. . . . The President has too much unchecked power, including the ability to pardon those who may have committed treason with his support. . . . This new government blends the powers of different branches in dangerous ways and may one day lead to tyranny or monarchy. . . . Without clear limits, Congress could create new crimes, harsh punishments, and take more power than it was ever meant to have.</a:t>
            </a:r>
            <a:endParaRPr sz="1150">
              <a:solidFill>
                <a:schemeClr val="dk1"/>
              </a:solidFill>
              <a:latin typeface="Inter"/>
              <a:ea typeface="Inter"/>
              <a:cs typeface="Inter"/>
              <a:sym typeface="Inter"/>
            </a:endParaRPr>
          </a:p>
        </p:txBody>
      </p:sp>
      <p:sp>
        <p:nvSpPr>
          <p:cNvPr id="118" name="Google Shape;118;p26"/>
          <p:cNvSpPr txBox="1"/>
          <p:nvPr/>
        </p:nvSpPr>
        <p:spPr>
          <a:xfrm>
            <a:off x="381550" y="3822244"/>
            <a:ext cx="6992100" cy="23088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150">
                <a:solidFill>
                  <a:schemeClr val="dk1"/>
                </a:solidFill>
                <a:latin typeface="Halant"/>
                <a:ea typeface="Halant"/>
                <a:cs typeface="Halant"/>
                <a:sym typeface="Halant"/>
              </a:rPr>
              <a:t>Source: </a:t>
            </a:r>
            <a:r>
              <a:rPr lang="en" sz="1150">
                <a:solidFill>
                  <a:schemeClr val="dk1"/>
                </a:solidFill>
                <a:latin typeface="Halant"/>
                <a:ea typeface="Halant"/>
                <a:cs typeface="Halant"/>
                <a:sym typeface="Halant"/>
              </a:rPr>
              <a:t>Patrick Henry, “Speech Before Virginia Ratifying Convention,” June 1788.</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0" lvl="0" marL="0" rtl="0" algn="l">
              <a:spcBef>
                <a:spcPts val="0"/>
              </a:spcBef>
              <a:spcAft>
                <a:spcPts val="0"/>
              </a:spcAft>
              <a:buNone/>
            </a:pPr>
            <a:r>
              <a:rPr lang="en" sz="1150">
                <a:solidFill>
                  <a:schemeClr val="dk1"/>
                </a:solidFill>
                <a:latin typeface="Inter"/>
                <a:ea typeface="Inter"/>
                <a:cs typeface="Inter"/>
                <a:sym typeface="Inter"/>
              </a:rPr>
              <a:t>This Constitution is said to have beautiful features; but when I come to examine these features, Sir, they appear to me horribly frightful: . . . Your President may easily become King: . . . Where are your checks in this Government? . . . It is on a supposition that our American Governors shall be honest, that all the good qualities of this Government are founded: But its defective, and imperfect construction, puts it in their power to perpetrate the worst of mischiefs, should they be bad men. . . . Show me that age and country where the rights and liberties of the people were placed on the sole chance of their rulers being good men, without a consequent loss of liberty? . . . If your American chief, be a man of ambition, and abilities, how easy is it for him to render himself absolute: The army is in his hands, and, if he be a man of address, it will be attached to him; . . . and, Sir, will the American spirit solely relieve you when this happens?</a:t>
            </a:r>
            <a:endParaRPr sz="1150">
              <a:solidFill>
                <a:schemeClr val="dk1"/>
              </a:solidFill>
              <a:latin typeface="Inter"/>
              <a:ea typeface="Inter"/>
              <a:cs typeface="Inter"/>
              <a:sym typeface="Inter"/>
            </a:endParaRPr>
          </a:p>
        </p:txBody>
      </p:sp>
      <p:sp>
        <p:nvSpPr>
          <p:cNvPr id="119" name="Google Shape;119;p26"/>
          <p:cNvSpPr txBox="1"/>
          <p:nvPr/>
        </p:nvSpPr>
        <p:spPr>
          <a:xfrm>
            <a:off x="381550" y="6301788"/>
            <a:ext cx="6992100" cy="30168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150">
                <a:solidFill>
                  <a:schemeClr val="dk1"/>
                </a:solidFill>
                <a:latin typeface="Halant"/>
                <a:ea typeface="Halant"/>
                <a:cs typeface="Halant"/>
                <a:sym typeface="Halant"/>
              </a:rPr>
              <a:t>Source: </a:t>
            </a:r>
            <a:r>
              <a:rPr lang="en" sz="1150">
                <a:solidFill>
                  <a:schemeClr val="dk1"/>
                </a:solidFill>
                <a:latin typeface="Halant"/>
                <a:ea typeface="Halant"/>
                <a:cs typeface="Halant"/>
                <a:sym typeface="Halant"/>
              </a:rPr>
              <a:t>Mercy Otis Warren, “Observations on the New Constitution,” June 1788.</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0" lvl="0" marL="0" rtl="0" algn="l">
              <a:spcBef>
                <a:spcPts val="0"/>
              </a:spcBef>
              <a:spcAft>
                <a:spcPts val="0"/>
              </a:spcAft>
              <a:buNone/>
            </a:pPr>
            <a:r>
              <a:rPr lang="en" sz="1150">
                <a:solidFill>
                  <a:schemeClr val="dk1"/>
                </a:solidFill>
                <a:latin typeface="Inter"/>
                <a:ea typeface="Inter"/>
                <a:cs typeface="Inter"/>
                <a:sym typeface="Inter"/>
              </a:rPr>
              <a:t>Mankind may amuse themselves with theoretick systems of liberty . . . but we can only discern its true value by the practical and wretched effects of slavery . . . Animated with the firmest zeal for the interest of this country . . . I cannot silently witness this degradation without calling on them, before they are compelled to blush at their own servitude . . . [This] Constitution . . . by the undefined meaning of some parts, and the ambiguities of expression in others, is dangerously adapted to the purposes of an immediate aristocratic tyranny . . . Standing armies have been the nursery of vice and the bane of liberty from the Roman legions . . . to the planting of the British cohorts in the capitals of America . . . [Now] the militia . . . may either be employed to extort the enormous sums that will be necessary to support the civil list . . . or they may be sent into foreign countries for the fulfilment of treaties . . . We were then told by [a former British governor] . . . that no form of government . . . can be perfect . . . Yet we soon saw armies of mercenaries encamped on our plains . . . and our cities burnt . . . The glorious fabric of liberty successfully reared . . . totters to the foundation, and may be blown away as the bubble of fancy by the rude breath of military combinations, and politicians of yesterday.</a:t>
            </a:r>
            <a:endParaRPr sz="115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sp>
        <p:nvSpPr>
          <p:cNvPr id="124" name="Google Shape;124;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Primary Source Analysis: Anti-Federalist Arguments</a:t>
            </a:r>
            <a:endParaRPr sz="1900">
              <a:solidFill>
                <a:schemeClr val="dk1"/>
              </a:solidFill>
              <a:latin typeface="Halant"/>
              <a:ea typeface="Halant"/>
              <a:cs typeface="Halant"/>
              <a:sym typeface="Halant"/>
            </a:endParaRPr>
          </a:p>
        </p:txBody>
      </p:sp>
      <p:pic>
        <p:nvPicPr>
          <p:cNvPr id="125" name="Google Shape;125;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8" name="Google Shape;128;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9" name="Google Shape;129;p27"/>
          <p:cNvSpPr txBox="1"/>
          <p:nvPr/>
        </p:nvSpPr>
        <p:spPr>
          <a:xfrm>
            <a:off x="594300" y="807697"/>
            <a:ext cx="65838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the primary source excerpts of George Mason, Patrick Henry, and Mercy Otis Warren to answer the questions and prompts below.</a:t>
            </a:r>
            <a:endParaRPr sz="1200">
              <a:solidFill>
                <a:schemeClr val="dk1"/>
              </a:solidFill>
              <a:latin typeface="Inter"/>
              <a:ea typeface="Inter"/>
              <a:cs typeface="Inter"/>
              <a:sym typeface="Inter"/>
            </a:endParaRPr>
          </a:p>
        </p:txBody>
      </p:sp>
      <p:sp>
        <p:nvSpPr>
          <p:cNvPr id="130" name="Google Shape;130;p27"/>
          <p:cNvSpPr txBox="1"/>
          <p:nvPr/>
        </p:nvSpPr>
        <p:spPr>
          <a:xfrm>
            <a:off x="594300" y="1454300"/>
            <a:ext cx="6583800" cy="69738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Highlight pieces of each excerpt in which the authors express fear or distrust of the government.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each author’s critiques of the Constitution and how do you think a Federalist might respond to their concerns?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 Anti-Federalist authors have in common with their arguments?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Anti-Federalist authors differ from one another in their arguments?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31" name="Google Shape;131;p27"/>
          <p:cNvGraphicFramePr/>
          <p:nvPr/>
        </p:nvGraphicFramePr>
        <p:xfrm>
          <a:off x="594300" y="2603225"/>
          <a:ext cx="3000000" cy="3000000"/>
        </p:xfrm>
        <a:graphic>
          <a:graphicData uri="http://schemas.openxmlformats.org/drawingml/2006/table">
            <a:tbl>
              <a:tblPr>
                <a:noFill/>
                <a:tableStyleId>{D299942A-3F88-40D4-A793-D1CD0F08D33A}</a:tableStyleId>
              </a:tblPr>
              <a:tblGrid>
                <a:gridCol w="1286175"/>
                <a:gridCol w="1724150"/>
                <a:gridCol w="1818025"/>
                <a:gridCol w="1755450"/>
              </a:tblGrid>
              <a:tr h="381000">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Mason</a:t>
                      </a:r>
                      <a:endParaRPr b="1"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Henry</a:t>
                      </a:r>
                      <a:endParaRPr b="1"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Warren</a:t>
                      </a:r>
                      <a:endParaRPr b="1"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100">
                          <a:solidFill>
                            <a:schemeClr val="dk1"/>
                          </a:solidFill>
                          <a:latin typeface="Inter"/>
                          <a:ea typeface="Inter"/>
                          <a:cs typeface="Inter"/>
                          <a:sym typeface="Inter"/>
                        </a:rPr>
                        <a:t>Anti-Federalist</a:t>
                      </a:r>
                      <a:endParaRPr b="1" sz="1100">
                        <a:solidFill>
                          <a:schemeClr val="dk1"/>
                        </a:solidFill>
                        <a:latin typeface="Inter"/>
                        <a:ea typeface="Inter"/>
                        <a:cs typeface="Inter"/>
                        <a:sym typeface="Inter"/>
                      </a:endParaRPr>
                    </a:p>
                    <a:p>
                      <a:pPr indent="0" lvl="0" marL="0" rtl="0" algn="ctr">
                        <a:spcBef>
                          <a:spcPts val="0"/>
                        </a:spcBef>
                        <a:spcAft>
                          <a:spcPts val="0"/>
                        </a:spcAft>
                        <a:buNone/>
                      </a:pPr>
                      <a:r>
                        <a:rPr b="1" lang="en" sz="1100">
                          <a:solidFill>
                            <a:schemeClr val="dk1"/>
                          </a:solidFill>
                          <a:latin typeface="Inter"/>
                          <a:ea typeface="Inter"/>
                          <a:cs typeface="Inter"/>
                          <a:sym typeface="Inter"/>
                        </a:rPr>
                        <a:t>Critiques</a:t>
                      </a:r>
                      <a:endParaRPr b="1" sz="1100">
                        <a:solidFill>
                          <a:schemeClr val="dk1"/>
                        </a:solidFill>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100">
                          <a:solidFill>
                            <a:schemeClr val="dk1"/>
                          </a:solidFill>
                          <a:latin typeface="Inter"/>
                          <a:ea typeface="Inter"/>
                          <a:cs typeface="Inter"/>
                          <a:sym typeface="Inter"/>
                        </a:rPr>
                        <a:t>Federalist</a:t>
                      </a:r>
                      <a:endParaRPr b="1" sz="1100">
                        <a:solidFill>
                          <a:schemeClr val="dk1"/>
                        </a:solidFill>
                        <a:latin typeface="Inter"/>
                        <a:ea typeface="Inter"/>
                        <a:cs typeface="Inter"/>
                        <a:sym typeface="Inter"/>
                      </a:endParaRPr>
                    </a:p>
                    <a:p>
                      <a:pPr indent="0" lvl="0" marL="0" rtl="0" algn="ctr">
                        <a:spcBef>
                          <a:spcPts val="0"/>
                        </a:spcBef>
                        <a:spcAft>
                          <a:spcPts val="0"/>
                        </a:spcAft>
                        <a:buNone/>
                      </a:pPr>
                      <a:r>
                        <a:rPr b="1" lang="en" sz="1100">
                          <a:solidFill>
                            <a:schemeClr val="dk1"/>
                          </a:solidFill>
                          <a:latin typeface="Inter"/>
                          <a:ea typeface="Inter"/>
                          <a:cs typeface="Inter"/>
                          <a:sym typeface="Inter"/>
                        </a:rPr>
                        <a:t>Response</a:t>
                      </a:r>
                      <a:endParaRPr b="1" sz="1100">
                        <a:solidFill>
                          <a:schemeClr val="dk1"/>
                        </a:solidFill>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5" name="Shape 135"/>
        <p:cNvGrpSpPr/>
        <p:nvPr/>
      </p:nvGrpSpPr>
      <p:grpSpPr>
        <a:xfrm>
          <a:off x="0" y="0"/>
          <a:ext cx="0" cy="0"/>
          <a:chOff x="0" y="0"/>
          <a:chExt cx="0" cy="0"/>
        </a:xfrm>
      </p:grpSpPr>
      <p:sp>
        <p:nvSpPr>
          <p:cNvPr id="136" name="Google Shape;136;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The Anti-Federalists (Exemplar)</a:t>
            </a:r>
            <a:endParaRPr sz="1900">
              <a:latin typeface="Halant"/>
              <a:ea typeface="Halant"/>
              <a:cs typeface="Halant"/>
              <a:sym typeface="Halant"/>
            </a:endParaRPr>
          </a:p>
        </p:txBody>
      </p:sp>
      <p:pic>
        <p:nvPicPr>
          <p:cNvPr id="137" name="Google Shape;13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8" name="Google Shape;138;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9" name="Google Shape;139;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0" name="Google Shape;140;p28"/>
          <p:cNvGraphicFramePr/>
          <p:nvPr/>
        </p:nvGraphicFramePr>
        <p:xfrm>
          <a:off x="381538" y="1889638"/>
          <a:ext cx="3000000" cy="3000000"/>
        </p:xfrm>
        <a:graphic>
          <a:graphicData uri="http://schemas.openxmlformats.org/drawingml/2006/table">
            <a:tbl>
              <a:tblPr>
                <a:noFill/>
                <a:tableStyleId>{CA5CA194-9875-4B67-9B71-B57BB803F3B7}</a:tableStyleId>
              </a:tblPr>
              <a:tblGrid>
                <a:gridCol w="4898250"/>
                <a:gridCol w="2171225"/>
              </a:tblGrid>
              <a:tr h="63813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the American Revolution, the United States was governed by the Articles of Confederation. Many people felt the Articles made the national government too weak to solve problems like debt, trade disputes, and unrest. </a:t>
                      </a: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1787, leaders met at the Constitutional Convention to create a stronger government. The new plan became the U.S. Constitution, but not everyone agreed with it.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Those who opposed the ratification of the Constitution were called Anti-Federalists. They believed the new national government could become too powerful. They worried that states and individuals would lose their rights. They feared that a president could become too much like a king. Some Anti-Federalists were farmers, laborers, and small business owners who feared the rich and powerful would control the new government. Others believed the new system gave too much power to courts and tax collectors far from home. Many Anti-Federalists supported democracy but wanted more protections for the average person.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One of their biggest concerns was the lack of a Bill of Rights to protect freedoms like speech, religion, and fair trials. </a:t>
                      </a: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Anti-Federalists included important leaders like Patrick Henry, George Mason, and Mercy Otis Warren. They wrote articles and gave speeches warning people to be careful about giving too much power to the central government.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They believed a strong local and state government was better for protecting everyday people because the leaders were closer to the citizens. </a:t>
                      </a: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Their arguments made many Americans think twice before supporting the Constitution. This slowed the ratification process as people demanded changes.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Because of their pressure, the Bill of Rights was added in 1791. These first ten amendments guaranteed key freedoms for all citizens. Their ideas helped create a strong tradition of protecting individual rights in American politics. Even though the Anti-Federalists lost the ratification debate, their warnings helped shape the future of American government by establishing a long tradition of protecting individual rights. </a:t>
                      </a:r>
                      <a:r>
                        <a:rPr b="1" lang="en" sz="1200">
                          <a:solidFill>
                            <a:schemeClr val="dk1"/>
                          </a:solidFill>
                          <a:latin typeface="Inter"/>
                          <a:ea typeface="Inter"/>
                          <a:cs typeface="Inter"/>
                          <a:sym typeface="Inter"/>
                        </a:rPr>
                        <a:t>(F)</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What problems were facing the country under the Articles?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Debt, trade disputes, and unrest </a:t>
                      </a:r>
                      <a:endParaRPr b="1" sz="1200">
                        <a:solidFill>
                          <a:srgbClr val="E95C3D"/>
                        </a:solidFill>
                        <a:latin typeface="Inter"/>
                        <a:ea typeface="Inter"/>
                        <a:cs typeface="Inter"/>
                        <a:sym typeface="Inter"/>
                      </a:endParaRPr>
                    </a:p>
                    <a:p>
                      <a:pPr indent="0" lvl="0" marL="171450" rtl="0" algn="l">
                        <a:spcBef>
                          <a:spcPts val="0"/>
                        </a:spcBef>
                        <a:spcAft>
                          <a:spcPts val="0"/>
                        </a:spcAft>
                        <a:buNone/>
                      </a:pPr>
                      <a:r>
                        <a:t/>
                      </a:r>
                      <a:endParaRPr b="1" sz="1200">
                        <a:solidFill>
                          <a:srgbClr val="E95C3D"/>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What did Anti-Federalists fear about the new Constitution?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 government could become too powerful (like a king) and take away their rights)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Why did Anti-Federalists want a Bill of Rights?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To protect freedoms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How did Anti-Federalists share their concerns with others?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They wrote articles and gave speeches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Where did Anti-Federalist prefer the power was held?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In local and state governments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133350" lvl="0" marL="17145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How did Anti-Federalists influence the final Constitution?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Established a tradition of protecting individual rights and the inclusion of the Bill of Rights</a:t>
                      </a:r>
                      <a:endParaRPr b="1" sz="12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1" name="Google Shape;141;p28"/>
          <p:cNvSpPr txBox="1"/>
          <p:nvPr/>
        </p:nvSpPr>
        <p:spPr>
          <a:xfrm>
            <a:off x="1878100" y="916261"/>
            <a:ext cx="5439000" cy="8502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a:t>
            </a:r>
            <a:endParaRPr sz="1100">
              <a:latin typeface="Inter"/>
              <a:ea typeface="Inter"/>
              <a:cs typeface="Inter"/>
              <a:sym typeface="Inter"/>
            </a:endParaRPr>
          </a:p>
        </p:txBody>
      </p:sp>
      <p:pic>
        <p:nvPicPr>
          <p:cNvPr id="142" name="Google Shape;142;p28" title="Context@2x transparent.png"/>
          <p:cNvPicPr preferRelativeResize="0"/>
          <p:nvPr/>
        </p:nvPicPr>
        <p:blipFill rotWithShape="1">
          <a:blip r:embed="rId4">
            <a:alphaModFix/>
          </a:blip>
          <a:srcRect b="0" l="0" r="0" t="0"/>
          <a:stretch/>
        </p:blipFill>
        <p:spPr>
          <a:xfrm>
            <a:off x="812725" y="916261"/>
            <a:ext cx="850200" cy="850200"/>
          </a:xfrm>
          <a:prstGeom prst="rect">
            <a:avLst/>
          </a:prstGeom>
          <a:noFill/>
          <a:ln>
            <a:noFill/>
          </a:ln>
        </p:spPr>
      </p:pic>
      <p:sp>
        <p:nvSpPr>
          <p:cNvPr id="143" name="Google Shape;143;p28"/>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7" name="Shape 147"/>
        <p:cNvGrpSpPr/>
        <p:nvPr/>
      </p:nvGrpSpPr>
      <p:grpSpPr>
        <a:xfrm>
          <a:off x="0" y="0"/>
          <a:ext cx="0" cy="0"/>
          <a:chOff x="0" y="0"/>
          <a:chExt cx="0" cy="0"/>
        </a:xfrm>
      </p:grpSpPr>
      <p:sp>
        <p:nvSpPr>
          <p:cNvPr id="148" name="Google Shape;148;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Primary Source Analysis: Anti-Federalist Arguments</a:t>
            </a:r>
            <a:endParaRPr sz="1900">
              <a:solidFill>
                <a:schemeClr val="dk1"/>
              </a:solidFill>
              <a:latin typeface="Halant"/>
              <a:ea typeface="Halant"/>
              <a:cs typeface="Halant"/>
              <a:sym typeface="Halant"/>
            </a:endParaRPr>
          </a:p>
        </p:txBody>
      </p:sp>
      <p:pic>
        <p:nvPicPr>
          <p:cNvPr id="149" name="Google Shape;149;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0" name="Google Shape;150;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1" name="Google Shape;151;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2" name="Google Shape;152;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3" name="Google Shape;153;p29"/>
          <p:cNvSpPr txBox="1"/>
          <p:nvPr/>
        </p:nvSpPr>
        <p:spPr>
          <a:xfrm>
            <a:off x="594300" y="731497"/>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following excerpts and answer the corresponding questions and prompts.</a:t>
            </a:r>
            <a:endParaRPr sz="1200">
              <a:solidFill>
                <a:schemeClr val="dk1"/>
              </a:solidFill>
              <a:latin typeface="Inter"/>
              <a:ea typeface="Inter"/>
              <a:cs typeface="Inter"/>
              <a:sym typeface="Inter"/>
            </a:endParaRPr>
          </a:p>
        </p:txBody>
      </p:sp>
      <p:sp>
        <p:nvSpPr>
          <p:cNvPr id="154" name="Google Shape;154;p29"/>
          <p:cNvSpPr txBox="1"/>
          <p:nvPr/>
        </p:nvSpPr>
        <p:spPr>
          <a:xfrm>
            <a:off x="381550" y="1089500"/>
            <a:ext cx="6992100" cy="24858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150">
                <a:solidFill>
                  <a:schemeClr val="dk1"/>
                </a:solidFill>
                <a:latin typeface="Halant"/>
                <a:ea typeface="Halant"/>
                <a:cs typeface="Halant"/>
                <a:sym typeface="Halant"/>
              </a:rPr>
              <a:t>Source: </a:t>
            </a:r>
            <a:r>
              <a:rPr lang="en" sz="1150">
                <a:solidFill>
                  <a:schemeClr val="dk1"/>
                </a:solidFill>
                <a:latin typeface="Halant"/>
                <a:ea typeface="Halant"/>
                <a:cs typeface="Halant"/>
                <a:sym typeface="Halant"/>
              </a:rPr>
              <a:t>George Mason, “Objections to This Constitution of Government,” September 1787.</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0" lvl="0" marL="0" rtl="0" algn="l">
              <a:spcBef>
                <a:spcPts val="0"/>
              </a:spcBef>
              <a:spcAft>
                <a:spcPts val="0"/>
              </a:spcAft>
              <a:buNone/>
            </a:pPr>
            <a:r>
              <a:rPr lang="en" sz="1150">
                <a:solidFill>
                  <a:schemeClr val="dk1"/>
                </a:solidFill>
                <a:latin typeface="Inter"/>
                <a:ea typeface="Inter"/>
                <a:cs typeface="Inter"/>
                <a:sym typeface="Inter"/>
              </a:rPr>
              <a:t>There is </a:t>
            </a:r>
            <a:r>
              <a:rPr lang="en" sz="1150">
                <a:solidFill>
                  <a:schemeClr val="dk1"/>
                </a:solidFill>
                <a:highlight>
                  <a:srgbClr val="E95C3D"/>
                </a:highlight>
                <a:latin typeface="Inter"/>
                <a:ea typeface="Inter"/>
                <a:cs typeface="Inter"/>
                <a:sym typeface="Inter"/>
              </a:rPr>
              <a:t>no Declaration of Rights to protect the people’s freedoms</a:t>
            </a:r>
            <a:r>
              <a:rPr lang="en" sz="1150">
                <a:solidFill>
                  <a:schemeClr val="dk1"/>
                </a:solidFill>
                <a:latin typeface="Inter"/>
                <a:ea typeface="Inter"/>
                <a:cs typeface="Inter"/>
                <a:sym typeface="Inter"/>
              </a:rPr>
              <a:t>, and without it, even the benefits of common law are not guaranteed. . . . The House of Representatives offers only the shadow of real representation, and laws will likely be made by people who don’t understand or share the concerns of the public. . . . </a:t>
            </a:r>
            <a:r>
              <a:rPr lang="en" sz="1150">
                <a:solidFill>
                  <a:schemeClr val="dk1"/>
                </a:solidFill>
                <a:highlight>
                  <a:srgbClr val="E95C3D"/>
                </a:highlight>
                <a:latin typeface="Inter"/>
                <a:ea typeface="Inter"/>
                <a:cs typeface="Inter"/>
                <a:sym typeface="Inter"/>
              </a:rPr>
              <a:t>The Senate has too much power—controlling money, treaties, and important appointments—and is not elected by the people</a:t>
            </a:r>
            <a:r>
              <a:rPr lang="en" sz="1150">
                <a:solidFill>
                  <a:schemeClr val="dk1"/>
                </a:solidFill>
                <a:latin typeface="Inter"/>
                <a:ea typeface="Inter"/>
                <a:cs typeface="Inter"/>
                <a:sym typeface="Inter"/>
              </a:rPr>
              <a:t>. . . . The federal courts are designed to overpower state courts, making justice harder to reach for ordinary citizens. . . . The </a:t>
            </a:r>
            <a:r>
              <a:rPr lang="en" sz="1150">
                <a:solidFill>
                  <a:schemeClr val="dk1"/>
                </a:solidFill>
                <a:highlight>
                  <a:srgbClr val="E95C3D"/>
                </a:highlight>
                <a:latin typeface="Inter"/>
                <a:ea typeface="Inter"/>
                <a:cs typeface="Inter"/>
                <a:sym typeface="Inter"/>
              </a:rPr>
              <a:t>President has too much unchecked power</a:t>
            </a:r>
            <a:r>
              <a:rPr lang="en" sz="1150">
                <a:solidFill>
                  <a:schemeClr val="dk1"/>
                </a:solidFill>
                <a:latin typeface="Inter"/>
                <a:ea typeface="Inter"/>
                <a:cs typeface="Inter"/>
                <a:sym typeface="Inter"/>
              </a:rPr>
              <a:t>, including the ability to pardon those who may have committed treason with his support. . . . This new government blends the powers of different branches in dangerous ways and </a:t>
            </a:r>
            <a:r>
              <a:rPr lang="en" sz="1150">
                <a:solidFill>
                  <a:schemeClr val="dk1"/>
                </a:solidFill>
                <a:highlight>
                  <a:srgbClr val="E95C3D"/>
                </a:highlight>
                <a:latin typeface="Inter"/>
                <a:ea typeface="Inter"/>
                <a:cs typeface="Inter"/>
                <a:sym typeface="Inter"/>
              </a:rPr>
              <a:t>may one day lead to tyranny or monarchy</a:t>
            </a:r>
            <a:r>
              <a:rPr lang="en" sz="1150">
                <a:solidFill>
                  <a:schemeClr val="dk1"/>
                </a:solidFill>
                <a:latin typeface="Inter"/>
                <a:ea typeface="Inter"/>
                <a:cs typeface="Inter"/>
                <a:sym typeface="Inter"/>
              </a:rPr>
              <a:t>. . . . Without clear limits, </a:t>
            </a:r>
            <a:r>
              <a:rPr lang="en" sz="1150">
                <a:solidFill>
                  <a:schemeClr val="dk1"/>
                </a:solidFill>
                <a:highlight>
                  <a:srgbClr val="E95C3D"/>
                </a:highlight>
                <a:latin typeface="Inter"/>
                <a:ea typeface="Inter"/>
                <a:cs typeface="Inter"/>
                <a:sym typeface="Inter"/>
              </a:rPr>
              <a:t>Congress could create new crimes, harsh punishments, and take more power</a:t>
            </a:r>
            <a:r>
              <a:rPr lang="en" sz="1150">
                <a:solidFill>
                  <a:schemeClr val="dk1"/>
                </a:solidFill>
                <a:latin typeface="Inter"/>
                <a:ea typeface="Inter"/>
                <a:cs typeface="Inter"/>
                <a:sym typeface="Inter"/>
              </a:rPr>
              <a:t> than it was ever meant to have.</a:t>
            </a:r>
            <a:endParaRPr sz="1150">
              <a:solidFill>
                <a:schemeClr val="dk1"/>
              </a:solidFill>
              <a:latin typeface="Inter"/>
              <a:ea typeface="Inter"/>
              <a:cs typeface="Inter"/>
              <a:sym typeface="Inter"/>
            </a:endParaRPr>
          </a:p>
        </p:txBody>
      </p:sp>
      <p:sp>
        <p:nvSpPr>
          <p:cNvPr id="155" name="Google Shape;155;p29"/>
          <p:cNvSpPr txBox="1"/>
          <p:nvPr/>
        </p:nvSpPr>
        <p:spPr>
          <a:xfrm>
            <a:off x="381550" y="3784144"/>
            <a:ext cx="6992100" cy="23088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150">
                <a:solidFill>
                  <a:schemeClr val="dk1"/>
                </a:solidFill>
                <a:latin typeface="Halant"/>
                <a:ea typeface="Halant"/>
                <a:cs typeface="Halant"/>
                <a:sym typeface="Halant"/>
              </a:rPr>
              <a:t>Source: </a:t>
            </a:r>
            <a:r>
              <a:rPr lang="en" sz="1150">
                <a:solidFill>
                  <a:schemeClr val="dk1"/>
                </a:solidFill>
                <a:latin typeface="Halant"/>
                <a:ea typeface="Halant"/>
                <a:cs typeface="Halant"/>
                <a:sym typeface="Halant"/>
              </a:rPr>
              <a:t>Patrick Henry, “Speech Before Virginia Ratifying Convention,” June 1788.</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0" lvl="0" marL="0" rtl="0" algn="l">
              <a:spcBef>
                <a:spcPts val="0"/>
              </a:spcBef>
              <a:spcAft>
                <a:spcPts val="0"/>
              </a:spcAft>
              <a:buNone/>
            </a:pPr>
            <a:r>
              <a:rPr lang="en" sz="1150">
                <a:solidFill>
                  <a:schemeClr val="dk1"/>
                </a:solidFill>
                <a:latin typeface="Inter"/>
                <a:ea typeface="Inter"/>
                <a:cs typeface="Inter"/>
                <a:sym typeface="Inter"/>
              </a:rPr>
              <a:t>This Constitution is said to have beautiful features; but when I come to examine these features, Sir, they appear to me horribly frightful: . . . Your </a:t>
            </a:r>
            <a:r>
              <a:rPr lang="en" sz="1150">
                <a:solidFill>
                  <a:schemeClr val="dk1"/>
                </a:solidFill>
                <a:highlight>
                  <a:srgbClr val="E95C3D"/>
                </a:highlight>
                <a:latin typeface="Inter"/>
                <a:ea typeface="Inter"/>
                <a:cs typeface="Inter"/>
                <a:sym typeface="Inter"/>
              </a:rPr>
              <a:t>President may easily become King</a:t>
            </a:r>
            <a:r>
              <a:rPr lang="en" sz="1150">
                <a:solidFill>
                  <a:schemeClr val="dk1"/>
                </a:solidFill>
                <a:latin typeface="Inter"/>
                <a:ea typeface="Inter"/>
                <a:cs typeface="Inter"/>
                <a:sym typeface="Inter"/>
              </a:rPr>
              <a:t>: . . . Where are your checks in this Government? . . . It is on a supposition that our American Governors shall be honest, that all the good qualities of this Government are founded: But its defective, and imperfect construction, puts it in their power to perpetrate the worst of mischiefs, should they be bad men. . . . </a:t>
            </a:r>
            <a:r>
              <a:rPr lang="en" sz="1150">
                <a:solidFill>
                  <a:schemeClr val="dk1"/>
                </a:solidFill>
                <a:highlight>
                  <a:srgbClr val="E95C3D"/>
                </a:highlight>
                <a:latin typeface="Inter"/>
                <a:ea typeface="Inter"/>
                <a:cs typeface="Inter"/>
                <a:sym typeface="Inter"/>
              </a:rPr>
              <a:t>Show me that age and country where the rights and liberties of the people were placed on the sole chance of their rulers being good men, without a consequent loss of liberty?</a:t>
            </a:r>
            <a:r>
              <a:rPr lang="en" sz="1150">
                <a:solidFill>
                  <a:schemeClr val="dk1"/>
                </a:solidFill>
                <a:latin typeface="Inter"/>
                <a:ea typeface="Inter"/>
                <a:cs typeface="Inter"/>
                <a:sym typeface="Inter"/>
              </a:rPr>
              <a:t> . . . If your American chief, be a man of ambition, and abilities,</a:t>
            </a:r>
            <a:r>
              <a:rPr lang="en" sz="1150">
                <a:solidFill>
                  <a:schemeClr val="dk1"/>
                </a:solidFill>
                <a:highlight>
                  <a:srgbClr val="E95C3D"/>
                </a:highlight>
                <a:latin typeface="Inter"/>
                <a:ea typeface="Inter"/>
                <a:cs typeface="Inter"/>
                <a:sym typeface="Inter"/>
              </a:rPr>
              <a:t> how easy is it for him to render himself absolute: The army is in his hands</a:t>
            </a:r>
            <a:r>
              <a:rPr lang="en" sz="1150">
                <a:solidFill>
                  <a:schemeClr val="dk1"/>
                </a:solidFill>
                <a:latin typeface="Inter"/>
                <a:ea typeface="Inter"/>
                <a:cs typeface="Inter"/>
                <a:sym typeface="Inter"/>
              </a:rPr>
              <a:t>, and, if he be a man of address, it will be attached to him; . . . and, Sir, will the American spirit solely relieve you when this happens?</a:t>
            </a:r>
            <a:endParaRPr sz="1150">
              <a:solidFill>
                <a:schemeClr val="dk1"/>
              </a:solidFill>
              <a:latin typeface="Inter"/>
              <a:ea typeface="Inter"/>
              <a:cs typeface="Inter"/>
              <a:sym typeface="Inter"/>
            </a:endParaRPr>
          </a:p>
        </p:txBody>
      </p:sp>
      <p:sp>
        <p:nvSpPr>
          <p:cNvPr id="156" name="Google Shape;156;p29"/>
          <p:cNvSpPr txBox="1"/>
          <p:nvPr/>
        </p:nvSpPr>
        <p:spPr>
          <a:xfrm>
            <a:off x="381550" y="6301788"/>
            <a:ext cx="6992100" cy="30168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150">
                <a:solidFill>
                  <a:schemeClr val="dk1"/>
                </a:solidFill>
                <a:latin typeface="Halant"/>
                <a:ea typeface="Halant"/>
                <a:cs typeface="Halant"/>
                <a:sym typeface="Halant"/>
              </a:rPr>
              <a:t>Source: </a:t>
            </a:r>
            <a:r>
              <a:rPr lang="en" sz="1150">
                <a:solidFill>
                  <a:schemeClr val="dk1"/>
                </a:solidFill>
                <a:latin typeface="Halant"/>
                <a:ea typeface="Halant"/>
                <a:cs typeface="Halant"/>
                <a:sym typeface="Halant"/>
              </a:rPr>
              <a:t>Mercy Otis Warren, “Observations on the New Constitution,” June 1788.</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0" lvl="0" marL="0" rtl="0" algn="l">
              <a:spcBef>
                <a:spcPts val="0"/>
              </a:spcBef>
              <a:spcAft>
                <a:spcPts val="0"/>
              </a:spcAft>
              <a:buNone/>
            </a:pPr>
            <a:r>
              <a:rPr lang="en" sz="1150">
                <a:solidFill>
                  <a:schemeClr val="dk1"/>
                </a:solidFill>
                <a:latin typeface="Inter"/>
                <a:ea typeface="Inter"/>
                <a:cs typeface="Inter"/>
                <a:sym typeface="Inter"/>
              </a:rPr>
              <a:t>Mankind may amuse themselves with theoretick systems of liberty . . . but we can only discern its true value by the practical and wretched effects of slavery . . . Animated with the firmest zeal for the interest of this country . . . I cannot silently witness this degradation without calling on them, before they are compelled to blush at their own servitude . . . [This] Constitution . . . by the undefined meaning of some parts, and the ambiguities of expression in others, is </a:t>
            </a:r>
            <a:r>
              <a:rPr lang="en" sz="1150">
                <a:solidFill>
                  <a:schemeClr val="dk1"/>
                </a:solidFill>
                <a:highlight>
                  <a:srgbClr val="E95C3D"/>
                </a:highlight>
                <a:latin typeface="Inter"/>
                <a:ea typeface="Inter"/>
                <a:cs typeface="Inter"/>
                <a:sym typeface="Inter"/>
              </a:rPr>
              <a:t>dangerously adapted to the purposes of an immediate aristocratic tyranny . . . Standing armies have been the nursery of vice</a:t>
            </a:r>
            <a:r>
              <a:rPr lang="en" sz="1150">
                <a:solidFill>
                  <a:schemeClr val="dk1"/>
                </a:solidFill>
                <a:latin typeface="Inter"/>
                <a:ea typeface="Inter"/>
                <a:cs typeface="Inter"/>
                <a:sym typeface="Inter"/>
              </a:rPr>
              <a:t> and the bane of liberty from the Roman legions . . . to the planting of the British cohorts in the capitals of America . . . [Now] the militia . . . may either be employed to extort the enormous sums that will be necessary to support the civil list . . . or they may be sent into foreign countries for the fulfilment of treaties . . . We were then told by [a former British governor] . . . that no form of government . . . can be perfect . . . Yet we soon saw armies of mercenaries encamped on our plains . . . and our cities burnt . . . </a:t>
            </a:r>
            <a:r>
              <a:rPr lang="en" sz="1150">
                <a:solidFill>
                  <a:schemeClr val="dk1"/>
                </a:solidFill>
                <a:highlight>
                  <a:srgbClr val="E95C3D"/>
                </a:highlight>
                <a:latin typeface="Inter"/>
                <a:ea typeface="Inter"/>
                <a:cs typeface="Inter"/>
                <a:sym typeface="Inter"/>
              </a:rPr>
              <a:t>The glorious fabric of liberty successfully reared . . . totters to the foundation, and may be blown away as the bubble of fancy by the rude breath of military combinations, and politicians of yesterday</a:t>
            </a:r>
            <a:r>
              <a:rPr lang="en" sz="1150">
                <a:solidFill>
                  <a:schemeClr val="dk1"/>
                </a:solidFill>
                <a:latin typeface="Inter"/>
                <a:ea typeface="Inter"/>
                <a:cs typeface="Inter"/>
                <a:sym typeface="Inter"/>
              </a:rPr>
              <a:t>.</a:t>
            </a:r>
            <a:endParaRPr sz="115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0" name="Shape 160"/>
        <p:cNvGrpSpPr/>
        <p:nvPr/>
      </p:nvGrpSpPr>
      <p:grpSpPr>
        <a:xfrm>
          <a:off x="0" y="0"/>
          <a:ext cx="0" cy="0"/>
          <a:chOff x="0" y="0"/>
          <a:chExt cx="0" cy="0"/>
        </a:xfrm>
      </p:grpSpPr>
      <p:sp>
        <p:nvSpPr>
          <p:cNvPr id="161" name="Google Shape;161;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Primary Source Analysis: Anti-Federalist Arguments</a:t>
            </a:r>
            <a:endParaRPr sz="1900">
              <a:solidFill>
                <a:schemeClr val="dk1"/>
              </a:solidFill>
              <a:latin typeface="Halant"/>
              <a:ea typeface="Halant"/>
              <a:cs typeface="Halant"/>
              <a:sym typeface="Halant"/>
            </a:endParaRPr>
          </a:p>
        </p:txBody>
      </p:sp>
      <p:pic>
        <p:nvPicPr>
          <p:cNvPr id="162" name="Google Shape;162;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3" name="Google Shape;163;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5" name="Google Shape;165;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6" name="Google Shape;166;p30"/>
          <p:cNvSpPr txBox="1"/>
          <p:nvPr/>
        </p:nvSpPr>
        <p:spPr>
          <a:xfrm>
            <a:off x="594300" y="807697"/>
            <a:ext cx="65838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the primary source excerpts of George Mason, Patrick Henry, and Mercy Otis Warren to answer the questions and prompts below.</a:t>
            </a:r>
            <a:endParaRPr sz="1200">
              <a:solidFill>
                <a:schemeClr val="dk1"/>
              </a:solidFill>
              <a:latin typeface="Inter"/>
              <a:ea typeface="Inter"/>
              <a:cs typeface="Inter"/>
              <a:sym typeface="Inter"/>
            </a:endParaRPr>
          </a:p>
        </p:txBody>
      </p:sp>
      <p:sp>
        <p:nvSpPr>
          <p:cNvPr id="167" name="Google Shape;167;p30"/>
          <p:cNvSpPr txBox="1"/>
          <p:nvPr/>
        </p:nvSpPr>
        <p:spPr>
          <a:xfrm>
            <a:off x="594300" y="1378100"/>
            <a:ext cx="6583800" cy="69738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Highlight pieces of each excerpt in which the authors express fear or distrust of the government.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each author’s critiques of the Constitution and how do you think a Federalist might respond to their concerns? (answer in chart)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 Anti-Federalist authors have in common with their arguments?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All three authors feared that the new Constitution gave too much power to the central government and lacked protections for individual rights, which could lead to tyranny.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Anti-Federalist authors differ from one another in their arguments?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Mason focused on the structural flaws in the Constitution, especially the lack of a Bill of Rights and the overreach of federal powers. Henry emphasized the threat of a powerful executive becoming a king-like ruler and distrusted placing so much faith in future leaders’ character. Warren warned that unclear language in the Constitution would enable aristocratic rule and criticized standing armies as tools of oppression, drawing on historical examples.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68" name="Google Shape;168;p30"/>
          <p:cNvGraphicFramePr/>
          <p:nvPr/>
        </p:nvGraphicFramePr>
        <p:xfrm>
          <a:off x="594300" y="2527025"/>
          <a:ext cx="3000000" cy="3000000"/>
        </p:xfrm>
        <a:graphic>
          <a:graphicData uri="http://schemas.openxmlformats.org/drawingml/2006/table">
            <a:tbl>
              <a:tblPr>
                <a:noFill/>
                <a:tableStyleId>{D299942A-3F88-40D4-A793-D1CD0F08D33A}</a:tableStyleId>
              </a:tblPr>
              <a:tblGrid>
                <a:gridCol w="1286175"/>
                <a:gridCol w="1724150"/>
                <a:gridCol w="1818025"/>
                <a:gridCol w="1755450"/>
              </a:tblGrid>
              <a:tr h="381000">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Mason</a:t>
                      </a:r>
                      <a:endParaRPr b="1"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Henry</a:t>
                      </a:r>
                      <a:endParaRPr b="1"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Warren</a:t>
                      </a:r>
                      <a:endParaRPr b="1"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100">
                          <a:solidFill>
                            <a:schemeClr val="dk1"/>
                          </a:solidFill>
                          <a:latin typeface="Inter"/>
                          <a:ea typeface="Inter"/>
                          <a:cs typeface="Inter"/>
                          <a:sym typeface="Inter"/>
                        </a:rPr>
                        <a:t>Anti-Federalist</a:t>
                      </a:r>
                      <a:endParaRPr b="1" sz="1100">
                        <a:solidFill>
                          <a:schemeClr val="dk1"/>
                        </a:solidFill>
                        <a:latin typeface="Inter"/>
                        <a:ea typeface="Inter"/>
                        <a:cs typeface="Inter"/>
                        <a:sym typeface="Inter"/>
                      </a:endParaRPr>
                    </a:p>
                    <a:p>
                      <a:pPr indent="0" lvl="0" marL="0" rtl="0" algn="ctr">
                        <a:spcBef>
                          <a:spcPts val="0"/>
                        </a:spcBef>
                        <a:spcAft>
                          <a:spcPts val="0"/>
                        </a:spcAft>
                        <a:buNone/>
                      </a:pPr>
                      <a:r>
                        <a:rPr b="1" lang="en" sz="1100">
                          <a:solidFill>
                            <a:schemeClr val="dk1"/>
                          </a:solidFill>
                          <a:latin typeface="Inter"/>
                          <a:ea typeface="Inter"/>
                          <a:cs typeface="Inter"/>
                          <a:sym typeface="Inter"/>
                        </a:rPr>
                        <a:t>Critiques</a:t>
                      </a:r>
                      <a:endParaRPr b="1" sz="1100">
                        <a:solidFill>
                          <a:schemeClr val="dk1"/>
                        </a:solidFill>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No Bill of Rights; Weak representation in the House; Senate not elected by people; power of federal courts; unchecked power of POTUS</a:t>
                      </a:r>
                      <a:endParaRPr b="1" sz="11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 President could become like a king; No strong checks on government power;</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 corrupt leader could use the army to seize control</a:t>
                      </a:r>
                      <a:endParaRPr b="1" sz="11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100">
                          <a:solidFill>
                            <a:srgbClr val="E95C3D"/>
                          </a:solidFill>
                          <a:latin typeface="Inter"/>
                          <a:ea typeface="Inter"/>
                          <a:cs typeface="Inter"/>
                          <a:sym typeface="Inter"/>
                        </a:rPr>
                        <a:t>Constitution uses vague and unclear language to hide dangerous powers; could lead to aristocratic or military rule; Standing armies are a threat to liberty</a:t>
                      </a:r>
                      <a:endParaRPr b="1" sz="11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100">
                          <a:solidFill>
                            <a:schemeClr val="dk1"/>
                          </a:solidFill>
                          <a:latin typeface="Inter"/>
                          <a:ea typeface="Inter"/>
                          <a:cs typeface="Inter"/>
                          <a:sym typeface="Inter"/>
                        </a:rPr>
                        <a:t>Federalist</a:t>
                      </a:r>
                      <a:endParaRPr b="1" sz="1100">
                        <a:solidFill>
                          <a:schemeClr val="dk1"/>
                        </a:solidFill>
                        <a:latin typeface="Inter"/>
                        <a:ea typeface="Inter"/>
                        <a:cs typeface="Inter"/>
                        <a:sym typeface="Inter"/>
                      </a:endParaRPr>
                    </a:p>
                    <a:p>
                      <a:pPr indent="0" lvl="0" marL="0" rtl="0" algn="ctr">
                        <a:spcBef>
                          <a:spcPts val="0"/>
                        </a:spcBef>
                        <a:spcAft>
                          <a:spcPts val="0"/>
                        </a:spcAft>
                        <a:buNone/>
                      </a:pPr>
                      <a:r>
                        <a:rPr b="1" lang="en" sz="1100">
                          <a:solidFill>
                            <a:schemeClr val="dk1"/>
                          </a:solidFill>
                          <a:latin typeface="Inter"/>
                          <a:ea typeface="Inter"/>
                          <a:cs typeface="Inter"/>
                          <a:sym typeface="Inter"/>
                        </a:rPr>
                        <a:t>Response</a:t>
                      </a:r>
                      <a:endParaRPr b="1" sz="1100">
                        <a:solidFill>
                          <a:schemeClr val="dk1"/>
                        </a:solidFill>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A Bill of Rights is unnecessary because the Constitution already limits government power and protects individual liberties through checks and balances.</a:t>
                      </a:r>
                      <a:endParaRPr b="1" sz="11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The President’s powers are clearly limited by the Constitution, and separation of powers prevents any one branch from becoming too powerful.</a:t>
                      </a:r>
                      <a:endParaRPr b="1" sz="11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A strong central government is needed to maintain order, and standing armies are necessary for national defense—not tyranny.</a:t>
                      </a:r>
                      <a:endParaRPr b="1" sz="11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