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FE9373-A08F-4BD7-9437-A16AF324B2A2}">
  <a:tblStyle styleId="{D0FE9373-A08F-4BD7-9437-A16AF324B2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bad8f3b8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bad8f3b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bad8f3b85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bad8f3b8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bad8f3b85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bad8f3b8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11" Type="http://schemas.openxmlformats.org/officeDocument/2006/relationships/hyperlink" Target="https://docs.google.com/presentation/d/12zIOKUoeaaUkyn05CDWPk76XBe6mKzLDULacW3DMZXc/view" TargetMode="External"/><Relationship Id="rId10" Type="http://schemas.openxmlformats.org/officeDocument/2006/relationships/hyperlink" Target="https://docs.google.com/presentation/d/1Ky3eAAIkpuWeeOmhimAZAgn5cNiGKinYLKVsVxjVq98/view" TargetMode="External"/><Relationship Id="rId12" Type="http://schemas.openxmlformats.org/officeDocument/2006/relationships/hyperlink" Target="https://docs.google.com/presentation/d/12VDmWbR_rnhv39kTxL8Nf980NK_9ZlByfR7OaPXnW2M/view" TargetMode="External"/><Relationship Id="rId9" Type="http://schemas.openxmlformats.org/officeDocument/2006/relationships/hyperlink" Target="https://docs.google.com/presentation/d/1wv1wtEgET44520WS_ebTiJDOJlWJmMdaIH5tykS7iBU/view" TargetMode="External"/><Relationship Id="rId5" Type="http://schemas.openxmlformats.org/officeDocument/2006/relationships/hyperlink" Target="https://docs.google.com/presentation/d/12zIOKUoeaaUkyn05CDWPk76XBe6mKzLDULacW3DMZXc/view" TargetMode="External"/><Relationship Id="rId6" Type="http://schemas.openxmlformats.org/officeDocument/2006/relationships/hyperlink" Target="https://docs.google.com/presentation/d/1opE0zwQ0cxzvYdI7EDw7aoYxtAKOQUWulYaoyoXD1Wo/view" TargetMode="External"/><Relationship Id="rId7" Type="http://schemas.openxmlformats.org/officeDocument/2006/relationships/hyperlink" Target="https://docs.google.com/presentation/d/17m_lSY4ctzWe-qxgRtX3zjv5_L1EPyEI-5uEFp4w4so/view" TargetMode="External"/><Relationship Id="rId8" Type="http://schemas.openxmlformats.org/officeDocument/2006/relationships/hyperlink" Target="https://docs.google.com/presentation/d/14_69VE7i1nvsLOIcmrLHIsVYX9QjcJvSERJkfw0WS4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opE0zwQ0cxzvYdI7EDw7aoYxtAKOQUWulYaoyoXD1Wo/view" TargetMode="External"/><Relationship Id="rId6" Type="http://schemas.openxmlformats.org/officeDocument/2006/relationships/hyperlink" Target="https://docs.google.com/presentation/d/17m_lSY4ctzWe-qxgRtX3zjv5_L1EPyEI-5uEFp4w4so/view" TargetMode="External"/><Relationship Id="rId7" Type="http://schemas.openxmlformats.org/officeDocument/2006/relationships/hyperlink" Target="https://docs.google.com/presentation/d/14_69VE7i1nvsLOIcmrLHIsVYX9QjcJvSERJkfw0WS4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{D0FE9373-A08F-4BD7-9437-A16AF324B2A2}</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The Federalist Papers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None/>
                      </a:pPr>
                      <a:r>
                        <a:rPr lang="en" sz="1200">
                          <a:solidFill>
                            <a:schemeClr val="dk1"/>
                          </a:solidFill>
                          <a:latin typeface="Inter"/>
                          <a:ea typeface="Inter"/>
                          <a:cs typeface="Inter"/>
                          <a:sym typeface="Inter"/>
                        </a:rPr>
                        <a:t>In what ways did the Federalists address fears about tyranny while arguing for a stronger central government?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Federalists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Federalist Paper Readings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The Federalists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t>
                      </a:r>
                      <a:r>
                        <a:rPr i="1" lang="en" sz="1200">
                          <a:solidFill>
                            <a:schemeClr val="dk1"/>
                          </a:solidFill>
                          <a:latin typeface="Inter"/>
                          <a:ea typeface="Inter"/>
                          <a:cs typeface="Inter"/>
                          <a:sym typeface="Inter"/>
                        </a:rPr>
                        <a:t>Federalist Papers</a:t>
                      </a:r>
                      <a:endParaRPr i="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hlink"/>
                          </a:solidFill>
                          <a:latin typeface="Inter"/>
                          <a:ea typeface="Inter"/>
                          <a:cs typeface="Inter"/>
                          <a:sym typeface="Inter"/>
                          <a:hlinkClick r:id="rId12"/>
                        </a:rPr>
                        <a:t>Unit 5 Inquiry Journal.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solidFill>
                            <a:srgbClr val="000000"/>
                          </a:solidFill>
                          <a:latin typeface="Inter"/>
                          <a:ea typeface="Inter"/>
                          <a:cs typeface="Inter"/>
                          <a:sym typeface="Inter"/>
                        </a:rPr>
                        <a:t>: Unit 5 - Topic </a:t>
                      </a:r>
                      <a:r>
                        <a:rPr lang="en" sz="1200">
                          <a:latin typeface="Inter"/>
                          <a:ea typeface="Inter"/>
                          <a:cs typeface="Inter"/>
                          <a:sym typeface="Inter"/>
                        </a:rPr>
                        <a:t>3</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5- Topic </a:t>
                      </a:r>
                      <a:r>
                        <a:rPr lang="en" sz="1200">
                          <a:latin typeface="Inter"/>
                          <a:ea typeface="Inter"/>
                          <a:cs typeface="Inter"/>
                          <a:sym typeface="Inter"/>
                        </a:rPr>
                        <a:t>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{D0FE9373-A08F-4BD7-9437-A16AF324B2A2}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The Federalist Papers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with various examples of Federalist Papers. Using </a:t>
                      </a:r>
                      <a:r>
                        <a:rPr lang="en" sz="1200" u="sng">
                          <a:solidFill>
                            <a:schemeClr val="hlink"/>
                          </a:solidFill>
                          <a:latin typeface="Inter"/>
                          <a:ea typeface="Inter"/>
                          <a:cs typeface="Inter"/>
                          <a:sym typeface="Inter"/>
                          <a:hlinkClick r:id="rId5"/>
                        </a:rPr>
                        <a:t>The Federalists Presentation</a:t>
                      </a:r>
                      <a:r>
                        <a:rPr lang="en" sz="1200">
                          <a:solidFill>
                            <a:schemeClr val="dk1"/>
                          </a:solidFill>
                          <a:latin typeface="Inter"/>
                          <a:ea typeface="Inter"/>
                          <a:cs typeface="Inter"/>
                          <a:sym typeface="Inter"/>
                        </a:rPr>
                        <a:t>, introduce the topic and task. Students will need digital access or printed copies of the </a:t>
                      </a:r>
                      <a:r>
                        <a:rPr lang="en" sz="1200" u="sng">
                          <a:solidFill>
                            <a:schemeClr val="hlink"/>
                          </a:solidFill>
                          <a:latin typeface="Inter"/>
                          <a:ea typeface="Inter"/>
                          <a:cs typeface="Inter"/>
                          <a:sym typeface="Inter"/>
                          <a:hlinkClick r:id="rId6"/>
                        </a:rPr>
                        <a:t>Federalist Papers Readings</a:t>
                      </a:r>
                      <a:r>
                        <a:rPr lang="en" sz="1200">
                          <a:solidFill>
                            <a:schemeClr val="dk1"/>
                          </a:solidFill>
                          <a:latin typeface="Inter"/>
                          <a:ea typeface="Inter"/>
                          <a:cs typeface="Inter"/>
                          <a:sym typeface="Inter"/>
                        </a:rPr>
                        <a:t>. Model the first reading (No.1) using the graphic organizer on page 1 of the </a:t>
                      </a:r>
                      <a:r>
                        <a:rPr lang="en" sz="1200" u="sng">
                          <a:solidFill>
                            <a:schemeClr val="hlink"/>
                          </a:solidFill>
                          <a:latin typeface="Inter"/>
                          <a:ea typeface="Inter"/>
                          <a:cs typeface="Inter"/>
                          <a:sym typeface="Inter"/>
                          <a:hlinkClick r:id="rId7"/>
                        </a:rPr>
                        <a:t>The Federalists Student Worksheet</a:t>
                      </a:r>
                      <a:r>
                        <a:rPr lang="en" sz="1200">
                          <a:solidFill>
                            <a:schemeClr val="dk1"/>
                          </a:solidFill>
                          <a:latin typeface="Inter"/>
                          <a:ea typeface="Inter"/>
                          <a:cs typeface="Inter"/>
                          <a:sym typeface="Inter"/>
                        </a:rPr>
                        <a:t>. Then separate the class into four groups and assign each group one of the remaining Federalist Paper Readings to complete the graphic organizer on page 2. Consider individual, partner, or small group completion.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student worksheet and readings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topic and task</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reading activity using Federalist Paper No. 1 and page 1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Divide the class into four groups and assign each group another Federalist Paper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Collectively complete page 1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assigned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reading and page 2 of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their learnings about the Federalist Papers. Before starting, direct students to page 3 and model the summary writing for the Federalist Paper No. 1 square. Create groups of four with one person from each of the groups in Activity 2. Have one group of four surround another group of four. They should be standing across from a person who read the same article section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and should </a:t>
                      </a:r>
                      <a:r>
                        <a:rPr lang="en" sz="1200">
                          <a:solidFill>
                            <a:schemeClr val="dk1"/>
                          </a:solidFill>
                          <a:latin typeface="Inter"/>
                          <a:ea typeface="Inter"/>
                          <a:cs typeface="Inter"/>
                          <a:sym typeface="Inter"/>
                        </a:rPr>
                        <a:t>compare their answers to graphic organizer (page 2)</a:t>
                      </a:r>
                      <a:r>
                        <a:rPr lang="en" sz="1200">
                          <a:solidFill>
                            <a:schemeClr val="dk1"/>
                          </a:solidFill>
                          <a:latin typeface="Inter"/>
                          <a:ea typeface="Inter"/>
                          <a:cs typeface="Inter"/>
                          <a:sym typeface="Inter"/>
                        </a:rPr>
                        <a:t>. Together they should complete their square of the graphic organizer on page 3. Then the students in the inside circle will rotate to the right. As they go through the next three rotations, they will complete the other </a:t>
                      </a:r>
                      <a:r>
                        <a:rPr lang="en" sz="1200">
                          <a:solidFill>
                            <a:schemeClr val="dk1"/>
                          </a:solidFill>
                          <a:latin typeface="Inter"/>
                          <a:ea typeface="Inter"/>
                          <a:cs typeface="Inter"/>
                          <a:sym typeface="Inter"/>
                        </a:rPr>
                        <a:t>squares</a:t>
                      </a:r>
                      <a:r>
                        <a:rPr lang="en" sz="1200">
                          <a:solidFill>
                            <a:schemeClr val="dk1"/>
                          </a:solidFill>
                          <a:latin typeface="Inter"/>
                          <a:ea typeface="Inter"/>
                          <a:cs typeface="Inter"/>
                          <a:sym typeface="Inter"/>
                        </a:rPr>
                        <a:t> on page 3.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3 of student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Model the summary writing for Federalist Paper No. 1</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for student</a:t>
                      </a:r>
                      <a:r>
                        <a:rPr lang="en" sz="1200">
                          <a:latin typeface="Inter"/>
                          <a:ea typeface="Inter"/>
                          <a:cs typeface="Inter"/>
                          <a:sym typeface="Inter"/>
                        </a:rPr>
                        <a:t> groupings and  </a:t>
                      </a:r>
                      <a:r>
                        <a:rPr lang="en" sz="1200">
                          <a:latin typeface="Inter"/>
                          <a:ea typeface="Inter"/>
                          <a:cs typeface="Inter"/>
                          <a:sym typeface="Inter"/>
                        </a:rPr>
                        <a:t>the inside/outside circle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movement directions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 (page </a:t>
                      </a:r>
                      <a:r>
                        <a:rPr lang="en" sz="1200">
                          <a:latin typeface="Inter"/>
                          <a:ea typeface="Inter"/>
                          <a:cs typeface="Inter"/>
                          <a:sym typeface="Inter"/>
                        </a:rPr>
                        <a:t>3</a:t>
                      </a:r>
                      <a:r>
                        <a:rPr lang="en" sz="1200">
                          <a:solidFill>
                            <a:srgbClr val="000000"/>
                          </a:solidFill>
                          <a:latin typeface="Inter"/>
                          <a:ea typeface="Inter"/>
                          <a:cs typeface="Inter"/>
                          <a:sym typeface="Inter"/>
                        </a:rPr>
                        <a:t>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{D0FE9373-A08F-4BD7-9437-A16AF324B2A2}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The Federalist Papers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read an excerpt from Federalist No. 51. They will evaluate evidence to support a claim about separation of powers..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Federalist 51</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368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7.37 Explain the structure, power and function of the federal government created by the Constitution, including key constitutional principles such as the division of power between federal and state government, the creation of checks and balances, the sovereignty of the people, limited government, and judicial independence.</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7.38 Evaluate the arguments of the Federalists and the Anti-Federalists, including a focus on individual rights and the size of the republic, and explain how historical context shaped these arguments.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