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48CF704-0CA7-46CB-8FB7-A45C0AB1E29D}">
  <a:tblStyle styleId="{C48CF704-0CA7-46CB-8FB7-A45C0AB1E29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bad8f3b8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bad8f3b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bad8f3b85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bad8f3b8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bad8f3b85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bad8f3b8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2zIOKUoeaaUkyn05CDWPk76XBe6mKzLDULacW3DMZXc/view" TargetMode="External"/><Relationship Id="rId10" Type="http://schemas.openxmlformats.org/officeDocument/2006/relationships/hyperlink" Target="https://docs.google.com/presentation/d/17yc9bafuV5Ab_Dc1LYI9XFFezKt8OuudP6i3qscxMc8/view" TargetMode="External"/><Relationship Id="rId12" Type="http://schemas.openxmlformats.org/officeDocument/2006/relationships/hyperlink" Target="https://docs.google.com/presentation/d/1gLC9DvK4DjSYZOKAVaIHYkNt-gMXBepsmu_v-jicLmM/view" TargetMode="External"/><Relationship Id="rId9" Type="http://schemas.openxmlformats.org/officeDocument/2006/relationships/hyperlink" Target="https://docs.google.com/presentation/d/1AtcizYzNwXd1aTbqtCowbJgeWQxbAtWHvLEIJsCKWsg/view" TargetMode="External"/><Relationship Id="rId5" Type="http://schemas.openxmlformats.org/officeDocument/2006/relationships/hyperlink" Target="https://docs.google.com/presentation/d/12zIOKUoeaaUkyn05CDWPk76XBe6mKzLDULacW3DMZXc/view" TargetMode="External"/><Relationship Id="rId6" Type="http://schemas.openxmlformats.org/officeDocument/2006/relationships/hyperlink" Target="https://docs.google.com/presentation/d/1gLC9DvK4DjSYZOKAVaIHYkNt-gMXBepsmu_v-jicLmM/view" TargetMode="External"/><Relationship Id="rId7" Type="http://schemas.openxmlformats.org/officeDocument/2006/relationships/hyperlink" Target="https://docs.google.com/presentation/d/1D1fHlu1tX_eGL3bn77z2knVMJk8sIZ5NeyVRYvnGmzE/view" TargetMode="External"/><Relationship Id="rId8" Type="http://schemas.openxmlformats.org/officeDocument/2006/relationships/hyperlink" Target="https://docs.google.com/presentation/d/1xs3hq2UmczCcViaozK1Lrz8pxQcGZUp5C-OVC_B120M/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xs3hq2UmczCcViaozK1Lrz8pxQcGZUp5C-OVC_B120M/view" TargetMode="External"/><Relationship Id="rId6" Type="http://schemas.openxmlformats.org/officeDocument/2006/relationships/hyperlink" Target="https://docs.google.com/presentation/d/1D1fHlu1tX_eGL3bn77z2knVMJk8sIZ5NeyVRYvnGmzE/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{C48CF704-0CA7-46CB-8FB7-A45C0AB1E29D}</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The Anti-Federalists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were some Americans concerned with the new Constitution?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 &amp; Sourcing</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Anti-Federalists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The Anti-Federalists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Ratification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gain historical and scholarly context for the study of the Anti-Federalists and the </a:t>
                      </a:r>
                      <a:r>
                        <a:rPr lang="en" sz="1200">
                          <a:solidFill>
                            <a:schemeClr val="dk1"/>
                          </a:solidFill>
                          <a:latin typeface="Inter"/>
                          <a:ea typeface="Inter"/>
                          <a:cs typeface="Inter"/>
                          <a:sym typeface="Inter"/>
                        </a:rPr>
                        <a:t>ratification</a:t>
                      </a:r>
                      <a:r>
                        <a:rPr lang="en" sz="1200">
                          <a:solidFill>
                            <a:schemeClr val="dk1"/>
                          </a:solidFill>
                          <a:latin typeface="Inter"/>
                          <a:ea typeface="Inter"/>
                          <a:cs typeface="Inter"/>
                          <a:sym typeface="Inter"/>
                        </a:rPr>
                        <a:t> debate with a “What is the Context? Anti-Federalists” reading in </a:t>
                      </a:r>
                      <a:r>
                        <a:rPr lang="en" sz="1200" u="sng">
                          <a:solidFill>
                            <a:schemeClr val="hlink"/>
                          </a:solidFill>
                          <a:latin typeface="Inter"/>
                          <a:ea typeface="Inter"/>
                          <a:cs typeface="Inter"/>
                          <a:sym typeface="Inter"/>
                          <a:hlinkClick r:id="rId12"/>
                        </a:rPr>
                        <a:t>The Anti-Federalists 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excerpt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context reading on the Continental Congress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{C48CF704-0CA7-46CB-8FB7-A45C0AB1E29D}</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The Anti-Federalists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02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explore the voices of Anti-Federalists who opposed ratification of the U.S. Constitution. They will read excerpts from George Mason, Patrick Henry, and Mercy Otis Warren. Then, students will answer corresponding prompts and questions about the excerpts (student worksheet pages 2-3). Consider group or individual work options.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excerpts to students and allow them time to read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highlighting directions with students and the questions they are expected to answer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students as they respond to the prompts and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Anti-Federalist excerpts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corresponding prompts and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(OPTIONAL)</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back to “Do First”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support as necessary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Reconsider each statement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whether they agree or disagree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{C48CF704-0CA7-46CB-8FB7-A45C0AB1E29D}</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The Anti-Federalists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demonstrate their comprehension of Anti-Federalist beliefs by writing a letter through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from the perspective of an Anti-Federalist who does not wish for the U.S. Constitution to be ratified. Encourage students to use the knowledge they gained from their “What’s the Context?” reading as well as the primary sources from Mason, Henry, and Warren. Using </a:t>
                      </a:r>
                      <a:r>
                        <a:rPr lang="en" sz="1200" u="sng">
                          <a:solidFill>
                            <a:schemeClr val="hlink"/>
                          </a:solidFill>
                          <a:latin typeface="Inter"/>
                          <a:ea typeface="Inter"/>
                          <a:cs typeface="Inter"/>
                          <a:sym typeface="Inter"/>
                          <a:hlinkClick r:id="rId6"/>
                        </a:rPr>
                        <a:t>The Anti-Federalists Presentation</a:t>
                      </a:r>
                      <a:r>
                        <a:rPr lang="en" sz="1200">
                          <a:solidFill>
                            <a:schemeClr val="dk1"/>
                          </a:solidFill>
                          <a:latin typeface="Inter"/>
                          <a:ea typeface="Inter"/>
                          <a:cs typeface="Inter"/>
                          <a:sym typeface="Inter"/>
                        </a:rPr>
                        <a:t>, keep slide 4 posted to remind students of the expectations.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letter-writing assignment, directions,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students as they create their letters and answer questions they have along the way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teacher and read the directions and expectations of the letter-writing activity</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Write a letter from the perspective of an Anti-Federalist advocating against ratification of the U.S. Constitution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368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7.38 Evaluate the arguments of the Federalists and the Anti-Federalists, including a focus on individual rights and the size of the republic, and explain how historical context shaped these arguments.</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7.40 Evaluate the reasons for the creation of the Bill of Rights, and determine the extent to which the fundamental liberties ensured by the Bill of Rights were equitably and fairly applied to people within the United States.</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