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alant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bd336a3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2bd336a312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bd336a312_0_3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2bd336a312_0_3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2d9f5178c1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2d9f5178c1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2bd336a312_0_3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32bd336a312_0_38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2d9f5178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32d9f5178c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2bd336a312_0_4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32bd336a312_0_47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2.png"/><Relationship Id="rId5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76557" y="1768352"/>
            <a:ext cx="7040100" cy="9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1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FEDERALISTS</a:t>
            </a:r>
            <a:endParaRPr sz="1200"/>
          </a:p>
        </p:txBody>
      </p:sp>
      <p:sp>
        <p:nvSpPr>
          <p:cNvPr id="65" name="Google Shape;65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540301" y="2636292"/>
            <a:ext cx="63126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5: First Governments and the Constitution</a:t>
            </a:r>
            <a:endParaRPr sz="2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752790"/>
            <a:ext cx="73527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what ways did the Federalists address fears about tyranny while arguing for a stronger central government?</a:t>
            </a:r>
            <a:endParaRPr i="1"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6" name="Google Shape;96;p15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FEDERALISTS</a:t>
            </a:r>
            <a:endParaRPr sz="700"/>
          </a:p>
        </p:txBody>
      </p:sp>
      <p:grpSp>
        <p:nvGrpSpPr>
          <p:cNvPr id="97" name="Google Shape;97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98" name="Google Shape;98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99" name="Google Shape;99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" name="Google Shape;100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1" name="Google Shape;101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102" name="Google Shape;102;p15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03" name="Google Shape;103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04" name="Google Shape;104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5" name="Google Shape;105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6" name="Google Shape;106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7" name="Google Shape;107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8" name="Google Shape;108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9" name="Google Shape;109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10" name="Google Shape;110;p15"/>
          <p:cNvSpPr txBox="1"/>
          <p:nvPr/>
        </p:nvSpPr>
        <p:spPr>
          <a:xfrm>
            <a:off x="3863150" y="1093625"/>
            <a:ext cx="4289700" cy="31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Supported the new Constitution and a strong national government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Believed it would protect liberty and prevent chaos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Key leaders: Alexander Hamilton, James Madison, and John Jay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Wrote the </a:t>
            </a:r>
            <a:r>
              <a:rPr i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Federalist Papers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to gain public support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Published 85 essays explaining how the new government would work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1" name="Google Shape;11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5825" y="937756"/>
            <a:ext cx="2326399" cy="2815912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5"/>
          <p:cNvSpPr txBox="1"/>
          <p:nvPr/>
        </p:nvSpPr>
        <p:spPr>
          <a:xfrm>
            <a:off x="304175" y="3879750"/>
            <a:ext cx="3235500" cy="3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U.S. National Archives and Records Administration, “The Constitution of the United States,” September 17, 1787. Public Domain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/>
          <p:nvPr/>
        </p:nvSpPr>
        <p:spPr>
          <a:xfrm>
            <a:off x="-1310350" y="-4007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8" name="Google Shape;118;p16"/>
          <p:cNvSpPr txBox="1"/>
          <p:nvPr/>
        </p:nvSpPr>
        <p:spPr>
          <a:xfrm>
            <a:off x="771775" y="214150"/>
            <a:ext cx="70206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FEDERALIST PAPERS</a:t>
            </a:r>
            <a:endParaRPr b="1" sz="37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READINGS/GRAPHIC ORGANIZERS</a:t>
            </a:r>
            <a:endParaRPr b="1" sz="2700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19" name="Google Shape;119;p16"/>
          <p:cNvSpPr txBox="1"/>
          <p:nvPr/>
        </p:nvSpPr>
        <p:spPr>
          <a:xfrm>
            <a:off x="702225" y="1377050"/>
            <a:ext cx="2844000" cy="21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Inter"/>
              <a:buChar char="●"/>
            </a:pPr>
            <a:r>
              <a:rPr lang="en" sz="2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No. 1 (class)</a:t>
            </a:r>
            <a:endParaRPr sz="2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Inter"/>
              <a:buChar char="●"/>
            </a:pPr>
            <a:r>
              <a:rPr lang="en" sz="2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No. 10 - Group 1</a:t>
            </a:r>
            <a:endParaRPr sz="2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Inter"/>
              <a:buChar char="●"/>
            </a:pPr>
            <a:r>
              <a:rPr lang="en" sz="2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No. 51 - Group 2</a:t>
            </a:r>
            <a:endParaRPr sz="2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Inter"/>
              <a:buChar char="●"/>
            </a:pPr>
            <a:r>
              <a:rPr lang="en" sz="2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No. 70 - Group 3</a:t>
            </a:r>
            <a:endParaRPr sz="2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195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100"/>
              <a:buFont typeface="Inter"/>
              <a:buChar char="●"/>
            </a:pPr>
            <a:r>
              <a:rPr lang="en" sz="2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No. 78 - Group 4</a:t>
            </a:r>
            <a:endParaRPr sz="2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20" name="Google Shape;120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21" name="Google Shape;121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2" name="Google Shape;122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3" name="Google Shape;123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4" name="Google Shape;124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25" name="Google Shape;125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6" name="Google Shape;126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27" name="Google Shape;127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8" name="Google Shape;128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9" name="Google Shape;129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1" name="Google Shape;131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/>
            </a:p>
          </p:txBody>
        </p:sp>
      </p:grpSp>
      <p:sp>
        <p:nvSpPr>
          <p:cNvPr id="132" name="Google Shape;132;p16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33" name="Google Shape;133;p16" title="Screenshot 2025-04-25 at 10.05.23 A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46213" y="1377043"/>
            <a:ext cx="2366932" cy="306027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4" name="Google Shape;134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74888" y="1371550"/>
            <a:ext cx="2366924" cy="3071262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7"/>
          <p:cNvSpPr/>
          <p:nvPr/>
        </p:nvSpPr>
        <p:spPr>
          <a:xfrm>
            <a:off x="-1310350" y="-4007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0" name="Google Shape;140;p17"/>
          <p:cNvSpPr txBox="1"/>
          <p:nvPr/>
        </p:nvSpPr>
        <p:spPr>
          <a:xfrm>
            <a:off x="1276950" y="348600"/>
            <a:ext cx="65901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FEDERALIST PAPERS</a:t>
            </a:r>
            <a:endParaRPr b="1" sz="37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JIGSAW ACTIVITY</a:t>
            </a:r>
            <a:endParaRPr b="1" sz="37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41" name="Google Shape;141;p17"/>
          <p:cNvSpPr txBox="1"/>
          <p:nvPr/>
        </p:nvSpPr>
        <p:spPr>
          <a:xfrm>
            <a:off x="423663" y="1508638"/>
            <a:ext cx="4907700" cy="27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b="1"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</a:t>
            </a: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Work with your group to read the Federali</a:t>
            </a: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</a:t>
            </a: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 Paper assigned to you.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500"/>
              </a:spcAft>
              <a:buSzPts val="600"/>
              <a:buNone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Fill out the graphic organizer with explanations and evidence the Federalist Paper presents to Americans.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42" name="Google Shape;142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43" name="Google Shape;143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4" name="Google Shape;144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5" name="Google Shape;145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6" name="Google Shape;146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47" name="Google Shape;147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8" name="Google Shape;148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49" name="Google Shape;149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50" name="Google Shape;150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51" name="Google Shape;151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3" name="Google Shape;153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/>
            </a:p>
          </p:txBody>
        </p:sp>
      </p:grpSp>
      <p:sp>
        <p:nvSpPr>
          <p:cNvPr id="154" name="Google Shape;154;p17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55" name="Google Shape;15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80574" y="1508635"/>
            <a:ext cx="2382600" cy="3083924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8"/>
          <p:cNvSpPr/>
          <p:nvPr/>
        </p:nvSpPr>
        <p:spPr>
          <a:xfrm>
            <a:off x="-1310350" y="-4007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1" name="Google Shape;161;p18"/>
          <p:cNvSpPr txBox="1"/>
          <p:nvPr/>
        </p:nvSpPr>
        <p:spPr>
          <a:xfrm>
            <a:off x="1276953" y="268775"/>
            <a:ext cx="6590100" cy="15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</a:t>
            </a:r>
            <a:r>
              <a:rPr b="1" lang="en" sz="3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FEDERALIST PAPERS</a:t>
            </a:r>
            <a:endParaRPr b="1" sz="37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27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INSIDE/OUTSIDE CIRCLES ACTIVITY</a:t>
            </a:r>
            <a:endParaRPr b="1" sz="2700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7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62" name="Google Shape;162;p18"/>
          <p:cNvSpPr txBox="1"/>
          <p:nvPr/>
        </p:nvSpPr>
        <p:spPr>
          <a:xfrm>
            <a:off x="549425" y="1382525"/>
            <a:ext cx="2982300" cy="26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b="1"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</a:t>
            </a:r>
            <a:r>
              <a:rPr b="1"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on</a:t>
            </a:r>
            <a:r>
              <a:rPr b="1"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s:</a:t>
            </a: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Present your assigned Federalist Paper to your peers in your new group.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SzPts val="600"/>
              <a:buNone/>
            </a:pP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Take notes on the changes presented by each Federalist Paper on your graphic organizer.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63" name="Google Shape;163;p1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64" name="Google Shape;164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65" name="Google Shape;165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66" name="Google Shape;166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7" name="Google Shape;167;p1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68" name="Google Shape;168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9" name="Google Shape;169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70" name="Google Shape;170;p1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71" name="Google Shape;171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72" name="Google Shape;172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4" name="Google Shape;174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</p:grpSp>
      <p:sp>
        <p:nvSpPr>
          <p:cNvPr id="175" name="Google Shape;175;p18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76" name="Google Shape;17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61743" y="1382513"/>
            <a:ext cx="4932859" cy="27747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