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y="10287000" cx="18288000"/>
  <p:notesSz cx="6858000" cy="9144000"/>
  <p:embeddedFontLst>
    <p:embeddedFont>
      <p:font typeface="Halant"/>
      <p:bold r:id="rId18"/>
    </p:embeddedFont>
    <p:embeddedFont>
      <p:font typeface="Int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D742AD9-FEBD-4744-944F-BF603784139E}">
  <a:tblStyle styleId="{FD742AD9-FEBD-4744-944F-BF603784139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.fntdata"/><Relationship Id="rId11" Type="http://schemas.openxmlformats.org/officeDocument/2006/relationships/slide" Target="slides/slide4.xml"/><Relationship Id="rId22" Type="http://schemas.openxmlformats.org/officeDocument/2006/relationships/font" Target="fonts/Inter-boldItalic.fntdata"/><Relationship Id="rId10" Type="http://schemas.openxmlformats.org/officeDocument/2006/relationships/slide" Target="slides/slide3.xml"/><Relationship Id="rId21" Type="http://schemas.openxmlformats.org/officeDocument/2006/relationships/font" Target="fonts/Inter-italic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1.xml"/><Relationship Id="rId19" Type="http://schemas.openxmlformats.org/officeDocument/2006/relationships/font" Target="fonts/Inter-regular.fntdata"/><Relationship Id="rId6" Type="http://schemas.openxmlformats.org/officeDocument/2006/relationships/slideMaster" Target="slideMasters/slideMaster2.xml"/><Relationship Id="rId18" Type="http://schemas.openxmlformats.org/officeDocument/2006/relationships/font" Target="fonts/Halant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081d5f6c3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3081d5f6c3a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1b03ec3961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31b03ec3961_0_6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081d5f6c3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081d5f6c3a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1b03ec3961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1b03ec3961_0_1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f2a1c589f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2f2a1c589ff_0_2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06ee4a14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g306ee4a1425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06ee4a142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306ee4a1425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081d5f6c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g3081d5f6c3a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86" name="Google Shape;86;p14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87" name="Google Shape;87;p1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5"/>
          <p:cNvSpPr txBox="1"/>
          <p:nvPr>
            <p:ph type="title"/>
          </p:nvPr>
        </p:nvSpPr>
        <p:spPr>
          <a:xfrm>
            <a:off x="623400" y="4301700"/>
            <a:ext cx="17041200" cy="1683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90" name="Google Shape;90;p1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93" name="Google Shape;93;p16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1" type="body"/>
          </p:nvPr>
        </p:nvSpPr>
        <p:spPr>
          <a:xfrm>
            <a:off x="6234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98" name="Google Shape;98;p17"/>
          <p:cNvSpPr txBox="1"/>
          <p:nvPr>
            <p:ph idx="2" type="body"/>
          </p:nvPr>
        </p:nvSpPr>
        <p:spPr>
          <a:xfrm>
            <a:off x="9664800" y="2304950"/>
            <a:ext cx="7999800" cy="6832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99" name="Google Shape;99;p17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102" name="Google Shape;102;p1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623400" y="1111200"/>
            <a:ext cx="5616000" cy="15114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623400" y="2779200"/>
            <a:ext cx="5616000" cy="63588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106" name="Google Shape;106;p1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/>
          <p:nvPr>
            <p:ph type="title"/>
          </p:nvPr>
        </p:nvSpPr>
        <p:spPr>
          <a:xfrm>
            <a:off x="980500" y="900300"/>
            <a:ext cx="12735600" cy="81816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sp>
        <p:nvSpPr>
          <p:cNvPr id="109" name="Google Shape;109;p20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/>
          <p:nvPr/>
        </p:nvSpPr>
        <p:spPr>
          <a:xfrm>
            <a:off x="9144000" y="-250"/>
            <a:ext cx="91440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1"/>
          <p:cNvSpPr txBox="1"/>
          <p:nvPr>
            <p:ph type="title"/>
          </p:nvPr>
        </p:nvSpPr>
        <p:spPr>
          <a:xfrm>
            <a:off x="531000" y="2466350"/>
            <a:ext cx="8090400" cy="29646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 algn="ctr"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113" name="Google Shape;113;p21"/>
          <p:cNvSpPr txBox="1"/>
          <p:nvPr>
            <p:ph idx="1" type="subTitle"/>
          </p:nvPr>
        </p:nvSpPr>
        <p:spPr>
          <a:xfrm>
            <a:off x="531000" y="5606150"/>
            <a:ext cx="8090400" cy="24702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4" name="Google Shape;114;p21"/>
          <p:cNvSpPr txBox="1"/>
          <p:nvPr>
            <p:ph idx="2" type="body"/>
          </p:nvPr>
        </p:nvSpPr>
        <p:spPr>
          <a:xfrm>
            <a:off x="9879000" y="1448150"/>
            <a:ext cx="7674000" cy="739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457200" lvl="0" marL="457200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623400" y="8461150"/>
            <a:ext cx="11997600" cy="1210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</a:lstStyle>
          <a:p/>
        </p:txBody>
      </p:sp>
      <p:sp>
        <p:nvSpPr>
          <p:cNvPr id="118" name="Google Shape;118;p2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3"/>
          <p:cNvSpPr txBox="1"/>
          <p:nvPr>
            <p:ph hasCustomPrompt="1" type="title"/>
          </p:nvPr>
        </p:nvSpPr>
        <p:spPr>
          <a:xfrm>
            <a:off x="623400" y="2212250"/>
            <a:ext cx="17041200" cy="3927000"/>
          </a:xfrm>
          <a:prstGeom prst="rect">
            <a:avLst/>
          </a:prstGeom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0"/>
              <a:buNone/>
              <a:defRPr sz="24000"/>
            </a:lvl9pPr>
          </a:lstStyle>
          <a:p>
            <a:r>
              <a:t>xx%</a:t>
            </a:r>
          </a:p>
        </p:txBody>
      </p:sp>
      <p:sp>
        <p:nvSpPr>
          <p:cNvPr id="121" name="Google Shape;121;p23"/>
          <p:cNvSpPr txBox="1"/>
          <p:nvPr>
            <p:ph idx="1" type="body"/>
          </p:nvPr>
        </p:nvSpPr>
        <p:spPr>
          <a:xfrm>
            <a:off x="623400" y="6304450"/>
            <a:ext cx="17041200" cy="2601600"/>
          </a:xfrm>
          <a:prstGeom prst="rect">
            <a:avLst/>
          </a:prstGeom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algn="ctr"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ctr"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122" name="Google Shape;122;p2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None/>
              <a:defRPr sz="5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Char char="●"/>
              <a:defRPr sz="3600">
                <a:solidFill>
                  <a:schemeClr val="dk2"/>
                </a:solidFill>
              </a:defRPr>
            </a:lvl1pPr>
            <a:lvl2pPr indent="-4064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2pPr>
            <a:lvl3pPr indent="-4064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3pPr>
            <a:lvl4pPr indent="-4064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4pPr>
            <a:lvl5pPr indent="-4064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5pPr>
            <a:lvl6pPr indent="-4064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6pPr>
            <a:lvl7pPr indent="-4064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7pPr>
            <a:lvl8pPr indent="-4064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○"/>
              <a:defRPr sz="2800">
                <a:solidFill>
                  <a:schemeClr val="dk2"/>
                </a:solidFill>
              </a:defRPr>
            </a:lvl8pPr>
            <a:lvl9pPr indent="-4064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■"/>
              <a:defRPr sz="2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r">
              <a:buNone/>
              <a:defRPr sz="2000">
                <a:solidFill>
                  <a:schemeClr val="dk2"/>
                </a:solidFill>
              </a:defRPr>
            </a:lvl1pPr>
            <a:lvl2pPr lvl="1" algn="r">
              <a:buNone/>
              <a:defRPr sz="2000">
                <a:solidFill>
                  <a:schemeClr val="dk2"/>
                </a:solidFill>
              </a:defRPr>
            </a:lvl2pPr>
            <a:lvl3pPr lvl="2" algn="r">
              <a:buNone/>
              <a:defRPr sz="2000">
                <a:solidFill>
                  <a:schemeClr val="dk2"/>
                </a:solidFill>
              </a:defRPr>
            </a:lvl3pPr>
            <a:lvl4pPr lvl="3" algn="r">
              <a:buNone/>
              <a:defRPr sz="2000">
                <a:solidFill>
                  <a:schemeClr val="dk2"/>
                </a:solidFill>
              </a:defRPr>
            </a:lvl4pPr>
            <a:lvl5pPr lvl="4" algn="r">
              <a:buNone/>
              <a:defRPr sz="2000">
                <a:solidFill>
                  <a:schemeClr val="dk2"/>
                </a:solidFill>
              </a:defRPr>
            </a:lvl5pPr>
            <a:lvl6pPr lvl="5" algn="r">
              <a:buNone/>
              <a:defRPr sz="2000">
                <a:solidFill>
                  <a:schemeClr val="dk2"/>
                </a:solidFill>
              </a:defRPr>
            </a:lvl6pPr>
            <a:lvl7pPr lvl="6" algn="r">
              <a:buNone/>
              <a:defRPr sz="2000">
                <a:solidFill>
                  <a:schemeClr val="dk2"/>
                </a:solidFill>
              </a:defRPr>
            </a:lvl7pPr>
            <a:lvl8pPr lvl="7" algn="r">
              <a:buNone/>
              <a:defRPr sz="2000">
                <a:solidFill>
                  <a:schemeClr val="dk2"/>
                </a:solidFill>
              </a:defRPr>
            </a:lvl8pPr>
            <a:lvl9pPr lvl="8" algn="r">
              <a:buNone/>
              <a:defRPr sz="2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hyperlink" Target="https://commons.wikimedia.org/wiki/Category:Mud_buildings_in_Mali" TargetMode="External"/><Relationship Id="rId6" Type="http://schemas.openxmlformats.org/officeDocument/2006/relationships/hyperlink" Target="https://en.wikipedia.org/wiki/en:GNU_Free_Documentation_License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4.png"/><Relationship Id="rId5" Type="http://schemas.openxmlformats.org/officeDocument/2006/relationships/hyperlink" Target="https://en.wikipedia.org/wiki/en:Creative_Commons" TargetMode="External"/><Relationship Id="rId6" Type="http://schemas.openxmlformats.org/officeDocument/2006/relationships/hyperlink" Target="https://creativecommons.org/licenses/by-sa/4.0/deed.en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hyperlink" Target="https://en.wikipedia.org/wiki/en:GNU_Free_Documentation_License" TargetMode="External"/><Relationship Id="rId5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30" name="Google Shape;13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31" name="Google Shape;13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2" name="Google Shape;13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34" name="Google Shape;13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35" name="Google Shape;13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37" name="Google Shape;13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38" name="Google Shape;13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39" name="Google Shape;139;p25"/>
          <p:cNvSpPr txBox="1"/>
          <p:nvPr/>
        </p:nvSpPr>
        <p:spPr>
          <a:xfrm>
            <a:off x="4207988" y="3096141"/>
            <a:ext cx="14079900" cy="28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96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KINGDOMS OF </a:t>
            </a:r>
            <a:endParaRPr b="1" sz="96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en-US" sz="96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MALI &amp; SONGHAI</a:t>
            </a:r>
            <a:endParaRPr b="1" sz="96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40" name="Google Shape;14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5"/>
          <p:cNvSpPr txBox="1"/>
          <p:nvPr/>
        </p:nvSpPr>
        <p:spPr>
          <a:xfrm>
            <a:off x="4633952" y="6127146"/>
            <a:ext cx="126252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Global Exchange &amp; Societies</a:t>
            </a:r>
            <a:endParaRPr/>
          </a:p>
        </p:txBody>
      </p:sp>
      <p:sp>
        <p:nvSpPr>
          <p:cNvPr id="142" name="Google Shape;14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/>
          </a:p>
        </p:txBody>
      </p:sp>
      <p:cxnSp>
        <p:nvCxnSpPr>
          <p:cNvPr id="144" name="Google Shape;14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5" name="Google Shape;14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4"/>
          <p:cNvSpPr txBox="1"/>
          <p:nvPr/>
        </p:nvSpPr>
        <p:spPr>
          <a:xfrm>
            <a:off x="947050" y="379350"/>
            <a:ext cx="16230600" cy="21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ASKIA MUHAMMAD </a:t>
            </a:r>
            <a:endParaRPr b="1" sz="68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(1493-1528)</a:t>
            </a:r>
            <a:endParaRPr sz="100"/>
          </a:p>
        </p:txBody>
      </p:sp>
      <p:sp>
        <p:nvSpPr>
          <p:cNvPr id="337" name="Google Shape;337;p34"/>
          <p:cNvSpPr/>
          <p:nvPr/>
        </p:nvSpPr>
        <p:spPr>
          <a:xfrm>
            <a:off x="13731563" y="735622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8" name="Google Shape;338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39" name="Google Shape;339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40" name="Google Shape;340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1" name="Google Shape;341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2" name="Google Shape;342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43" name="Google Shape;343;p34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4" name="Google Shape;344;p34"/>
          <p:cNvGrpSpPr/>
          <p:nvPr/>
        </p:nvGrpSpPr>
        <p:grpSpPr>
          <a:xfrm>
            <a:off x="9" y="9170734"/>
            <a:ext cx="18796043" cy="937448"/>
            <a:chOff x="204" y="0"/>
            <a:chExt cx="25061391" cy="1249931"/>
          </a:xfrm>
        </p:grpSpPr>
        <p:grpSp>
          <p:nvGrpSpPr>
            <p:cNvPr id="345" name="Google Shape;345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6" name="Google Shape;346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47" name="Google Shape;347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8" name="Google Shape;348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49" name="Google Shape;349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0" name="Google Shape;350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51" name="Google Shape;351;p34"/>
          <p:cNvSpPr txBox="1"/>
          <p:nvPr/>
        </p:nvSpPr>
        <p:spPr>
          <a:xfrm>
            <a:off x="613925" y="3038675"/>
            <a:ext cx="8793600" cy="52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44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Char char="●"/>
            </a:pPr>
            <a:r>
              <a:rPr lang="en-US" sz="3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Strengthened Islamic culture and governance in Songhai</a:t>
            </a:r>
            <a:endParaRPr sz="3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4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Char char="●"/>
            </a:pPr>
            <a:r>
              <a:rPr lang="en-US" sz="3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Songhai became the largest West African empire in history during his reign</a:t>
            </a:r>
            <a:endParaRPr sz="3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4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Char char="●"/>
            </a:pPr>
            <a:r>
              <a:rPr lang="en-US" sz="3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Was an Islam convert and made the pilgrimage or hajj to Mecca </a:t>
            </a:r>
            <a:endParaRPr sz="3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4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nter"/>
              <a:buChar char="●"/>
            </a:pPr>
            <a:r>
              <a:rPr lang="en-US" sz="3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Received the honorary title of the Caliph of the Sudan</a:t>
            </a:r>
            <a:endParaRPr sz="3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45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400"/>
              <a:buFont typeface="Inter"/>
              <a:buChar char="●"/>
            </a:pPr>
            <a:r>
              <a:rPr lang="en-US" sz="3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Imposed Islam as the state religion.</a:t>
            </a:r>
            <a:endParaRPr sz="3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52" name="Google Shape;35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94575" y="2521550"/>
            <a:ext cx="6983067" cy="5243888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4"/>
          <p:cNvSpPr txBox="1"/>
          <p:nvPr/>
        </p:nvSpPr>
        <p:spPr>
          <a:xfrm>
            <a:off x="10194575" y="7946650"/>
            <a:ext cx="69831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2000">
                <a:latin typeface="Inter"/>
                <a:ea typeface="Inter"/>
                <a:cs typeface="Inter"/>
                <a:sym typeface="Inter"/>
              </a:rPr>
              <a:t>Taguelmoust</a:t>
            </a: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Tomb of Askia — </a:t>
            </a:r>
            <a:r>
              <a:rPr lang="en-US" sz="2000">
                <a:solidFill>
                  <a:schemeClr val="dk1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mud building in Mali</a:t>
            </a: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2000">
                <a:solidFill>
                  <a:schemeClr val="dk1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GNU Free Documentation License</a:t>
            </a: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6"/>
          <p:cNvSpPr txBox="1"/>
          <p:nvPr/>
        </p:nvSpPr>
        <p:spPr>
          <a:xfrm>
            <a:off x="1791340" y="3962780"/>
            <a:ext cx="147054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factors influenced the development and expansion of the Mali and Songhai Empires?</a:t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2" name="Google Shape;15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53" name="Google Shape;15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4" name="Google Shape;15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55" name="Google Shape;15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6" name="Google Shape;156;p2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1400"/>
            </a:p>
          </p:txBody>
        </p:sp>
        <p:cxnSp>
          <p:nvCxnSpPr>
            <p:cNvPr id="157" name="Google Shape;15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8" name="Google Shape;15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9" name="Google Shape;159;p26"/>
          <p:cNvSpPr txBox="1"/>
          <p:nvPr/>
        </p:nvSpPr>
        <p:spPr>
          <a:xfrm>
            <a:off x="2553980" y="1943100"/>
            <a:ext cx="13180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1400"/>
          </a:p>
        </p:txBody>
      </p:sp>
      <p:grpSp>
        <p:nvGrpSpPr>
          <p:cNvPr id="160" name="Google Shape;16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61" name="Google Shape;16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2" name="Google Shape;16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50" lIns="91450" spcFirstLastPara="1" rIns="91450" wrap="square" tIns="914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4" name="Google Shape;164;p2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1400">
                <a:solidFill>
                  <a:schemeClr val="lt1"/>
                </a:solidFill>
              </a:endParaRPr>
            </a:p>
          </p:txBody>
        </p:sp>
      </p:grpSp>
      <p:sp>
        <p:nvSpPr>
          <p:cNvPr id="165" name="Google Shape;16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7"/>
          <p:cNvSpPr txBox="1"/>
          <p:nvPr/>
        </p:nvSpPr>
        <p:spPr>
          <a:xfrm>
            <a:off x="4572000" y="3311963"/>
            <a:ext cx="127485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Historical Significance - </a:t>
            </a:r>
            <a:r>
              <a:rPr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Thinking historically means identifying and exploring the reasons why historical people, places, events, or ideas are worth remembering; that is, their historical significance.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7"/>
          <p:cNvSpPr/>
          <p:nvPr/>
        </p:nvSpPr>
        <p:spPr>
          <a:xfrm>
            <a:off x="14840742" y="780922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2" name="Google Shape;172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73" name="Google Shape;173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4" name="Google Shape;174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5" name="Google Shape;175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6" name="Google Shape;176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177" name="Google Shape;177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8" name="Google Shape;178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9" name="Google Shape;179;p27"/>
          <p:cNvSpPr txBox="1"/>
          <p:nvPr/>
        </p:nvSpPr>
        <p:spPr>
          <a:xfrm>
            <a:off x="724649" y="1838450"/>
            <a:ext cx="168387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7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HISTORICAL THINKING SKILL</a:t>
            </a:r>
            <a:endParaRPr sz="700"/>
          </a:p>
        </p:txBody>
      </p:sp>
      <p:grpSp>
        <p:nvGrpSpPr>
          <p:cNvPr id="180" name="Google Shape;180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81" name="Google Shape;181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82" name="Google Shape;182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" name="Google Shape;183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4" name="Google Shape;184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85" name="Google Shape;185;p2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86" name="Google Shape;18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0125" y="3403275"/>
            <a:ext cx="3480450" cy="348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Google Shape;191;p28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192" name="Google Shape;192;p28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193" name="Google Shape;193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" name="Google Shape;194;p28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5" name="Google Shape;195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196" name="Google Shape;196;p28"/>
          <p:cNvSpPr/>
          <p:nvPr/>
        </p:nvSpPr>
        <p:spPr>
          <a:xfrm>
            <a:off x="-4886456" y="-3702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7" name="Google Shape;197;p28"/>
          <p:cNvSpPr txBox="1"/>
          <p:nvPr/>
        </p:nvSpPr>
        <p:spPr>
          <a:xfrm>
            <a:off x="519375" y="2573125"/>
            <a:ext cx="10519800" cy="56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6863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780"/>
              <a:buFont typeface="Inter"/>
              <a:buChar char="●"/>
            </a:pPr>
            <a:r>
              <a:rPr lang="en-US" sz="37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Emerged in the 7th century and spread rapidly across the trade routes of Afro-Eurasia</a:t>
            </a:r>
            <a:endParaRPr sz="37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863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780"/>
              <a:buFont typeface="Inter"/>
              <a:buChar char="●"/>
            </a:pPr>
            <a:r>
              <a:rPr lang="en-US" sz="37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Much of the trade from the Silk Road, Indian Ocean and Saharan ran through Islamic territory</a:t>
            </a:r>
            <a:endParaRPr sz="37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863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780"/>
              <a:buFont typeface="Inter"/>
              <a:buChar char="●"/>
            </a:pPr>
            <a:r>
              <a:rPr lang="en-US" sz="37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Merchants spread Islam back to their home countries</a:t>
            </a:r>
            <a:endParaRPr sz="37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7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98" name="Google Shape;198;p28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199" name="Google Shape;199;p28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00" name="Google Shape;200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1" name="Google Shape;201;p28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2" name="Google Shape;202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03" name="Google Shape;203;p28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4" name="Google Shape;204;p28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05" name="Google Shape;205;p28"/>
          <p:cNvSpPr txBox="1"/>
          <p:nvPr/>
        </p:nvSpPr>
        <p:spPr>
          <a:xfrm>
            <a:off x="2553993" y="108900"/>
            <a:ext cx="13179900" cy="20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ISLAM: A RAPIDLY </a:t>
            </a:r>
            <a:endParaRPr b="1" sz="65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EXPANDING FAITH</a:t>
            </a:r>
            <a:endParaRPr b="1" sz="65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pic>
        <p:nvPicPr>
          <p:cNvPr id="206" name="Google Shape;20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91575" y="2327400"/>
            <a:ext cx="6944025" cy="318846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8"/>
          <p:cNvSpPr txBox="1"/>
          <p:nvPr/>
        </p:nvSpPr>
        <p:spPr>
          <a:xfrm>
            <a:off x="11191575" y="5515875"/>
            <a:ext cx="6944100" cy="28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Key:</a:t>
            </a:r>
            <a:endParaRPr sz="20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7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02122"/>
                </a:solidFill>
                <a:highlight>
                  <a:srgbClr val="A1584E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0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 Expansion under Muhammad, 622-632</a:t>
            </a:r>
            <a:endParaRPr sz="20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7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02122"/>
                </a:solidFill>
                <a:highlight>
                  <a:srgbClr val="EF9070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0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 Expansion during the Rashidun Caliphate, 632-661</a:t>
            </a:r>
            <a:endParaRPr sz="20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7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02122"/>
                </a:solidFill>
                <a:highlight>
                  <a:srgbClr val="FAD07D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0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 Expansion during the Umayyad Caliphate, 661-750</a:t>
            </a:r>
            <a:endParaRPr sz="20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7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7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Map of expansion of Caliphate, Public Domain.</a:t>
            </a:r>
            <a:endParaRPr sz="1600">
              <a:solidFill>
                <a:srgbClr val="202122"/>
              </a:solidFill>
              <a:highlight>
                <a:srgbClr val="F8F9FA"/>
              </a:highlight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13" name="Google Shape;213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4" name="Google Shape;214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6" name="Google Shape;216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17" name="Google Shape;217;p29"/>
          <p:cNvSpPr/>
          <p:nvPr/>
        </p:nvSpPr>
        <p:spPr>
          <a:xfrm>
            <a:off x="-4886456" y="-3702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8" name="Google Shape;218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19" name="Google Shape;219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0" name="Google Shape;220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1" name="Google Shape;221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2" name="Google Shape;222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23" name="Google Shape;223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4" name="Google Shape;224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5" name="Google Shape;225;p29"/>
          <p:cNvSpPr txBox="1"/>
          <p:nvPr/>
        </p:nvSpPr>
        <p:spPr>
          <a:xfrm>
            <a:off x="2553993" y="628475"/>
            <a:ext cx="13179900" cy="10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5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ISLAM: KEY CONCEPTS</a:t>
            </a:r>
            <a:endParaRPr b="1" sz="65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"/>
          </a:p>
        </p:txBody>
      </p:sp>
      <p:graphicFrame>
        <p:nvGraphicFramePr>
          <p:cNvPr id="226" name="Google Shape;226;p29"/>
          <p:cNvGraphicFramePr/>
          <p:nvPr/>
        </p:nvGraphicFramePr>
        <p:xfrm>
          <a:off x="535800" y="23616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{FD742AD9-FEBD-4744-944F-BF603784139E}</a:tableStyleId>
              </a:tblPr>
              <a:tblGrid>
                <a:gridCol w="5648750"/>
                <a:gridCol w="4483225"/>
                <a:gridCol w="70844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200">
                          <a:latin typeface="Inter"/>
                          <a:ea typeface="Inter"/>
                          <a:cs typeface="Inter"/>
                          <a:sym typeface="Inter"/>
                        </a:rPr>
                        <a:t>The Five Pillars of Islam</a:t>
                      </a:r>
                      <a:endParaRPr b="1" sz="3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200">
                          <a:latin typeface="Inter"/>
                          <a:ea typeface="Inter"/>
                          <a:cs typeface="Inter"/>
                          <a:sym typeface="Inter"/>
                        </a:rPr>
                        <a:t>The Qur’an</a:t>
                      </a:r>
                      <a:endParaRPr b="1" sz="3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200">
                          <a:latin typeface="Inter"/>
                          <a:ea typeface="Inter"/>
                          <a:cs typeface="Inter"/>
                          <a:sym typeface="Inter"/>
                        </a:rPr>
                        <a:t>The Caliphates</a:t>
                      </a:r>
                      <a:endParaRPr b="1" sz="3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</a:tr>
              <a:tr h="7323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>
                          <a:latin typeface="Inter"/>
                          <a:ea typeface="Inter"/>
                          <a:cs typeface="Inter"/>
                          <a:sym typeface="Inter"/>
                        </a:rPr>
                        <a:t>The fundamental practices and responsibilities of all followers:</a:t>
                      </a:r>
                      <a:endParaRPr sz="2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>
                          <a:latin typeface="Inter"/>
                          <a:ea typeface="Inter"/>
                          <a:cs typeface="Inter"/>
                          <a:sym typeface="Inter"/>
                        </a:rPr>
                        <a:t>The Holy Scripture of Islam</a:t>
                      </a:r>
                      <a:endParaRPr sz="2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5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F</a:t>
                      </a:r>
                      <a:r>
                        <a:rPr lang="en-US" sz="25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orm of government led by a caliph (successor to the Prophet Muhammad)</a:t>
                      </a:r>
                      <a:endParaRPr sz="2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Inter"/>
                        <a:buAutoNum type="arabicPeriod"/>
                      </a:pPr>
                      <a:r>
                        <a:rPr b="1"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Shahada</a:t>
                      </a:r>
                      <a:r>
                        <a:rPr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 - The Declaration of Faith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Inter"/>
                        <a:buAutoNum type="arabicPeriod"/>
                      </a:pPr>
                      <a:r>
                        <a:rPr b="1"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Salah</a:t>
                      </a:r>
                      <a:r>
                        <a:rPr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 - Obligatory Prayer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Inter"/>
                        <a:buAutoNum type="arabicPeriod"/>
                      </a:pPr>
                      <a:r>
                        <a:rPr b="1"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Zakat</a:t>
                      </a:r>
                      <a:r>
                        <a:rPr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 - Compulsory Charitable Giving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Inter"/>
                        <a:buAutoNum type="arabicPeriod"/>
                      </a:pPr>
                      <a:r>
                        <a:rPr b="1"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Sawm</a:t>
                      </a:r>
                      <a:r>
                        <a:rPr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 - Fasting during the month of Ramadan</a:t>
                      </a:r>
                      <a:endParaRPr sz="2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4000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2700"/>
                        <a:buFont typeface="Inter"/>
                        <a:buAutoNum type="arabicPeriod"/>
                      </a:pPr>
                      <a:r>
                        <a:rPr b="1"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Hajj </a:t>
                      </a:r>
                      <a:r>
                        <a:rPr lang="en-US" sz="2700">
                          <a:latin typeface="Inter"/>
                          <a:ea typeface="Inter"/>
                          <a:cs typeface="Inter"/>
                          <a:sym typeface="Inter"/>
                        </a:rPr>
                        <a:t>- A Muslim must make a pilgrimage to Mecca  at least once in one’s life</a:t>
                      </a:r>
                      <a:endParaRPr sz="2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39370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Char char="●"/>
                      </a:pPr>
                      <a:r>
                        <a:rPr b="1"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Political and religious leadership:</a:t>
                      </a:r>
                      <a:r>
                        <a:rPr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The caliph is the head of state and the highest religious authority.</a:t>
                      </a:r>
                      <a:endParaRPr sz="26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937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Char char="●"/>
                      </a:pPr>
                      <a:r>
                        <a:rPr b="1"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Islamic law:</a:t>
                      </a:r>
                      <a:r>
                        <a:rPr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The caliphate is governed by Islamic law (Sharia).</a:t>
                      </a:r>
                      <a:endParaRPr sz="26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9370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600"/>
                        <a:buChar char="●"/>
                      </a:pPr>
                      <a:r>
                        <a:rPr b="1"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Unity of the Muslim community:</a:t>
                      </a:r>
                      <a:r>
                        <a:rPr lang="en-US" sz="26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The caliphate aims to unite the global Muslim community under one rule.</a:t>
                      </a:r>
                      <a:endParaRPr sz="26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27" name="Google Shape;227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4550" y="4546500"/>
            <a:ext cx="4483226" cy="29196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/>
          <p:nvPr/>
        </p:nvSpPr>
        <p:spPr>
          <a:xfrm>
            <a:off x="1028700" y="1096450"/>
            <a:ext cx="16230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ISLAMIC CONTRIBUTIONS</a:t>
            </a:r>
            <a:endParaRPr sz="100"/>
          </a:p>
        </p:txBody>
      </p:sp>
      <p:sp>
        <p:nvSpPr>
          <p:cNvPr id="233" name="Google Shape;233;p30"/>
          <p:cNvSpPr/>
          <p:nvPr/>
        </p:nvSpPr>
        <p:spPr>
          <a:xfrm>
            <a:off x="13477538" y="741550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4" name="Google Shape;234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35" name="Google Shape;235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6" name="Google Shape;236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7" name="Google Shape;237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8" name="Google Shape;238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39" name="Google Shape;239;p30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0" name="Google Shape;240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41" name="Google Shape;241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2" name="Google Shape;242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3" name="Google Shape;243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45" name="Google Shape;245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6" name="Google Shape;246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47" name="Google Shape;247;p30"/>
          <p:cNvGrpSpPr/>
          <p:nvPr/>
        </p:nvGrpSpPr>
        <p:grpSpPr>
          <a:xfrm>
            <a:off x="1036300" y="2372673"/>
            <a:ext cx="4480200" cy="1019647"/>
            <a:chOff x="331910" y="2615981"/>
            <a:chExt cx="4480200" cy="2820600"/>
          </a:xfrm>
        </p:grpSpPr>
        <p:sp>
          <p:nvSpPr>
            <p:cNvPr id="248" name="Google Shape;248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chemeClr val="accent4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30"/>
            <p:cNvSpPr txBox="1"/>
            <p:nvPr/>
          </p:nvSpPr>
          <p:spPr>
            <a:xfrm>
              <a:off x="550613" y="3387607"/>
              <a:ext cx="4042800" cy="161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Mathematics</a:t>
              </a:r>
              <a:endParaRPr sz="3800"/>
            </a:p>
          </p:txBody>
        </p:sp>
      </p:grpSp>
      <p:grpSp>
        <p:nvGrpSpPr>
          <p:cNvPr id="250" name="Google Shape;250;p30"/>
          <p:cNvGrpSpPr/>
          <p:nvPr/>
        </p:nvGrpSpPr>
        <p:grpSpPr>
          <a:xfrm>
            <a:off x="6937775" y="2372722"/>
            <a:ext cx="4480200" cy="1019647"/>
            <a:chOff x="331910" y="2615981"/>
            <a:chExt cx="4480200" cy="2820600"/>
          </a:xfrm>
        </p:grpSpPr>
        <p:sp>
          <p:nvSpPr>
            <p:cNvPr id="251" name="Google Shape;251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30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253" name="Google Shape;253;p30"/>
            <p:cNvSpPr txBox="1"/>
            <p:nvPr/>
          </p:nvSpPr>
          <p:spPr>
            <a:xfrm>
              <a:off x="639060" y="3275810"/>
              <a:ext cx="3958500" cy="16179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Science</a:t>
              </a:r>
              <a:endParaRPr sz="3800"/>
            </a:p>
          </p:txBody>
        </p:sp>
      </p:grpSp>
      <p:sp>
        <p:nvSpPr>
          <p:cNvPr id="254" name="Google Shape;254;p30"/>
          <p:cNvSpPr/>
          <p:nvPr/>
        </p:nvSpPr>
        <p:spPr>
          <a:xfrm>
            <a:off x="968550" y="3502425"/>
            <a:ext cx="4548000" cy="563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30"/>
          <p:cNvSpPr txBox="1"/>
          <p:nvPr/>
        </p:nvSpPr>
        <p:spPr>
          <a:xfrm>
            <a:off x="1360925" y="3677500"/>
            <a:ext cx="3752400" cy="5171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Halant"/>
              <a:buChar char="●"/>
            </a:pPr>
            <a:r>
              <a:rPr b="1" lang="en-US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Algebra: </a:t>
            </a:r>
            <a:endParaRPr b="1" sz="28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Developed algebraic concepts and techniques, famously contributing the number 0 to the world.</a:t>
            </a:r>
            <a:endParaRPr sz="28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Halant"/>
              <a:buChar char="●"/>
            </a:pPr>
            <a:r>
              <a:rPr b="1" lang="en-US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Geometry: </a:t>
            </a:r>
            <a:endParaRPr b="1" sz="28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Advanced geometric understanding and problem-solving.</a:t>
            </a:r>
            <a:endParaRPr b="1" sz="2400">
              <a:solidFill>
                <a:srgbClr val="FFFFFF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grpSp>
        <p:nvGrpSpPr>
          <p:cNvPr id="256" name="Google Shape;256;p30"/>
          <p:cNvGrpSpPr/>
          <p:nvPr/>
        </p:nvGrpSpPr>
        <p:grpSpPr>
          <a:xfrm>
            <a:off x="6937775" y="3502398"/>
            <a:ext cx="4480200" cy="5635713"/>
            <a:chOff x="331910" y="2615881"/>
            <a:chExt cx="4480200" cy="15589800"/>
          </a:xfrm>
        </p:grpSpPr>
        <p:sp>
          <p:nvSpPr>
            <p:cNvPr id="257" name="Google Shape;257;p30"/>
            <p:cNvSpPr/>
            <p:nvPr/>
          </p:nvSpPr>
          <p:spPr>
            <a:xfrm>
              <a:off x="331910" y="2615881"/>
              <a:ext cx="4480200" cy="155898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30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259" name="Google Shape;259;p30"/>
            <p:cNvSpPr txBox="1"/>
            <p:nvPr/>
          </p:nvSpPr>
          <p:spPr>
            <a:xfrm>
              <a:off x="566773" y="3176328"/>
              <a:ext cx="3965100" cy="143067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4064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Astronomy: </a:t>
              </a:r>
              <a:r>
                <a:rPr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Developed advanced observatories, calculated the size of the Earth, and studied celestial bodies.</a:t>
              </a:r>
              <a:endParaRPr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4572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Physics: 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4572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Made contributions to optics, gravity, and other physical phenomena.</a:t>
              </a:r>
              <a:endParaRPr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260" name="Google Shape;260;p30"/>
          <p:cNvGrpSpPr/>
          <p:nvPr/>
        </p:nvGrpSpPr>
        <p:grpSpPr>
          <a:xfrm>
            <a:off x="12839250" y="2393875"/>
            <a:ext cx="4480200" cy="1019600"/>
            <a:chOff x="331835" y="2319599"/>
            <a:chExt cx="4480200" cy="2708100"/>
          </a:xfrm>
        </p:grpSpPr>
        <p:sp>
          <p:nvSpPr>
            <p:cNvPr id="261" name="Google Shape;261;p30"/>
            <p:cNvSpPr/>
            <p:nvPr/>
          </p:nvSpPr>
          <p:spPr>
            <a:xfrm>
              <a:off x="331835" y="2319599"/>
              <a:ext cx="4480200" cy="27081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30"/>
            <p:cNvSpPr txBox="1"/>
            <p:nvPr/>
          </p:nvSpPr>
          <p:spPr>
            <a:xfrm>
              <a:off x="475535" y="2896958"/>
              <a:ext cx="4192800" cy="15534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Medicine</a:t>
              </a:r>
              <a:endParaRPr sz="3800"/>
            </a:p>
          </p:txBody>
        </p:sp>
      </p:grpSp>
      <p:grpSp>
        <p:nvGrpSpPr>
          <p:cNvPr id="263" name="Google Shape;263;p30"/>
          <p:cNvGrpSpPr/>
          <p:nvPr/>
        </p:nvGrpSpPr>
        <p:grpSpPr>
          <a:xfrm>
            <a:off x="12839250" y="3502425"/>
            <a:ext cx="4480200" cy="5635891"/>
            <a:chOff x="331835" y="2319601"/>
            <a:chExt cx="4480200" cy="2834100"/>
          </a:xfrm>
        </p:grpSpPr>
        <p:sp>
          <p:nvSpPr>
            <p:cNvPr id="264" name="Google Shape;264;p30"/>
            <p:cNvSpPr/>
            <p:nvPr/>
          </p:nvSpPr>
          <p:spPr>
            <a:xfrm>
              <a:off x="331835" y="2319601"/>
              <a:ext cx="4480200" cy="28341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30"/>
            <p:cNvSpPr txBox="1"/>
            <p:nvPr/>
          </p:nvSpPr>
          <p:spPr>
            <a:xfrm>
              <a:off x="605585" y="2421444"/>
              <a:ext cx="3932700" cy="23841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4064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Hospitals: </a:t>
              </a:r>
              <a:endParaRPr b="1" sz="28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4572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Established hospitals throughout Islamic </a:t>
              </a:r>
              <a:r>
                <a:rPr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territories</a:t>
              </a:r>
              <a:r>
                <a:rPr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 with advanced medical care.</a:t>
              </a:r>
              <a:endParaRPr sz="28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4572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Medical education: </a:t>
              </a:r>
              <a:r>
                <a:rPr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Created institutions for medical education and training.</a:t>
              </a:r>
              <a:endParaRPr b="1" sz="28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1"/>
          <p:cNvSpPr txBox="1"/>
          <p:nvPr/>
        </p:nvSpPr>
        <p:spPr>
          <a:xfrm>
            <a:off x="414300" y="1916250"/>
            <a:ext cx="9148200" cy="65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495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Ruled West Africa after the fall of the Ghana Empire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Founded by Sundiata Kieta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Was known for its advancements in education and architecture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Established Islam as a main religion in Western and Northern Africa.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Took control of the gold and salt trades from 1240-1500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empire started disintegrating after the death of Mansa Musa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1" name="Google Shape;271;p31"/>
          <p:cNvSpPr/>
          <p:nvPr/>
        </p:nvSpPr>
        <p:spPr>
          <a:xfrm>
            <a:off x="13323867" y="717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2" name="Google Shape;272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73" name="Google Shape;273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74" name="Google Shape;274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5" name="Google Shape;275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6" name="Google Shape;276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277" name="Google Shape;277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8" name="Google Shape;278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79" name="Google Shape;279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80" name="Google Shape;280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1" name="Google Shape;281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2" name="Google Shape;282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3" name="Google Shape;283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84" name="Google Shape;284;p31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5" name="Google Shape;285;p31"/>
          <p:cNvSpPr txBox="1"/>
          <p:nvPr/>
        </p:nvSpPr>
        <p:spPr>
          <a:xfrm>
            <a:off x="1396825" y="302775"/>
            <a:ext cx="152553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2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MALI EMPIRE (1235-1610)</a:t>
            </a:r>
            <a:endParaRPr sz="100"/>
          </a:p>
        </p:txBody>
      </p:sp>
      <p:pic>
        <p:nvPicPr>
          <p:cNvPr id="286" name="Google Shape;28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7425" y="1825630"/>
            <a:ext cx="6934358" cy="520076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10491625" y="7228550"/>
            <a:ext cx="7018500" cy="8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Gabriel Moss, </a:t>
            </a:r>
            <a:r>
              <a:rPr lang="en-US" sz="2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The Medieval Mali Empire at the end of Mansa Musa's reign (1337 CE), licensed under the </a:t>
            </a:r>
            <a:r>
              <a:rPr lang="en-US" sz="20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2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0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4.0 International</a:t>
            </a:r>
            <a:r>
              <a:rPr lang="en-US" sz="20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2"/>
          <p:cNvSpPr txBox="1"/>
          <p:nvPr/>
        </p:nvSpPr>
        <p:spPr>
          <a:xfrm>
            <a:off x="947050" y="379350"/>
            <a:ext cx="16230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MANSA MUSA (1312-1337)</a:t>
            </a:r>
            <a:endParaRPr sz="100"/>
          </a:p>
        </p:txBody>
      </p:sp>
      <p:sp>
        <p:nvSpPr>
          <p:cNvPr id="293" name="Google Shape;293;p32"/>
          <p:cNvSpPr/>
          <p:nvPr/>
        </p:nvSpPr>
        <p:spPr>
          <a:xfrm>
            <a:off x="13731563" y="735622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4" name="Google Shape;294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95" name="Google Shape;295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6" name="Google Shape;296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7" name="Google Shape;297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8" name="Google Shape;298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99" name="Google Shape;299;p32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0" name="Google Shape;300;p32"/>
          <p:cNvGrpSpPr/>
          <p:nvPr/>
        </p:nvGrpSpPr>
        <p:grpSpPr>
          <a:xfrm>
            <a:off x="9" y="9170734"/>
            <a:ext cx="18796043" cy="937448"/>
            <a:chOff x="204" y="0"/>
            <a:chExt cx="25061391" cy="1249931"/>
          </a:xfrm>
        </p:grpSpPr>
        <p:grpSp>
          <p:nvGrpSpPr>
            <p:cNvPr id="301" name="Google Shape;301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02" name="Google Shape;302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03" name="Google Shape;303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4" name="Google Shape;304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05" name="Google Shape;305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6" name="Google Shape;306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07" name="Google Shape;307;p32"/>
          <p:cNvSpPr txBox="1"/>
          <p:nvPr/>
        </p:nvSpPr>
        <p:spPr>
          <a:xfrm>
            <a:off x="870600" y="2351550"/>
            <a:ext cx="8160900" cy="64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08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Among the richest individuals in the world</a:t>
            </a:r>
            <a:endParaRPr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Established Mali as one of the richest kingdoms of Africa</a:t>
            </a:r>
            <a:endParaRPr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Developed cities like Timbuktu and Gao into important cultural centers</a:t>
            </a:r>
            <a:endParaRPr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Turned Mali into a sophisticated center of learning in the Islamic world</a:t>
            </a:r>
            <a:endParaRPr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Went on a pilgrimage (hajj) to Mecca in 1324.</a:t>
            </a:r>
            <a:endParaRPr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08" name="Google Shape;30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41750" y="1593750"/>
            <a:ext cx="4917398" cy="5610077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2"/>
          <p:cNvSpPr txBox="1"/>
          <p:nvPr/>
        </p:nvSpPr>
        <p:spPr>
          <a:xfrm>
            <a:off x="11094475" y="7527200"/>
            <a:ext cx="52929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Bibliothèque nationale de France, “</a:t>
            </a:r>
            <a:r>
              <a:rPr lang="en-US" sz="2000">
                <a:solidFill>
                  <a:srgbClr val="202122"/>
                </a:solidFill>
                <a:highlight>
                  <a:srgbClr val="F8F9FA"/>
                </a:highlight>
                <a:latin typeface="Inter"/>
                <a:ea typeface="Inter"/>
                <a:cs typeface="Inter"/>
                <a:sym typeface="Inter"/>
              </a:rPr>
              <a:t>Detail from the Catalan Atlas Sheet 6 showing Mansa Musa</a:t>
            </a: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,” 1375.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3"/>
          <p:cNvSpPr txBox="1"/>
          <p:nvPr/>
        </p:nvSpPr>
        <p:spPr>
          <a:xfrm>
            <a:off x="414300" y="1916250"/>
            <a:ext cx="8916000" cy="64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4958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Rose in</a:t>
            </a: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1464, after the decline of the Mali Empire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Empire grew as a result of trade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Timbuktu was a major city in Songhai, known as a hub for Islamic scholarship and trade.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Gao was the capital of Songhai, many mosques and merchants lived there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958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480"/>
              <a:buFont typeface="Inter"/>
              <a:buChar char="●"/>
            </a:pPr>
            <a:r>
              <a:rPr lang="en-US" sz="34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Songhai fell to the Moroccan army in 1591, due to their advanced weapons (such as firearms)</a:t>
            </a:r>
            <a:endParaRPr sz="34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5" name="Google Shape;315;p33"/>
          <p:cNvSpPr/>
          <p:nvPr/>
        </p:nvSpPr>
        <p:spPr>
          <a:xfrm>
            <a:off x="13323867" y="717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6" name="Google Shape;316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17" name="Google Shape;317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18" name="Google Shape;318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9" name="Google Shape;319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0" name="Google Shape;320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  <p:cxnSp>
          <p:nvCxnSpPr>
            <p:cNvPr id="321" name="Google Shape;321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2" name="Google Shape;322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23" name="Google Shape;323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4" name="Google Shape;324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5" name="Google Shape;325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6" name="Google Shape;326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7" name="Google Shape;327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28" name="Google Shape;328;p33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9" name="Google Shape;329;p33"/>
          <p:cNvSpPr txBox="1"/>
          <p:nvPr/>
        </p:nvSpPr>
        <p:spPr>
          <a:xfrm>
            <a:off x="1396825" y="302775"/>
            <a:ext cx="152553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2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SONGHAI KINGDOM</a:t>
            </a:r>
            <a:r>
              <a:rPr b="1" lang="en-US" sz="62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 (1464-1591)</a:t>
            </a:r>
            <a:endParaRPr sz="100"/>
          </a:p>
        </p:txBody>
      </p:sp>
      <p:sp>
        <p:nvSpPr>
          <p:cNvPr id="330" name="Google Shape;330;p33"/>
          <p:cNvSpPr txBox="1"/>
          <p:nvPr/>
        </p:nvSpPr>
        <p:spPr>
          <a:xfrm>
            <a:off x="9960700" y="7164825"/>
            <a:ext cx="67695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Map of the Songhai Empire, </a:t>
            </a:r>
            <a:r>
              <a:rPr b="1" lang="en-US" sz="2000" u="sng">
                <a:solidFill>
                  <a:srgbClr val="3366BB"/>
                </a:solidFill>
                <a:highlight>
                  <a:srgbClr val="F9F9F9"/>
                </a:highlight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GNU Free Documentation License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31" name="Google Shape;33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11825" y="1714524"/>
            <a:ext cx="8013051" cy="5008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