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5143500" cx="9144000"/>
  <p:notesSz cx="6858000" cy="9144000"/>
  <p:embeddedFontLst>
    <p:embeddedFont>
      <p:font typeface="Halant"/>
      <p:regular r:id="rId17"/>
      <p:bold r:id="rId18"/>
    </p:embeddedFont>
    <p:embeddedFont>
      <p:font typeface="Inter SemiBold"/>
      <p:regular r:id="rId19"/>
      <p:bold r:id="rId20"/>
      <p:italic r:id="rId21"/>
      <p:boldItalic r:id="rId22"/>
    </p:embeddedFont>
    <p:embeddedFont>
      <p:font typeface="Inter"/>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Annie Jenson"/>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SemiBold-bold.fntdata"/><Relationship Id="rId22" Type="http://schemas.openxmlformats.org/officeDocument/2006/relationships/font" Target="fonts/InterSemiBold-boldItalic.fntdata"/><Relationship Id="rId21" Type="http://schemas.openxmlformats.org/officeDocument/2006/relationships/font" Target="fonts/InterSemiBold-italic.fntdata"/><Relationship Id="rId24" Type="http://schemas.openxmlformats.org/officeDocument/2006/relationships/font" Target="fonts/Inter-bold.fntdata"/><Relationship Id="rId23" Type="http://schemas.openxmlformats.org/officeDocument/2006/relationships/font" Target="fonts/Inter-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3.xml"/><Relationship Id="rId26" Type="http://schemas.openxmlformats.org/officeDocument/2006/relationships/font" Target="fonts/Inter-boldItalic.fntdata"/><Relationship Id="rId25" Type="http://schemas.openxmlformats.org/officeDocument/2006/relationships/font" Target="fonts/Inter-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Halant-regular.fntdata"/><Relationship Id="rId16" Type="http://schemas.openxmlformats.org/officeDocument/2006/relationships/slide" Target="slides/slide10.xml"/><Relationship Id="rId19" Type="http://schemas.openxmlformats.org/officeDocument/2006/relationships/font" Target="fonts/InterSemiBold-regular.fntdata"/><Relationship Id="rId18" Type="http://schemas.openxmlformats.org/officeDocument/2006/relationships/font" Target="fonts/Halant-bold.fntdata"/></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4-11-30T20:13:57.206">
    <p:pos x="3094" y="96"/>
    <p:text>@zachary.cote@thinkingnation.org 
I really want to use this image to illustrate Islamic law and society in the Ottoman empire.
The original image has the Qadi holding a dildo... I've edited the image so that isn't obvious. Do you think this is ok? I can't find something else quite as good.
_Assigned to zachary.cote@thinkingnation.org_</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771586e835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771586e835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15906bc4f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315906bc4f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090a0caba4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090a0caba4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3090a0caba4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3090a0caba4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090a0caba4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090a0caba4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090a0caba4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3090a0caba4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090a0caba4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090a0caba4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3090a0caba4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3090a0caba4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3090a0caba4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090a0caba4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3090a0caba4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3090a0caba4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50" name="Shape 50"/>
        <p:cNvGrpSpPr/>
        <p:nvPr/>
      </p:nvGrpSpPr>
      <p:grpSpPr>
        <a:xfrm>
          <a:off x="0" y="0"/>
          <a:ext cx="0" cy="0"/>
          <a:chOff x="0" y="0"/>
          <a:chExt cx="0" cy="0"/>
        </a:xfrm>
      </p:grpSpPr>
      <p:sp>
        <p:nvSpPr>
          <p:cNvPr id="51" name="Google Shape;51;p13"/>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rmAutofit/>
          </a:bodyPr>
          <a:lstStyle>
            <a:lvl1pPr lvl="0" marR="0" rtl="0" algn="l">
              <a:lnSpc>
                <a:spcPct val="90000"/>
              </a:lnSpc>
              <a:spcBef>
                <a:spcPts val="0"/>
              </a:spcBef>
              <a:spcAft>
                <a:spcPts val="0"/>
              </a:spcAft>
              <a:buClr>
                <a:schemeClr val="dk1"/>
              </a:buClr>
              <a:buSzPts val="4500"/>
              <a:buFont typeface="Calibri"/>
              <a:buNone/>
              <a:defRPr b="0" i="0" sz="4500" u="none" cap="none" strike="noStrike">
                <a:solidFill>
                  <a:schemeClr val="dk1"/>
                </a:solidFill>
                <a:latin typeface="Calibri"/>
                <a:ea typeface="Calibri"/>
                <a:cs typeface="Calibri"/>
                <a:sym typeface="Calibri"/>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p:txBody>
      </p:sp>
      <p:sp>
        <p:nvSpPr>
          <p:cNvPr id="52" name="Google Shape;52;p13"/>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rmAutofit/>
          </a:bodyPr>
          <a:lstStyle>
            <a:lvl1pPr indent="-228600" lvl="0" marL="457200" marR="0" rtl="0" algn="l">
              <a:lnSpc>
                <a:spcPct val="90000"/>
              </a:lnSpc>
              <a:spcBef>
                <a:spcPts val="8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1pPr>
            <a:lvl2pPr indent="-228600" lvl="1" marL="914400" marR="0" rtl="0" algn="l">
              <a:lnSpc>
                <a:spcPct val="90000"/>
              </a:lnSpc>
              <a:spcBef>
                <a:spcPts val="12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120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1200"/>
              </a:spcBef>
              <a:spcAft>
                <a:spcPts val="1200"/>
              </a:spcAft>
              <a:buClr>
                <a:srgbClr val="888888"/>
              </a:buClr>
              <a:buSzPts val="1200"/>
              <a:buFont typeface="Arial"/>
              <a:buNone/>
              <a:defRPr b="0" i="0" sz="1200" u="none" cap="none" strike="noStrike">
                <a:solidFill>
                  <a:srgbClr val="888888"/>
                </a:solidFill>
                <a:latin typeface="Calibri"/>
                <a:ea typeface="Calibri"/>
                <a:cs typeface="Calibri"/>
                <a:sym typeface="Calibri"/>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hyperlink" Target="https://www.loc.gov/item/2004666999/" TargetMode="Externa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comments" Target="../comments/comment1.xml"/><Relationship Id="rId4" Type="http://schemas.openxmlformats.org/officeDocument/2006/relationships/image" Target="../media/image7.png"/><Relationship Id="rId5"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s://en.wikipedia.org/wiki/en:Creative_Commons" TargetMode="External"/><Relationship Id="rId4" Type="http://schemas.openxmlformats.org/officeDocument/2006/relationships/hyperlink" Target="https://creativecommons.org/licenses/by-sa/3.0/deed.en" TargetMode="External"/><Relationship Id="rId5"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s://en.wikipedia.org/wiki/en:GNU_Free_Documentation_License" TargetMode="External"/><Relationship Id="rId4" Type="http://schemas.openxmlformats.org/officeDocument/2006/relationships/image" Target="../media/image5.png"/><Relationship Id="rId5"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ctrTitle"/>
          </p:nvPr>
        </p:nvSpPr>
        <p:spPr>
          <a:xfrm>
            <a:off x="344900" y="1673025"/>
            <a:ext cx="8520600" cy="16806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b="1" lang="en">
                <a:latin typeface="Halant"/>
                <a:ea typeface="Halant"/>
                <a:cs typeface="Halant"/>
                <a:sym typeface="Halant"/>
              </a:rPr>
              <a:t>Ottoman Empire</a:t>
            </a:r>
            <a:endParaRPr b="1">
              <a:latin typeface="Halant"/>
              <a:ea typeface="Halant"/>
              <a:cs typeface="Halant"/>
              <a:sym typeface="Halant"/>
            </a:endParaRPr>
          </a:p>
          <a:p>
            <a:pPr indent="0" lvl="0" marL="0" rtl="0" algn="ctr">
              <a:spcBef>
                <a:spcPts val="0"/>
              </a:spcBef>
              <a:spcAft>
                <a:spcPts val="0"/>
              </a:spcAft>
              <a:buNone/>
            </a:pPr>
            <a:r>
              <a:rPr b="1" lang="en">
                <a:latin typeface="Halant"/>
                <a:ea typeface="Halant"/>
                <a:cs typeface="Halant"/>
                <a:sym typeface="Halant"/>
              </a:rPr>
              <a:t>Gallery Walk</a:t>
            </a:r>
            <a:endParaRPr b="1">
              <a:latin typeface="Halant"/>
              <a:ea typeface="Halant"/>
              <a:cs typeface="Halant"/>
              <a:sym typeface="Halan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3"/>
          <p:cNvSpPr txBox="1"/>
          <p:nvPr/>
        </p:nvSpPr>
        <p:spPr>
          <a:xfrm>
            <a:off x="152400" y="509675"/>
            <a:ext cx="28662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10</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20th Century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Sultan Mehmed II and the Patriarch Gennadios II</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Artist: </a:t>
            </a:r>
            <a:r>
              <a:rPr lang="en" sz="1200">
                <a:solidFill>
                  <a:schemeClr val="dk1"/>
                </a:solidFill>
                <a:latin typeface="Inter"/>
                <a:ea typeface="Inter"/>
                <a:cs typeface="Inter"/>
                <a:sym typeface="Inter"/>
              </a:rPr>
              <a:t>Sotiris Varvoglis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Mehmed II (Ottoman Sultan) allowed the Ecumenical Patriarchate (Greek Spiritual Leaders) to remain active after the fall of Constantinople in 1453.</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Public Domain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p:txBody>
      </p:sp>
      <p:pic>
        <p:nvPicPr>
          <p:cNvPr id="117" name="Google Shape;117;p23"/>
          <p:cNvPicPr preferRelativeResize="0"/>
          <p:nvPr/>
        </p:nvPicPr>
        <p:blipFill>
          <a:blip r:embed="rId3">
            <a:alphaModFix/>
          </a:blip>
          <a:stretch>
            <a:fillRect/>
          </a:stretch>
        </p:blipFill>
        <p:spPr>
          <a:xfrm>
            <a:off x="4618800" y="152400"/>
            <a:ext cx="3898371" cy="4838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5"/>
          <p:cNvSpPr txBox="1"/>
          <p:nvPr/>
        </p:nvSpPr>
        <p:spPr>
          <a:xfrm>
            <a:off x="152400" y="509675"/>
            <a:ext cx="33750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2</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Date: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1873</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Studio portrait of models wearing traditional clothing from the province of Îles d'Archipel (Islands of the Archipelago), Ottoman Empire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Author:</a:t>
            </a:r>
            <a:r>
              <a:rPr lang="en" sz="1200">
                <a:solidFill>
                  <a:schemeClr val="dk1"/>
                </a:solidFill>
                <a:latin typeface="Inter"/>
                <a:ea typeface="Inter"/>
                <a:cs typeface="Inter"/>
                <a:sym typeface="Inter"/>
              </a:rPr>
              <a:t> Marie De </a:t>
            </a:r>
            <a:r>
              <a:rPr lang="en" sz="1200">
                <a:solidFill>
                  <a:schemeClr val="dk1"/>
                </a:solidFill>
                <a:latin typeface="Inter"/>
                <a:ea typeface="Inter"/>
                <a:cs typeface="Inter"/>
                <a:sym typeface="Inter"/>
              </a:rPr>
              <a:t>Launay, Author, Osman Hamdi Bey, Author, and Pascal </a:t>
            </a:r>
            <a:r>
              <a:rPr lang="en" sz="1200">
                <a:solidFill>
                  <a:schemeClr val="dk1"/>
                </a:solidFill>
                <a:latin typeface="Inter"/>
                <a:ea typeface="Inter"/>
                <a:cs typeface="Inter"/>
                <a:sym typeface="Inter"/>
              </a:rPr>
              <a:t>Sébah, P</a:t>
            </a:r>
            <a:r>
              <a:rPr lang="en" sz="1200">
                <a:solidFill>
                  <a:schemeClr val="dk1"/>
                </a:solidFill>
                <a:latin typeface="Inter"/>
                <a:ea typeface="Inter"/>
                <a:cs typeface="Inter"/>
                <a:sym typeface="Inter"/>
              </a:rPr>
              <a:t>hotographer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Christian resident of Magossa (Famagusta) ; (2) Christian woman of Magossa (Famagusta); and (3) Greek monk of the Monastery of Tchiko, near Lefke (Lefka).</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u="sng">
                <a:solidFill>
                  <a:schemeClr val="hlink"/>
                </a:solidFill>
                <a:latin typeface="Inter"/>
                <a:ea typeface="Inter"/>
                <a:cs typeface="Inter"/>
                <a:sym typeface="Inter"/>
                <a:hlinkClick r:id="rId3"/>
              </a:rPr>
              <a:t>https://www.loc.gov/item/2004666999/</a:t>
            </a:r>
            <a:endParaRPr sz="1200">
              <a:solidFill>
                <a:schemeClr val="dk1"/>
              </a:solidFill>
              <a:latin typeface="Inter"/>
              <a:ea typeface="Inter"/>
              <a:cs typeface="Inter"/>
              <a:sym typeface="Inter"/>
            </a:endParaRPr>
          </a:p>
        </p:txBody>
      </p:sp>
      <p:pic>
        <p:nvPicPr>
          <p:cNvPr id="66" name="Google Shape;66;p15"/>
          <p:cNvPicPr preferRelativeResize="0"/>
          <p:nvPr/>
        </p:nvPicPr>
        <p:blipFill>
          <a:blip r:embed="rId4">
            <a:alphaModFix/>
          </a:blip>
          <a:stretch>
            <a:fillRect/>
          </a:stretch>
        </p:blipFill>
        <p:spPr>
          <a:xfrm>
            <a:off x="3724125" y="355000"/>
            <a:ext cx="5034701" cy="41635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6"/>
          <p:cNvSpPr txBox="1"/>
          <p:nvPr/>
        </p:nvSpPr>
        <p:spPr>
          <a:xfrm>
            <a:off x="152400" y="509675"/>
            <a:ext cx="38322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3</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16th Century</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a:t>
            </a:r>
            <a:r>
              <a:rPr lang="en" sz="1200">
                <a:solidFill>
                  <a:schemeClr val="dk1"/>
                </a:solidFill>
                <a:highlight>
                  <a:srgbClr val="FFFFFF"/>
                </a:highlight>
                <a:latin typeface="Inter"/>
                <a:ea typeface="Inter"/>
                <a:cs typeface="Inter"/>
                <a:sym typeface="Inter"/>
              </a:rPr>
              <a:t>Ottoman Turkish Version of "Sindbād-nāmah"</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Author: </a:t>
            </a:r>
            <a:r>
              <a:rPr lang="en" sz="1200">
                <a:solidFill>
                  <a:schemeClr val="dk1"/>
                </a:solidFill>
                <a:highlight>
                  <a:srgbClr val="FFFFFF"/>
                </a:highlight>
                <a:latin typeface="Inter"/>
                <a:ea typeface="Inter"/>
                <a:cs typeface="Inter"/>
                <a:sym typeface="Inter"/>
              </a:rPr>
              <a:t>Kātib al-Samarqandī, Muḥammad ibn ʻAlī, ʻAbdülkerīm bin Muḥammed Author.</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highlight>
                  <a:srgbClr val="FFFFFF"/>
                </a:highlight>
                <a:latin typeface="Inter"/>
                <a:ea typeface="Inter"/>
                <a:cs typeface="Inter"/>
                <a:sym typeface="Inter"/>
              </a:rPr>
              <a:t>This work is an Ottoman illustrated and illuminated copy of the Tuhfet ül-ahyār, which is an Ottoman Turkish version of the well-known story of Sindbad (Sindbād-nāmah). It concerns Sindbad the Wise (not Sindbad the Sailor), who was tutor to the son of an Asian king.</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Public Domain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rgbClr val="202122"/>
              </a:solidFill>
              <a:latin typeface="Inter"/>
              <a:ea typeface="Inter"/>
              <a:cs typeface="Inter"/>
              <a:sym typeface="Inter"/>
            </a:endParaRPr>
          </a:p>
        </p:txBody>
      </p:sp>
      <p:pic>
        <p:nvPicPr>
          <p:cNvPr id="72" name="Google Shape;72;p16"/>
          <p:cNvPicPr preferRelativeResize="0"/>
          <p:nvPr/>
        </p:nvPicPr>
        <p:blipFill rotWithShape="1">
          <a:blip r:embed="rId3">
            <a:alphaModFix/>
          </a:blip>
          <a:srcRect b="2888" l="33289" r="31194" t="3038"/>
          <a:stretch/>
        </p:blipFill>
        <p:spPr>
          <a:xfrm>
            <a:off x="5532004" y="185150"/>
            <a:ext cx="3139272" cy="47731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7"/>
          <p:cNvSpPr txBox="1"/>
          <p:nvPr/>
        </p:nvSpPr>
        <p:spPr>
          <a:xfrm>
            <a:off x="152400" y="128675"/>
            <a:ext cx="42513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4</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1206</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Ijazah (diplomacy of competency in Arabic calligraphy)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highlight>
                  <a:srgbClr val="FFFFFF"/>
                </a:highlight>
                <a:latin typeface="Inter"/>
                <a:ea typeface="Inter"/>
                <a:cs typeface="Inter"/>
                <a:sym typeface="Inter"/>
              </a:rPr>
              <a:t>Ali Ra'if Efendi</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highlight>
                  <a:srgbClr val="FFFFFF"/>
                </a:highlight>
                <a:latin typeface="Inter"/>
                <a:ea typeface="Inter"/>
                <a:cs typeface="Inter"/>
                <a:sym typeface="Inter"/>
              </a:rPr>
              <a:t>The official function of the ijazah consists in giving a student the authority to sign his own calligraphic works with expressions such as katabahu (written by) and hararahu (composed by), thus allowing him to become independent and take on pupils of his own. In order to receive the diploma, the student had to transcribe or copy (taqlid) several lines of calligraphy that had to be approved by one or more co-signatory master calligraphers. In some cases, the ijazah may include the calligrapher's chain of teachers (silsilah or sanad) reaching all the way back to the Prophet Muhammad himself. In the Ottoman tradition especially, the calligraphic diploma (icazetname) was a well established practice linking, in an almost genealogical fashion, a student (talabah) to his teacher (hoca).</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highlight>
                  <a:srgbClr val="FFFFFF"/>
                </a:highlight>
                <a:latin typeface="Inter"/>
                <a:ea typeface="Inter"/>
                <a:cs typeface="Inter"/>
                <a:sym typeface="Inter"/>
              </a:rPr>
              <a:t>Public Domain</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p:txBody>
      </p:sp>
      <p:pic>
        <p:nvPicPr>
          <p:cNvPr id="78" name="Google Shape;78;p17"/>
          <p:cNvPicPr preferRelativeResize="0"/>
          <p:nvPr/>
        </p:nvPicPr>
        <p:blipFill>
          <a:blip r:embed="rId3">
            <a:alphaModFix/>
          </a:blip>
          <a:stretch>
            <a:fillRect/>
          </a:stretch>
        </p:blipFill>
        <p:spPr>
          <a:xfrm>
            <a:off x="4689352" y="811450"/>
            <a:ext cx="3948899" cy="3271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nvSpPr>
        <p:spPr>
          <a:xfrm>
            <a:off x="152400" y="509675"/>
            <a:ext cx="37179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5</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between ca. 1900 and 1923</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Two Jewish women standing, facing each other, in Tunisia</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Artist: </a:t>
            </a:r>
            <a:r>
              <a:rPr lang="en" sz="1200">
                <a:solidFill>
                  <a:schemeClr val="dk1"/>
                </a:solidFill>
                <a:latin typeface="Inter"/>
                <a:ea typeface="Inter"/>
                <a:cs typeface="Inter"/>
                <a:sym typeface="Inter"/>
              </a:rPr>
              <a:t>Unknown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Tunisia was a country that was a French protectorate at the time, although formally a territory of the Ottoman Empire.</a:t>
            </a:r>
            <a:r>
              <a:rPr lang="en" sz="1200">
                <a:solidFill>
                  <a:schemeClr val="dk1"/>
                </a:solidFill>
                <a:latin typeface="Inter SemiBold"/>
                <a:ea typeface="Inter SemiBold"/>
                <a:cs typeface="Inter SemiBold"/>
                <a:sym typeface="Inter SemiBold"/>
              </a:rPr>
              <a:t> </a:t>
            </a:r>
            <a:endParaRPr sz="1200">
              <a:solidFill>
                <a:schemeClr val="dk1"/>
              </a:solidFill>
              <a:latin typeface="Inter SemiBold"/>
              <a:ea typeface="Inter SemiBold"/>
              <a:cs typeface="Inter SemiBold"/>
              <a:sym typeface="Inter SemiBold"/>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Library of Congress, Prints &amp; Photographs Division, LC-USZ62-93065 (b&amp;w film copy neg.)</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050">
              <a:solidFill>
                <a:srgbClr val="242424"/>
              </a:solidFill>
              <a:highlight>
                <a:srgbClr val="F5F5F5"/>
              </a:highlight>
            </a:endParaRPr>
          </a:p>
        </p:txBody>
      </p:sp>
      <p:pic>
        <p:nvPicPr>
          <p:cNvPr id="84" name="Google Shape;84;p18"/>
          <p:cNvPicPr preferRelativeResize="0"/>
          <p:nvPr/>
        </p:nvPicPr>
        <p:blipFill rotWithShape="1">
          <a:blip r:embed="rId3">
            <a:alphaModFix/>
          </a:blip>
          <a:srcRect b="7434" l="31322" r="31367" t="4474"/>
          <a:stretch/>
        </p:blipFill>
        <p:spPr>
          <a:xfrm>
            <a:off x="5156200" y="36900"/>
            <a:ext cx="3476625" cy="47117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pic>
        <p:nvPicPr>
          <p:cNvPr id="89" name="Google Shape;89;p19"/>
          <p:cNvPicPr preferRelativeResize="0"/>
          <p:nvPr/>
        </p:nvPicPr>
        <p:blipFill>
          <a:blip r:embed="rId4">
            <a:alphaModFix/>
          </a:blip>
          <a:stretch>
            <a:fillRect/>
          </a:stretch>
        </p:blipFill>
        <p:spPr>
          <a:xfrm>
            <a:off x="4913175" y="152400"/>
            <a:ext cx="2543005" cy="4838699"/>
          </a:xfrm>
          <a:prstGeom prst="rect">
            <a:avLst/>
          </a:prstGeom>
          <a:noFill/>
          <a:ln>
            <a:noFill/>
          </a:ln>
        </p:spPr>
      </p:pic>
      <p:sp>
        <p:nvSpPr>
          <p:cNvPr id="90" name="Google Shape;90;p19"/>
          <p:cNvSpPr txBox="1"/>
          <p:nvPr/>
        </p:nvSpPr>
        <p:spPr>
          <a:xfrm>
            <a:off x="152400" y="509675"/>
            <a:ext cx="32289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6</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Date: </a:t>
            </a:r>
            <a:r>
              <a:rPr lang="en" sz="1200">
                <a:solidFill>
                  <a:srgbClr val="202122"/>
                </a:solidFill>
                <a:latin typeface="Inter"/>
                <a:ea typeface="Inter"/>
                <a:cs typeface="Inter"/>
                <a:sym typeface="Inter"/>
              </a:rPr>
              <a:t>18th Century</a:t>
            </a:r>
            <a:endParaRPr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Source: </a:t>
            </a:r>
            <a:r>
              <a:rPr lang="en" sz="1200">
                <a:solidFill>
                  <a:srgbClr val="202122"/>
                </a:solidFill>
                <a:highlight>
                  <a:srgbClr val="F8F9FA"/>
                </a:highlight>
                <a:latin typeface="Inter"/>
                <a:ea typeface="Inter"/>
                <a:cs typeface="Inter"/>
                <a:sym typeface="Inter"/>
              </a:rPr>
              <a:t>Sema Nilgün Erdoǧan, Sexual life in Ottoman society, Dönence, 1996</a:t>
            </a:r>
            <a:endParaRPr b="1"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Author: </a:t>
            </a:r>
            <a:r>
              <a:rPr lang="en" sz="1200">
                <a:solidFill>
                  <a:srgbClr val="202122"/>
                </a:solidFill>
                <a:highlight>
                  <a:srgbClr val="F8F9FA"/>
                </a:highlight>
                <a:latin typeface="Inter"/>
                <a:ea typeface="Inter"/>
                <a:cs typeface="Inter"/>
                <a:sym typeface="Inter"/>
              </a:rPr>
              <a:t>Hamse-i Atai</a:t>
            </a:r>
            <a:endParaRPr b="1" sz="1200">
              <a:solidFill>
                <a:srgbClr val="202122"/>
              </a:solidFill>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Description: </a:t>
            </a:r>
            <a:r>
              <a:rPr lang="en" sz="1200">
                <a:solidFill>
                  <a:srgbClr val="202122"/>
                </a:solidFill>
                <a:highlight>
                  <a:srgbClr val="FFFFFF"/>
                </a:highlight>
                <a:latin typeface="Inter"/>
                <a:ea typeface="Inter"/>
                <a:cs typeface="Inter"/>
                <a:sym typeface="Inter"/>
              </a:rPr>
              <a:t>An unhappy wife complaining to the Qadi (judge) about her husband… Divorce is allowed in Islamic law and can be initiated by either the husband or the wife.</a:t>
            </a:r>
            <a:endParaRPr sz="1200">
              <a:solidFill>
                <a:srgbClr val="202122"/>
              </a:solidFill>
              <a:latin typeface="Inter"/>
              <a:ea typeface="Inter"/>
              <a:cs typeface="Inter"/>
              <a:sym typeface="Inter"/>
            </a:endParaRPr>
          </a:p>
          <a:p>
            <a:pPr indent="0" lvl="0" marL="0" rtl="0" algn="l">
              <a:spcBef>
                <a:spcPts val="0"/>
              </a:spcBef>
              <a:spcAft>
                <a:spcPts val="0"/>
              </a:spcAft>
              <a:buNone/>
            </a:pPr>
            <a:r>
              <a:t/>
            </a:r>
            <a:endParaRPr sz="1200">
              <a:solidFill>
                <a:srgbClr val="202122"/>
              </a:solidFill>
              <a:latin typeface="Inter"/>
              <a:ea typeface="Inter"/>
              <a:cs typeface="Inter"/>
              <a:sym typeface="Inter"/>
            </a:endParaRPr>
          </a:p>
          <a:p>
            <a:pPr indent="0" lvl="0" marL="0" rtl="0" algn="l">
              <a:spcBef>
                <a:spcPts val="0"/>
              </a:spcBef>
              <a:spcAft>
                <a:spcPts val="0"/>
              </a:spcAft>
              <a:buNone/>
            </a:pPr>
            <a:r>
              <a:rPr lang="en" sz="1200">
                <a:solidFill>
                  <a:srgbClr val="202122"/>
                </a:solidFill>
                <a:latin typeface="Inter"/>
                <a:ea typeface="Inter"/>
                <a:cs typeface="Inter"/>
                <a:sym typeface="Inter"/>
              </a:rPr>
              <a:t>Public Domain</a:t>
            </a:r>
            <a:endParaRPr sz="1200">
              <a:solidFill>
                <a:srgbClr val="202122"/>
              </a:solidFill>
              <a:latin typeface="Inter"/>
              <a:ea typeface="Inter"/>
              <a:cs typeface="Inter"/>
              <a:sym typeface="Inter"/>
            </a:endParaRPr>
          </a:p>
        </p:txBody>
      </p:sp>
      <p:pic>
        <p:nvPicPr>
          <p:cNvPr id="91" name="Google Shape;91;p19"/>
          <p:cNvPicPr preferRelativeResize="0"/>
          <p:nvPr/>
        </p:nvPicPr>
        <p:blipFill rotWithShape="1">
          <a:blip r:embed="rId5">
            <a:alphaModFix/>
          </a:blip>
          <a:srcRect b="33084" l="82069" r="14291" t="62180"/>
          <a:stretch/>
        </p:blipFill>
        <p:spPr>
          <a:xfrm>
            <a:off x="5925900" y="2269625"/>
            <a:ext cx="197924" cy="1716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0"/>
          <p:cNvSpPr txBox="1"/>
          <p:nvPr/>
        </p:nvSpPr>
        <p:spPr>
          <a:xfrm>
            <a:off x="152400" y="509675"/>
            <a:ext cx="28662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7</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1852</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Aya Sophia (Hagia Sophia), Constantinople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Artist: </a:t>
            </a:r>
            <a:r>
              <a:rPr lang="en" sz="1200">
                <a:solidFill>
                  <a:schemeClr val="dk1"/>
                </a:solidFill>
                <a:latin typeface="Inter"/>
                <a:ea typeface="Inter"/>
                <a:cs typeface="Inter"/>
                <a:sym typeface="Inter"/>
              </a:rPr>
              <a:t>Lithograph by Louis Haghe after Gaspard Fossati</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South-eastern side, seen from the Imperial Gate of the Topkapı Palace, with the Fountain of Ahmed III on the left and the Sultan Ahmed Mosque in the distance.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 Trustees of the British Museum, released as CC BY-NC-SA 4.0</a:t>
            </a:r>
            <a:endParaRPr sz="1200">
              <a:solidFill>
                <a:schemeClr val="dk1"/>
              </a:solidFill>
              <a:latin typeface="Inter"/>
              <a:ea typeface="Inter"/>
              <a:cs typeface="Inter"/>
              <a:sym typeface="Inter"/>
            </a:endParaRPr>
          </a:p>
        </p:txBody>
      </p:sp>
      <p:pic>
        <p:nvPicPr>
          <p:cNvPr id="97" name="Google Shape;97;p20"/>
          <p:cNvPicPr preferRelativeResize="0"/>
          <p:nvPr/>
        </p:nvPicPr>
        <p:blipFill>
          <a:blip r:embed="rId3">
            <a:alphaModFix/>
          </a:blip>
          <a:stretch>
            <a:fillRect/>
          </a:stretch>
        </p:blipFill>
        <p:spPr>
          <a:xfrm>
            <a:off x="3171000" y="152400"/>
            <a:ext cx="5820600" cy="423933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21"/>
          <p:cNvSpPr txBox="1"/>
          <p:nvPr/>
        </p:nvSpPr>
        <p:spPr>
          <a:xfrm>
            <a:off x="152400" y="509675"/>
            <a:ext cx="28662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8</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1536</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Draft of the 1536 Treaty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Image by Uploadalt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Treaty negotiated between Jean de La Forest (French Ambassador to the Ottoman Empire) and Ibrahim Pacha (Ottoman Grand Vizier/Official) expanding to the whole Ottoman Empire the privileges received in Egypt from the Mamluks before 1518</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rgbClr val="202122"/>
                </a:solidFill>
                <a:latin typeface="Inter"/>
                <a:ea typeface="Inter"/>
                <a:cs typeface="Inter"/>
                <a:sym typeface="Inter"/>
              </a:rPr>
              <a:t>This file is licensed under the </a:t>
            </a:r>
            <a:r>
              <a:rPr lang="en" sz="1200">
                <a:solidFill>
                  <a:srgbClr val="3366BB"/>
                </a:solidFill>
                <a:uFill>
                  <a:noFill/>
                </a:uFill>
                <a:latin typeface="Inter"/>
                <a:ea typeface="Inter"/>
                <a:cs typeface="Inter"/>
                <a:sym typeface="Inter"/>
                <a:hlinkClick r:id="rId3">
                  <a:extLst>
                    <a:ext uri="{A12FA001-AC4F-418D-AE19-62706E023703}">
                      <ahyp:hlinkClr val="tx"/>
                    </a:ext>
                  </a:extLst>
                </a:hlinkClick>
              </a:rPr>
              <a:t>Creative Commons</a:t>
            </a:r>
            <a:r>
              <a:rPr lang="en" sz="1200">
                <a:solidFill>
                  <a:srgbClr val="202122"/>
                </a:solidFill>
                <a:latin typeface="Inter"/>
                <a:ea typeface="Inter"/>
                <a:cs typeface="Inter"/>
                <a:sym typeface="Inter"/>
              </a:rPr>
              <a:t> </a:t>
            </a:r>
            <a:r>
              <a:rPr lang="en" sz="1200">
                <a:solidFill>
                  <a:srgbClr val="3366BB"/>
                </a:solidFill>
                <a:uFill>
                  <a:noFill/>
                </a:uFill>
                <a:latin typeface="Inter"/>
                <a:ea typeface="Inter"/>
                <a:cs typeface="Inter"/>
                <a:sym typeface="Inter"/>
                <a:hlinkClick r:id="rId4">
                  <a:extLst>
                    <a:ext uri="{A12FA001-AC4F-418D-AE19-62706E023703}">
                      <ahyp:hlinkClr val="tx"/>
                    </a:ext>
                  </a:extLst>
                </a:hlinkClick>
              </a:rPr>
              <a:t>Attribution-Share Alike 3.0 Unported</a:t>
            </a:r>
            <a:r>
              <a:rPr lang="en" sz="1200">
                <a:solidFill>
                  <a:srgbClr val="202122"/>
                </a:solidFill>
                <a:latin typeface="Inter"/>
                <a:ea typeface="Inter"/>
                <a:cs typeface="Inter"/>
                <a:sym typeface="Inter"/>
              </a:rPr>
              <a:t> license.</a:t>
            </a:r>
            <a:endParaRPr b="1" sz="1200">
              <a:solidFill>
                <a:srgbClr val="202122"/>
              </a:solidFill>
              <a:latin typeface="Inter"/>
              <a:ea typeface="Inter"/>
              <a:cs typeface="Inter"/>
              <a:sym typeface="Inter"/>
            </a:endParaRPr>
          </a:p>
        </p:txBody>
      </p:sp>
      <p:pic>
        <p:nvPicPr>
          <p:cNvPr id="103" name="Google Shape;103;p21"/>
          <p:cNvPicPr preferRelativeResize="0"/>
          <p:nvPr/>
        </p:nvPicPr>
        <p:blipFill>
          <a:blip r:embed="rId5">
            <a:alphaModFix/>
          </a:blip>
          <a:stretch>
            <a:fillRect/>
          </a:stretch>
        </p:blipFill>
        <p:spPr>
          <a:xfrm>
            <a:off x="3171000" y="152400"/>
            <a:ext cx="5820599" cy="468144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2"/>
          <p:cNvSpPr txBox="1"/>
          <p:nvPr/>
        </p:nvSpPr>
        <p:spPr>
          <a:xfrm>
            <a:off x="3721200" y="6875"/>
            <a:ext cx="1701600" cy="58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9</a:t>
            </a:r>
            <a:endParaRPr sz="1100">
              <a:solidFill>
                <a:srgbClr val="202122"/>
              </a:solidFill>
              <a:highlight>
                <a:srgbClr val="F8F9FA"/>
              </a:highlight>
              <a:latin typeface="Inter"/>
              <a:ea typeface="Inter"/>
              <a:cs typeface="Inter"/>
              <a:sym typeface="Inter"/>
            </a:endParaRPr>
          </a:p>
        </p:txBody>
      </p:sp>
      <p:sp>
        <p:nvSpPr>
          <p:cNvPr id="109" name="Google Shape;109;p22"/>
          <p:cNvSpPr txBox="1"/>
          <p:nvPr/>
        </p:nvSpPr>
        <p:spPr>
          <a:xfrm>
            <a:off x="288925" y="3952775"/>
            <a:ext cx="83403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202122"/>
                </a:solidFill>
                <a:latin typeface="Inter"/>
                <a:ea typeface="Inter"/>
                <a:cs typeface="Inter"/>
                <a:sym typeface="Inter"/>
              </a:rPr>
              <a:t>Date: </a:t>
            </a:r>
            <a:r>
              <a:rPr lang="en" sz="1200">
                <a:solidFill>
                  <a:srgbClr val="202122"/>
                </a:solidFill>
                <a:latin typeface="Inter"/>
                <a:ea typeface="Inter"/>
                <a:cs typeface="Inter"/>
                <a:sym typeface="Inter"/>
              </a:rPr>
              <a:t>2016</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Source: </a:t>
            </a:r>
            <a:r>
              <a:rPr lang="en" sz="1200">
                <a:solidFill>
                  <a:srgbClr val="202122"/>
                </a:solidFill>
                <a:highlight>
                  <a:srgbClr val="F8F9FA"/>
                </a:highlight>
                <a:latin typeface="Inter"/>
                <a:ea typeface="Inter"/>
                <a:cs typeface="Inter"/>
                <a:sym typeface="Inter"/>
              </a:rPr>
              <a:t>A depiction of the Ottoman Empire and its vassal states </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Author: </a:t>
            </a:r>
            <a:r>
              <a:rPr lang="en" sz="1200">
                <a:solidFill>
                  <a:srgbClr val="202122"/>
                </a:solidFill>
                <a:latin typeface="Inter"/>
                <a:ea typeface="Inter"/>
                <a:cs typeface="Inter"/>
                <a:sym typeface="Inter"/>
              </a:rPr>
              <a:t>Chamboz</a:t>
            </a:r>
            <a:endParaRPr b="1"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202122"/>
                </a:solidFill>
                <a:latin typeface="Inter"/>
                <a:ea typeface="Inter"/>
                <a:cs typeface="Inter"/>
                <a:sym typeface="Inter"/>
              </a:rPr>
              <a:t>Description: </a:t>
            </a:r>
            <a:r>
              <a:rPr lang="en" sz="1200">
                <a:solidFill>
                  <a:srgbClr val="202122"/>
                </a:solidFill>
                <a:latin typeface="Inter"/>
                <a:ea typeface="Inter"/>
                <a:cs typeface="Inter"/>
                <a:sym typeface="Inter"/>
              </a:rPr>
              <a:t>1481 &amp; 1739</a:t>
            </a:r>
            <a:endParaRPr sz="1200">
              <a:solidFill>
                <a:srgbClr val="202122"/>
              </a:solidFill>
              <a:latin typeface="Inter"/>
              <a:ea typeface="Inter"/>
              <a:cs typeface="Inter"/>
              <a:sym typeface="Inter"/>
            </a:endParaRPr>
          </a:p>
          <a:p>
            <a:pPr indent="0" lvl="0" marL="0" rtl="0" algn="l">
              <a:spcBef>
                <a:spcPts val="0"/>
              </a:spcBef>
              <a:spcAft>
                <a:spcPts val="0"/>
              </a:spcAft>
              <a:buNone/>
            </a:pPr>
            <a:r>
              <a:rPr b="1" lang="en" sz="1200">
                <a:solidFill>
                  <a:srgbClr val="3366BB"/>
                </a:solidFill>
                <a:highlight>
                  <a:srgbClr val="F9F9F9"/>
                </a:highlight>
                <a:uFill>
                  <a:noFill/>
                </a:uFill>
                <a:latin typeface="Inter"/>
                <a:ea typeface="Inter"/>
                <a:cs typeface="Inter"/>
                <a:sym typeface="Inter"/>
                <a:hlinkClick r:id="rId3">
                  <a:extLst>
                    <a:ext uri="{A12FA001-AC4F-418D-AE19-62706E023703}">
                      <ahyp:hlinkClr val="tx"/>
                    </a:ext>
                  </a:extLst>
                </a:hlinkClick>
              </a:rPr>
              <a:t>GNU Free Documentation License</a:t>
            </a:r>
            <a:endParaRPr sz="1200">
              <a:solidFill>
                <a:srgbClr val="202122"/>
              </a:solidFill>
              <a:latin typeface="Inter"/>
              <a:ea typeface="Inter"/>
              <a:cs typeface="Inter"/>
              <a:sym typeface="Inter"/>
            </a:endParaRPr>
          </a:p>
        </p:txBody>
      </p:sp>
      <p:pic>
        <p:nvPicPr>
          <p:cNvPr id="110" name="Google Shape;110;p22"/>
          <p:cNvPicPr preferRelativeResize="0"/>
          <p:nvPr/>
        </p:nvPicPr>
        <p:blipFill>
          <a:blip r:embed="rId4">
            <a:alphaModFix/>
          </a:blip>
          <a:stretch>
            <a:fillRect/>
          </a:stretch>
        </p:blipFill>
        <p:spPr>
          <a:xfrm>
            <a:off x="361950" y="746375"/>
            <a:ext cx="4051082" cy="2909076"/>
          </a:xfrm>
          <a:prstGeom prst="rect">
            <a:avLst/>
          </a:prstGeom>
          <a:noFill/>
          <a:ln>
            <a:noFill/>
          </a:ln>
        </p:spPr>
      </p:pic>
      <p:pic>
        <p:nvPicPr>
          <p:cNvPr id="111" name="Google Shape;111;p22"/>
          <p:cNvPicPr preferRelativeResize="0"/>
          <p:nvPr/>
        </p:nvPicPr>
        <p:blipFill>
          <a:blip r:embed="rId5">
            <a:alphaModFix/>
          </a:blip>
          <a:stretch>
            <a:fillRect/>
          </a:stretch>
        </p:blipFill>
        <p:spPr>
          <a:xfrm>
            <a:off x="4565432" y="746375"/>
            <a:ext cx="4256445" cy="30539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