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10287000" cx="18288000"/>
  <p:notesSz cx="6858000" cy="9144000"/>
  <p:embeddedFontLst>
    <p:embeddedFont>
      <p:font typeface="Halant"/>
      <p:bold r:id="rId15"/>
    </p:embeddedFont>
    <p:embeddedFont>
      <p:font typeface="Inter"/>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Halant-bold.fntdata"/><Relationship Id="rId14" Type="http://schemas.openxmlformats.org/officeDocument/2006/relationships/slide" Target="slides/slide9.xml"/><Relationship Id="rId17" Type="http://schemas.openxmlformats.org/officeDocument/2006/relationships/font" Target="fonts/Inter-bold.fntdata"/><Relationship Id="rId16" Type="http://schemas.openxmlformats.org/officeDocument/2006/relationships/font" Target="fonts/Inter-regular.fntdata"/><Relationship Id="rId5" Type="http://schemas.openxmlformats.org/officeDocument/2006/relationships/notesMaster" Target="notesMasters/notesMaster1.xml"/><Relationship Id="rId19" Type="http://schemas.openxmlformats.org/officeDocument/2006/relationships/font" Target="fonts/Inter-boldItalic.fntdata"/><Relationship Id="rId6" Type="http://schemas.openxmlformats.org/officeDocument/2006/relationships/slide" Target="slides/slide1.xml"/><Relationship Id="rId18" Type="http://schemas.openxmlformats.org/officeDocument/2006/relationships/font" Target="fonts/Inter-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080f597e1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g3080f597e1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31b1bf0fb77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g31b1bf0fb77_0_1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1b1bf0fb77_0_3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g31b1bf0fb77_0_30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1ab50ad770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g31ab50ad770_0_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1b1bf0fb77_0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g31b1bf0fb77_0_2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1b1bf0fb77_0_2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g31b1bf0fb77_0_2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1b1bf0fb77_0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g31b1bf0fb77_0_2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0" name="Shape 80"/>
        <p:cNvGrpSpPr/>
        <p:nvPr/>
      </p:nvGrpSpPr>
      <p:grpSpPr>
        <a:xfrm>
          <a:off x="0" y="0"/>
          <a:ext cx="0" cy="0"/>
          <a:chOff x="0" y="0"/>
          <a:chExt cx="0" cy="0"/>
        </a:xfrm>
      </p:grpSpPr>
      <p:sp>
        <p:nvSpPr>
          <p:cNvPr id="81" name="Google Shape;81;p13"/>
          <p:cNvSpPr/>
          <p:nvPr/>
        </p:nvSpPr>
        <p:spPr>
          <a:xfrm>
            <a:off x="0" y="411954"/>
            <a:ext cx="17373600" cy="2331000"/>
          </a:xfrm>
          <a:prstGeom prst="rect">
            <a:avLst/>
          </a:prstGeom>
          <a:solidFill>
            <a:schemeClr val="dk2"/>
          </a:solidFill>
          <a:ln>
            <a:noFill/>
          </a:ln>
        </p:spPr>
        <p:txBody>
          <a:bodyPr anchorCtr="0" anchor="ctr" bIns="91400" lIns="182850" spcFirstLastPara="1" rIns="182850" wrap="square" tIns="91400">
            <a:noAutofit/>
          </a:bodyPr>
          <a:lstStyle/>
          <a:p>
            <a:pPr indent="0" lvl="0" marL="0" rtl="0" algn="l">
              <a:spcBef>
                <a:spcPts val="0"/>
              </a:spcBef>
              <a:spcAft>
                <a:spcPts val="0"/>
              </a:spcAft>
              <a:buNone/>
            </a:pPr>
            <a:r>
              <a:t/>
            </a:r>
            <a:endParaRPr/>
          </a:p>
        </p:txBody>
      </p:sp>
      <p:sp>
        <p:nvSpPr>
          <p:cNvPr id="82" name="Google Shape;82;p13"/>
          <p:cNvSpPr txBox="1"/>
          <p:nvPr>
            <p:ph type="title"/>
          </p:nvPr>
        </p:nvSpPr>
        <p:spPr>
          <a:xfrm>
            <a:off x="914400" y="411956"/>
            <a:ext cx="16459200" cy="2283000"/>
          </a:xfrm>
          <a:prstGeom prst="rect">
            <a:avLst/>
          </a:prstGeom>
        </p:spPr>
        <p:txBody>
          <a:bodyPr anchorCtr="0" anchor="ctr" bIns="45700" lIns="91425" spcFirstLastPara="1" rIns="91425" wrap="square" tIns="45700">
            <a:normAutofit/>
          </a:bodyPr>
          <a:lstStyle>
            <a:lvl1pPr lvl="0">
              <a:spcBef>
                <a:spcPts val="0"/>
              </a:spcBef>
              <a:spcAft>
                <a:spcPts val="0"/>
              </a:spcAft>
              <a:buSzPts val="4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 name="Google Shape;83;p13"/>
          <p:cNvSpPr txBox="1"/>
          <p:nvPr>
            <p:ph idx="1" type="body"/>
          </p:nvPr>
        </p:nvSpPr>
        <p:spPr>
          <a:xfrm>
            <a:off x="914400" y="2920998"/>
            <a:ext cx="16459200" cy="6930600"/>
          </a:xfrm>
          <a:prstGeom prst="rect">
            <a:avLst/>
          </a:prstGeom>
        </p:spPr>
        <p:txBody>
          <a:bodyPr anchorCtr="0" anchor="t" bIns="45700" lIns="91425" spcFirstLastPara="1" rIns="91425" wrap="square" tIns="45700">
            <a:normAutofit/>
          </a:bodyPr>
          <a:lstStyle>
            <a:lvl1pPr indent="-431800" lvl="0" marL="457200">
              <a:spcBef>
                <a:spcPts val="640"/>
              </a:spcBef>
              <a:spcAft>
                <a:spcPts val="0"/>
              </a:spcAft>
              <a:buSzPts val="3200"/>
              <a:buChar char="•"/>
              <a:defRPr/>
            </a:lvl1pPr>
            <a:lvl2pPr indent="-406400" lvl="1" marL="914400">
              <a:spcBef>
                <a:spcPts val="560"/>
              </a:spcBef>
              <a:spcAft>
                <a:spcPts val="0"/>
              </a:spcAft>
              <a:buSzPts val="2800"/>
              <a:buChar char="–"/>
              <a:defRPr/>
            </a:lvl2pPr>
            <a:lvl3pPr indent="-381000" lvl="2" marL="1371600">
              <a:spcBef>
                <a:spcPts val="480"/>
              </a:spcBef>
              <a:spcAft>
                <a:spcPts val="0"/>
              </a:spcAft>
              <a:buSzPts val="2400"/>
              <a:buChar char="•"/>
              <a:defRPr/>
            </a:lvl3pPr>
            <a:lvl4pPr indent="-355600" lvl="3" marL="1828800">
              <a:spcBef>
                <a:spcPts val="400"/>
              </a:spcBef>
              <a:spcAft>
                <a:spcPts val="0"/>
              </a:spcAft>
              <a:buSzPts val="2000"/>
              <a:buChar char="–"/>
              <a:defRPr/>
            </a:lvl4pPr>
            <a:lvl5pPr indent="-355600" lvl="4" marL="2286000">
              <a:spcBef>
                <a:spcPts val="400"/>
              </a:spcBef>
              <a:spcAft>
                <a:spcPts val="0"/>
              </a:spcAft>
              <a:buSzPts val="2000"/>
              <a:buChar char="»"/>
              <a:defRPr/>
            </a:lvl5pPr>
            <a:lvl6pPr indent="-355600" lvl="5" marL="2743200">
              <a:spcBef>
                <a:spcPts val="400"/>
              </a:spcBef>
              <a:spcAft>
                <a:spcPts val="0"/>
              </a:spcAft>
              <a:buSzPts val="2000"/>
              <a:buChar char="•"/>
              <a:defRPr/>
            </a:lvl6pPr>
            <a:lvl7pPr indent="-355600" lvl="6" marL="3200400">
              <a:spcBef>
                <a:spcPts val="400"/>
              </a:spcBef>
              <a:spcAft>
                <a:spcPts val="0"/>
              </a:spcAft>
              <a:buSzPts val="2000"/>
              <a:buChar char="•"/>
              <a:defRPr/>
            </a:lvl7pPr>
            <a:lvl8pPr indent="-355600" lvl="7" marL="3657600">
              <a:spcBef>
                <a:spcPts val="400"/>
              </a:spcBef>
              <a:spcAft>
                <a:spcPts val="0"/>
              </a:spcAft>
              <a:buSzPts val="2000"/>
              <a:buChar char="•"/>
              <a:defRPr/>
            </a:lvl8pPr>
            <a:lvl9pPr indent="-355600" lvl="8" marL="4114800">
              <a:spcBef>
                <a:spcPts val="400"/>
              </a:spcBef>
              <a:spcAft>
                <a:spcPts val="0"/>
              </a:spcAft>
              <a:buSzPts val="2000"/>
              <a:buChar char="•"/>
              <a:defRPr/>
            </a:lvl9pPr>
          </a:lstStyle>
          <a:p/>
        </p:txBody>
      </p:sp>
      <p:sp>
        <p:nvSpPr>
          <p:cNvPr id="84" name="Google Shape;84;p13"/>
          <p:cNvSpPr txBox="1"/>
          <p:nvPr>
            <p:ph idx="12" type="sldNum"/>
          </p:nvPr>
        </p:nvSpPr>
        <p:spPr>
          <a:xfrm>
            <a:off x="17113583" y="9499702"/>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hyperlink" Target="https://en.wikipedia.org/wiki/en:Creative_Commons" TargetMode="External"/><Relationship Id="rId6" Type="http://schemas.openxmlformats.org/officeDocument/2006/relationships/hyperlink" Target="https://creativecommons.org/licenses/by-sa/4.0/deed.e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3.jpg"/><Relationship Id="rId9" Type="http://schemas.openxmlformats.org/officeDocument/2006/relationships/image" Target="../media/image11.jpg"/><Relationship Id="rId5" Type="http://schemas.openxmlformats.org/officeDocument/2006/relationships/hyperlink" Target="https://asia.si.edu/explore-art-culture/collections/search/edanmdm:fsg_F1976.25a-d/" TargetMode="External"/><Relationship Id="rId6" Type="http://schemas.openxmlformats.org/officeDocument/2006/relationships/image" Target="../media/image12.jpg"/><Relationship Id="rId7" Type="http://schemas.openxmlformats.org/officeDocument/2006/relationships/hyperlink" Target="https://asia.si.edu/explore-art-culture/collections/search/edanmdm:fsg_S1997.26/" TargetMode="External"/><Relationship Id="rId8" Type="http://schemas.openxmlformats.org/officeDocument/2006/relationships/hyperlink" Target="https://asia.si.edu/explore-art-culture/collections/search/edanmdm:fsg_F1912.79/"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hyperlink" Target="https://asia.si.edu/explore-art-culture/collections/search/edanmdm:fsg_F1976.25a-d/" TargetMode="External"/><Relationship Id="rId5"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hyperlink" Target="https://asia.si.edu/explore-art-culture/collections/search/edanmdm:fsg_S1997.26/" TargetMode="External"/><Relationship Id="rId4" Type="http://schemas.openxmlformats.org/officeDocument/2006/relationships/image" Target="../media/image11.jpg"/><Relationship Id="rId5"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3.jpg"/><Relationship Id="rId4" Type="http://schemas.openxmlformats.org/officeDocument/2006/relationships/hyperlink" Target="https://asia.si.edu/explore-art-culture/collections/search/edanmdm:fsg_F1912.79/" TargetMode="External"/><Relationship Id="rId5"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grpSp>
        <p:nvGrpSpPr>
          <p:cNvPr id="89" name="Google Shape;89;p14"/>
          <p:cNvGrpSpPr/>
          <p:nvPr/>
        </p:nvGrpSpPr>
        <p:grpSpPr>
          <a:xfrm>
            <a:off x="-31071" y="-180826"/>
            <a:ext cx="4239084" cy="10467826"/>
            <a:chOff x="0" y="-241102"/>
            <a:chExt cx="5652112" cy="13957102"/>
          </a:xfrm>
        </p:grpSpPr>
        <p:grpSp>
          <p:nvGrpSpPr>
            <p:cNvPr id="90" name="Google Shape;90;p14"/>
            <p:cNvGrpSpPr/>
            <p:nvPr/>
          </p:nvGrpSpPr>
          <p:grpSpPr>
            <a:xfrm>
              <a:off x="2826056" y="-241102"/>
              <a:ext cx="2826056" cy="13957102"/>
              <a:chOff x="0" y="-47625"/>
              <a:chExt cx="558233" cy="2756958"/>
            </a:xfrm>
          </p:grpSpPr>
          <p:sp>
            <p:nvSpPr>
              <p:cNvPr id="91" name="Google Shape;91;p14"/>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92" name="Google Shape;92;p14"/>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3" name="Google Shape;93;p14"/>
            <p:cNvGrpSpPr/>
            <p:nvPr/>
          </p:nvGrpSpPr>
          <p:grpSpPr>
            <a:xfrm>
              <a:off x="1413028" y="-241102"/>
              <a:ext cx="2826056" cy="13957102"/>
              <a:chOff x="0" y="-47625"/>
              <a:chExt cx="558233" cy="2756958"/>
            </a:xfrm>
          </p:grpSpPr>
          <p:sp>
            <p:nvSpPr>
              <p:cNvPr id="94" name="Google Shape;94;p14"/>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5" name="Google Shape;95;p14"/>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6" name="Google Shape;96;p14"/>
            <p:cNvGrpSpPr/>
            <p:nvPr/>
          </p:nvGrpSpPr>
          <p:grpSpPr>
            <a:xfrm>
              <a:off x="0" y="-241102"/>
              <a:ext cx="2826056" cy="13957102"/>
              <a:chOff x="0" y="-47625"/>
              <a:chExt cx="558233" cy="2756958"/>
            </a:xfrm>
          </p:grpSpPr>
          <p:sp>
            <p:nvSpPr>
              <p:cNvPr id="97" name="Google Shape;97;p14"/>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8" name="Google Shape;98;p14"/>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9" name="Google Shape;99;p14"/>
          <p:cNvSpPr txBox="1"/>
          <p:nvPr/>
        </p:nvSpPr>
        <p:spPr>
          <a:xfrm>
            <a:off x="4207988" y="3158991"/>
            <a:ext cx="14079900" cy="27771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Clr>
                <a:srgbClr val="000000"/>
              </a:buClr>
              <a:buFont typeface="Arial"/>
              <a:buNone/>
            </a:pPr>
            <a:r>
              <a:rPr b="1" lang="en-US" sz="9300">
                <a:solidFill>
                  <a:srgbClr val="231F20"/>
                </a:solidFill>
                <a:latin typeface="Halant"/>
                <a:ea typeface="Halant"/>
                <a:cs typeface="Halant"/>
                <a:sym typeface="Halant"/>
              </a:rPr>
              <a:t>CHINESE PHILOSOPHIES &amp; RELIGIONS</a:t>
            </a:r>
            <a:endParaRPr b="1" sz="9300">
              <a:solidFill>
                <a:srgbClr val="231F20"/>
              </a:solidFill>
              <a:latin typeface="Halant"/>
              <a:ea typeface="Halant"/>
              <a:cs typeface="Halant"/>
              <a:sym typeface="Halant"/>
            </a:endParaRPr>
          </a:p>
        </p:txBody>
      </p:sp>
      <p:sp>
        <p:nvSpPr>
          <p:cNvPr id="100" name="Google Shape;100;p14"/>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01" name="Google Shape;101;p14"/>
          <p:cNvSpPr txBox="1"/>
          <p:nvPr/>
        </p:nvSpPr>
        <p:spPr>
          <a:xfrm>
            <a:off x="4648902" y="5949208"/>
            <a:ext cx="126252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735" u="none" cap="none" strike="noStrike">
                <a:solidFill>
                  <a:srgbClr val="231F20"/>
                </a:solidFill>
                <a:latin typeface="Inter"/>
                <a:ea typeface="Inter"/>
                <a:cs typeface="Inter"/>
                <a:sym typeface="Inter"/>
              </a:rPr>
              <a:t>Unit </a:t>
            </a:r>
            <a:r>
              <a:rPr lang="en-US" sz="5735">
                <a:solidFill>
                  <a:srgbClr val="231F20"/>
                </a:solidFill>
                <a:latin typeface="Inter"/>
                <a:ea typeface="Inter"/>
                <a:cs typeface="Inter"/>
                <a:sym typeface="Inter"/>
              </a:rPr>
              <a:t>1</a:t>
            </a:r>
            <a:r>
              <a:rPr lang="en-US" sz="5735">
                <a:solidFill>
                  <a:srgbClr val="231F20"/>
                </a:solidFill>
                <a:latin typeface="Inter"/>
                <a:ea typeface="Inter"/>
                <a:cs typeface="Inter"/>
                <a:sym typeface="Inter"/>
              </a:rPr>
              <a:t>:</a:t>
            </a:r>
            <a:r>
              <a:rPr b="0" i="0" lang="en-US" sz="5735" u="none" cap="none" strike="noStrike">
                <a:solidFill>
                  <a:srgbClr val="231F20"/>
                </a:solidFill>
                <a:latin typeface="Inter"/>
                <a:ea typeface="Inter"/>
                <a:cs typeface="Inter"/>
                <a:sym typeface="Inter"/>
              </a:rPr>
              <a:t> </a:t>
            </a:r>
            <a:r>
              <a:rPr lang="en-US" sz="5735">
                <a:solidFill>
                  <a:srgbClr val="231F20"/>
                </a:solidFill>
                <a:latin typeface="Inter"/>
                <a:ea typeface="Inter"/>
                <a:cs typeface="Inter"/>
                <a:sym typeface="Inter"/>
              </a:rPr>
              <a:t>Global Exchange &amp; Societies</a:t>
            </a:r>
            <a:endParaRPr/>
          </a:p>
        </p:txBody>
      </p:sp>
      <p:sp>
        <p:nvSpPr>
          <p:cNvPr id="102" name="Google Shape;102;p14"/>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03" name="Google Shape;103;p14"/>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04" name="Google Shape;104;p14"/>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05" name="Google Shape;105;p14"/>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15"/>
          <p:cNvSpPr txBox="1"/>
          <p:nvPr/>
        </p:nvSpPr>
        <p:spPr>
          <a:xfrm>
            <a:off x="2769750" y="4162925"/>
            <a:ext cx="127485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100"/>
              <a:buNone/>
            </a:pPr>
            <a:r>
              <a:rPr i="1" lang="en-US" sz="5000">
                <a:solidFill>
                  <a:schemeClr val="dk1"/>
                </a:solidFill>
                <a:latin typeface="Inter"/>
                <a:ea typeface="Inter"/>
                <a:cs typeface="Inter"/>
                <a:sym typeface="Inter"/>
              </a:rPr>
              <a:t>How did Chinese religions and philosophies influence governmental decisions in China?</a:t>
            </a:r>
            <a:endParaRPr i="1" sz="5000">
              <a:solidFill>
                <a:schemeClr val="dk1"/>
              </a:solidFill>
              <a:latin typeface="Inter"/>
              <a:ea typeface="Inter"/>
              <a:cs typeface="Inter"/>
              <a:sym typeface="Inter"/>
            </a:endParaRPr>
          </a:p>
        </p:txBody>
      </p:sp>
      <p:sp>
        <p:nvSpPr>
          <p:cNvPr id="111" name="Google Shape;111;p15"/>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12" name="Google Shape;112;p15"/>
          <p:cNvGrpSpPr/>
          <p:nvPr/>
        </p:nvGrpSpPr>
        <p:grpSpPr>
          <a:xfrm>
            <a:off x="-254016" y="9230009"/>
            <a:ext cx="18796043" cy="937448"/>
            <a:chOff x="204" y="0"/>
            <a:chExt cx="25061391" cy="1249931"/>
          </a:xfrm>
        </p:grpSpPr>
        <p:grpSp>
          <p:nvGrpSpPr>
            <p:cNvPr id="113" name="Google Shape;113;p15"/>
            <p:cNvGrpSpPr/>
            <p:nvPr/>
          </p:nvGrpSpPr>
          <p:grpSpPr>
            <a:xfrm rot="5400000">
              <a:off x="12002369" y="-11663474"/>
              <a:ext cx="1249931" cy="24576878"/>
              <a:chOff x="0" y="-38100"/>
              <a:chExt cx="246900" cy="4854692"/>
            </a:xfrm>
          </p:grpSpPr>
          <p:sp>
            <p:nvSpPr>
              <p:cNvPr id="114" name="Google Shape;114;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5" name="Google Shape;115;p1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6" name="Google Shape;116;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17" name="Google Shape;117;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18" name="Google Shape;118;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9" name="Google Shape;119;p15"/>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20" name="Google Shape;120;p15"/>
          <p:cNvGrpSpPr/>
          <p:nvPr/>
        </p:nvGrpSpPr>
        <p:grpSpPr>
          <a:xfrm>
            <a:off x="15859155" y="-98041"/>
            <a:ext cx="1562625" cy="1771271"/>
            <a:chOff x="0" y="-130721"/>
            <a:chExt cx="2083500" cy="2361695"/>
          </a:xfrm>
        </p:grpSpPr>
        <p:grpSp>
          <p:nvGrpSpPr>
            <p:cNvPr id="121" name="Google Shape;121;p15"/>
            <p:cNvGrpSpPr/>
            <p:nvPr/>
          </p:nvGrpSpPr>
          <p:grpSpPr>
            <a:xfrm>
              <a:off x="75599" y="-130721"/>
              <a:ext cx="1932614" cy="2361695"/>
              <a:chOff x="0" y="-47625"/>
              <a:chExt cx="704100" cy="860425"/>
            </a:xfrm>
          </p:grpSpPr>
          <p:sp>
            <p:nvSpPr>
              <p:cNvPr id="122" name="Google Shape;122;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24" name="Google Shape;124;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25" name="Google Shape;125;p15"/>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6"/>
          <p:cNvSpPr/>
          <p:nvPr/>
        </p:nvSpPr>
        <p:spPr>
          <a:xfrm>
            <a:off x="14840742" y="780922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31" name="Google Shape;131;p16"/>
          <p:cNvGrpSpPr/>
          <p:nvPr/>
        </p:nvGrpSpPr>
        <p:grpSpPr>
          <a:xfrm>
            <a:off x="-254016" y="9230009"/>
            <a:ext cx="18796043" cy="937448"/>
            <a:chOff x="204" y="0"/>
            <a:chExt cx="25061391" cy="1249931"/>
          </a:xfrm>
        </p:grpSpPr>
        <p:grpSp>
          <p:nvGrpSpPr>
            <p:cNvPr id="132" name="Google Shape;132;p16"/>
            <p:cNvGrpSpPr/>
            <p:nvPr/>
          </p:nvGrpSpPr>
          <p:grpSpPr>
            <a:xfrm rot="5400000">
              <a:off x="12002369" y="-11663474"/>
              <a:ext cx="1249931" cy="24576878"/>
              <a:chOff x="0" y="-38100"/>
              <a:chExt cx="246900" cy="4854692"/>
            </a:xfrm>
          </p:grpSpPr>
          <p:sp>
            <p:nvSpPr>
              <p:cNvPr id="133" name="Google Shape;133;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4" name="Google Shape;134;p1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5" name="Google Shape;135;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36" name="Google Shape;136;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7" name="Google Shape;137;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38" name="Google Shape;138;p16"/>
          <p:cNvSpPr txBox="1"/>
          <p:nvPr/>
        </p:nvSpPr>
        <p:spPr>
          <a:xfrm>
            <a:off x="724649" y="1838450"/>
            <a:ext cx="1683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HISTORICAL THINKING SKILL</a:t>
            </a:r>
            <a:endParaRPr/>
          </a:p>
        </p:txBody>
      </p:sp>
      <p:grpSp>
        <p:nvGrpSpPr>
          <p:cNvPr id="139" name="Google Shape;139;p16"/>
          <p:cNvGrpSpPr/>
          <p:nvPr/>
        </p:nvGrpSpPr>
        <p:grpSpPr>
          <a:xfrm>
            <a:off x="15859155" y="-98041"/>
            <a:ext cx="1562625" cy="1771271"/>
            <a:chOff x="0" y="-130721"/>
            <a:chExt cx="2083500" cy="2361695"/>
          </a:xfrm>
        </p:grpSpPr>
        <p:grpSp>
          <p:nvGrpSpPr>
            <p:cNvPr id="140" name="Google Shape;140;p16"/>
            <p:cNvGrpSpPr/>
            <p:nvPr/>
          </p:nvGrpSpPr>
          <p:grpSpPr>
            <a:xfrm>
              <a:off x="75599" y="-130721"/>
              <a:ext cx="1932614" cy="2361695"/>
              <a:chOff x="0" y="-47625"/>
              <a:chExt cx="704100" cy="860425"/>
            </a:xfrm>
          </p:grpSpPr>
          <p:sp>
            <p:nvSpPr>
              <p:cNvPr id="141" name="Google Shape;141;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3" name="Google Shape;143;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144" name="Google Shape;144;p1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5" name="Google Shape;145;p16"/>
          <p:cNvSpPr txBox="1"/>
          <p:nvPr/>
        </p:nvSpPr>
        <p:spPr>
          <a:xfrm>
            <a:off x="482550" y="5562175"/>
            <a:ext cx="8178900" cy="306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400">
                <a:solidFill>
                  <a:schemeClr val="dk1"/>
                </a:solidFill>
                <a:latin typeface="Inter"/>
                <a:ea typeface="Inter"/>
                <a:cs typeface="Inter"/>
                <a:sym typeface="Inter"/>
              </a:rPr>
              <a:t>Contextualization &amp; Sourcing</a:t>
            </a:r>
            <a:endParaRPr b="1" sz="2400">
              <a:solidFill>
                <a:schemeClr val="dk1"/>
              </a:solidFill>
              <a:latin typeface="Inter"/>
              <a:ea typeface="Inter"/>
              <a:cs typeface="Inter"/>
              <a:sym typeface="Inter"/>
            </a:endParaRPr>
          </a:p>
          <a:p>
            <a:pPr indent="0" lvl="0" marL="0" rtl="0" algn="ctr">
              <a:spcBef>
                <a:spcPts val="0"/>
              </a:spcBef>
              <a:spcAft>
                <a:spcPts val="0"/>
              </a:spcAft>
              <a:buNone/>
            </a:pPr>
            <a:r>
              <a:t/>
            </a:r>
            <a:endParaRPr b="1" sz="1900">
              <a:solidFill>
                <a:schemeClr val="dk1"/>
              </a:solidFill>
              <a:latin typeface="Inter"/>
              <a:ea typeface="Inter"/>
              <a:cs typeface="Inter"/>
              <a:sym typeface="Inter"/>
            </a:endParaRPr>
          </a:p>
          <a:p>
            <a:pPr indent="0" lvl="0" marL="0" rtl="0" algn="l">
              <a:spcBef>
                <a:spcPts val="0"/>
              </a:spcBef>
              <a:spcAft>
                <a:spcPts val="0"/>
              </a:spcAft>
              <a:buNone/>
            </a:pPr>
            <a:r>
              <a:rPr lang="en-US" sz="2400">
                <a:solidFill>
                  <a:schemeClr val="dk1"/>
                </a:solidFill>
                <a:latin typeface="Inter"/>
                <a:ea typeface="Inter"/>
                <a:cs typeface="Inter"/>
                <a:sym typeface="Inter"/>
              </a:rPr>
              <a:t>Thinking historically means interpreting historical events, developments, or processes in light of the surrounding historical context. It also means understanding key information about a historical source, such as its purpose, perspective, and reliability as a piece of evidence.</a:t>
            </a:r>
            <a:endParaRPr/>
          </a:p>
        </p:txBody>
      </p:sp>
      <p:sp>
        <p:nvSpPr>
          <p:cNvPr id="146" name="Google Shape;146;p16"/>
          <p:cNvSpPr txBox="1"/>
          <p:nvPr/>
        </p:nvSpPr>
        <p:spPr>
          <a:xfrm>
            <a:off x="9606175" y="5669725"/>
            <a:ext cx="8178900" cy="232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400">
                <a:solidFill>
                  <a:schemeClr val="dk1"/>
                </a:solidFill>
                <a:latin typeface="Inter"/>
                <a:ea typeface="Inter"/>
                <a:cs typeface="Inter"/>
                <a:sym typeface="Inter"/>
              </a:rPr>
              <a:t>Historical Significance</a:t>
            </a:r>
            <a:endParaRPr b="1" sz="2400">
              <a:solidFill>
                <a:schemeClr val="dk1"/>
              </a:solidFill>
              <a:latin typeface="Inter"/>
              <a:ea typeface="Inter"/>
              <a:cs typeface="Inter"/>
              <a:sym typeface="Inter"/>
            </a:endParaRPr>
          </a:p>
          <a:p>
            <a:pPr indent="0" lvl="0" marL="0" rtl="0" algn="ctr">
              <a:spcBef>
                <a:spcPts val="0"/>
              </a:spcBef>
              <a:spcAft>
                <a:spcPts val="0"/>
              </a:spcAft>
              <a:buNone/>
            </a:pPr>
            <a:r>
              <a:t/>
            </a:r>
            <a:endParaRPr b="1" sz="1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400">
                <a:solidFill>
                  <a:schemeClr val="dk1"/>
                </a:solidFill>
                <a:latin typeface="Inter"/>
                <a:ea typeface="Inter"/>
                <a:cs typeface="Inter"/>
                <a:sym typeface="Inter"/>
              </a:rPr>
              <a:t>Thinking historically means identifying and exploring the reasons why historical people, places, events, or ideas are worth remembering; that is, their historical significance.</a:t>
            </a:r>
            <a:endParaRPr sz="2400">
              <a:solidFill>
                <a:schemeClr val="dk1"/>
              </a:solidFill>
              <a:latin typeface="Inter"/>
              <a:ea typeface="Inter"/>
              <a:cs typeface="Inter"/>
              <a:sym typeface="Inter"/>
            </a:endParaRPr>
          </a:p>
        </p:txBody>
      </p:sp>
      <p:pic>
        <p:nvPicPr>
          <p:cNvPr id="147" name="Google Shape;147;p16"/>
          <p:cNvPicPr preferRelativeResize="0"/>
          <p:nvPr/>
        </p:nvPicPr>
        <p:blipFill>
          <a:blip r:embed="rId4">
            <a:alphaModFix/>
          </a:blip>
          <a:stretch>
            <a:fillRect/>
          </a:stretch>
        </p:blipFill>
        <p:spPr>
          <a:xfrm>
            <a:off x="3416537" y="3198998"/>
            <a:ext cx="2310925" cy="2310925"/>
          </a:xfrm>
          <a:prstGeom prst="rect">
            <a:avLst/>
          </a:prstGeom>
          <a:noFill/>
          <a:ln>
            <a:noFill/>
          </a:ln>
        </p:spPr>
      </p:pic>
      <p:pic>
        <p:nvPicPr>
          <p:cNvPr id="148" name="Google Shape;148;p16"/>
          <p:cNvPicPr preferRelativeResize="0"/>
          <p:nvPr/>
        </p:nvPicPr>
        <p:blipFill>
          <a:blip r:embed="rId5">
            <a:alphaModFix/>
          </a:blip>
          <a:stretch>
            <a:fillRect/>
          </a:stretch>
        </p:blipFill>
        <p:spPr>
          <a:xfrm>
            <a:off x="12746163" y="3405005"/>
            <a:ext cx="1898913" cy="189891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grpSp>
        <p:nvGrpSpPr>
          <p:cNvPr id="153" name="Google Shape;153;p17"/>
          <p:cNvGrpSpPr/>
          <p:nvPr/>
        </p:nvGrpSpPr>
        <p:grpSpPr>
          <a:xfrm>
            <a:off x="16339105" y="-74928"/>
            <a:ext cx="1562625" cy="1771271"/>
            <a:chOff x="0" y="-130721"/>
            <a:chExt cx="2083500" cy="2361695"/>
          </a:xfrm>
        </p:grpSpPr>
        <p:grpSp>
          <p:nvGrpSpPr>
            <p:cNvPr id="154" name="Google Shape;154;p17"/>
            <p:cNvGrpSpPr/>
            <p:nvPr/>
          </p:nvGrpSpPr>
          <p:grpSpPr>
            <a:xfrm>
              <a:off x="75599" y="-130721"/>
              <a:ext cx="1932614" cy="2361695"/>
              <a:chOff x="0" y="-47625"/>
              <a:chExt cx="704100" cy="860425"/>
            </a:xfrm>
          </p:grpSpPr>
          <p:sp>
            <p:nvSpPr>
              <p:cNvPr id="155" name="Google Shape;155;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7" name="Google Shape;157;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3</a:t>
              </a:r>
              <a:endParaRPr>
                <a:solidFill>
                  <a:schemeClr val="dk1"/>
                </a:solidFill>
              </a:endParaRPr>
            </a:p>
          </p:txBody>
        </p:sp>
      </p:grpSp>
      <p:sp>
        <p:nvSpPr>
          <p:cNvPr id="158" name="Google Shape;158;p17"/>
          <p:cNvSpPr/>
          <p:nvPr/>
        </p:nvSpPr>
        <p:spPr>
          <a:xfrm>
            <a:off x="-4258456" y="-1030617"/>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59" name="Google Shape;159;p17"/>
          <p:cNvGrpSpPr/>
          <p:nvPr/>
        </p:nvGrpSpPr>
        <p:grpSpPr>
          <a:xfrm>
            <a:off x="-254016" y="9230009"/>
            <a:ext cx="18796043" cy="937448"/>
            <a:chOff x="204" y="0"/>
            <a:chExt cx="25061391" cy="1249931"/>
          </a:xfrm>
        </p:grpSpPr>
        <p:grpSp>
          <p:nvGrpSpPr>
            <p:cNvPr id="160" name="Google Shape;160;p17"/>
            <p:cNvGrpSpPr/>
            <p:nvPr/>
          </p:nvGrpSpPr>
          <p:grpSpPr>
            <a:xfrm rot="5400000">
              <a:off x="12002369" y="-11663474"/>
              <a:ext cx="1249931" cy="24576878"/>
              <a:chOff x="0" y="-38100"/>
              <a:chExt cx="246900" cy="4854692"/>
            </a:xfrm>
          </p:grpSpPr>
          <p:sp>
            <p:nvSpPr>
              <p:cNvPr id="161" name="Google Shape;161;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2" name="Google Shape;162;p1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3" name="Google Shape;163;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64" name="Google Shape;164;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5" name="Google Shape;165;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6" name="Google Shape;166;p17"/>
          <p:cNvSpPr txBox="1"/>
          <p:nvPr/>
        </p:nvSpPr>
        <p:spPr>
          <a:xfrm>
            <a:off x="2554043" y="387613"/>
            <a:ext cx="13179900" cy="831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200"/>
              <a:buFont typeface="Arial"/>
              <a:buNone/>
            </a:pPr>
            <a:r>
              <a:rPr b="1" lang="en-US" sz="5400">
                <a:solidFill>
                  <a:schemeClr val="dk1"/>
                </a:solidFill>
                <a:latin typeface="Halant"/>
                <a:ea typeface="Halant"/>
                <a:cs typeface="Halant"/>
                <a:sym typeface="Halant"/>
              </a:rPr>
              <a:t>HUNDRED SCHOOLS OF THOUGHT</a:t>
            </a:r>
            <a:endParaRPr b="1" sz="5400">
              <a:latin typeface="Halant"/>
              <a:ea typeface="Halant"/>
              <a:cs typeface="Halant"/>
              <a:sym typeface="Halant"/>
            </a:endParaRPr>
          </a:p>
        </p:txBody>
      </p:sp>
      <p:sp>
        <p:nvSpPr>
          <p:cNvPr id="167" name="Google Shape;167;p17"/>
          <p:cNvSpPr txBox="1"/>
          <p:nvPr/>
        </p:nvSpPr>
        <p:spPr>
          <a:xfrm>
            <a:off x="464550" y="1504975"/>
            <a:ext cx="8451000" cy="7429500"/>
          </a:xfrm>
          <a:prstGeom prst="rect">
            <a:avLst/>
          </a:prstGeom>
          <a:noFill/>
          <a:ln>
            <a:noFill/>
          </a:ln>
        </p:spPr>
        <p:txBody>
          <a:bodyPr anchorCtr="0" anchor="t" bIns="91425" lIns="91425" spcFirstLastPara="1" rIns="91425" wrap="square" tIns="91425">
            <a:spAutoFit/>
          </a:bodyPr>
          <a:lstStyle/>
          <a:p>
            <a:pPr indent="-482600" lvl="0" marL="457200" rtl="0" algn="l">
              <a:lnSpc>
                <a:spcPct val="115000"/>
              </a:lnSpc>
              <a:spcBef>
                <a:spcPts val="0"/>
              </a:spcBef>
              <a:spcAft>
                <a:spcPts val="0"/>
              </a:spcAft>
              <a:buClr>
                <a:schemeClr val="dk1"/>
              </a:buClr>
              <a:buSzPts val="4000"/>
              <a:buFont typeface="Inter"/>
              <a:buChar char="●"/>
            </a:pPr>
            <a:r>
              <a:rPr lang="en-US" sz="4000">
                <a:solidFill>
                  <a:schemeClr val="dk1"/>
                </a:solidFill>
                <a:latin typeface="Inter"/>
                <a:ea typeface="Inter"/>
                <a:cs typeface="Inter"/>
                <a:sym typeface="Inter"/>
              </a:rPr>
              <a:t>Began in the 6</a:t>
            </a:r>
            <a:r>
              <a:rPr baseline="30000" lang="en-US" sz="4000">
                <a:solidFill>
                  <a:schemeClr val="dk1"/>
                </a:solidFill>
                <a:latin typeface="Inter"/>
                <a:ea typeface="Inter"/>
                <a:cs typeface="Inter"/>
                <a:sym typeface="Inter"/>
              </a:rPr>
              <a:t>th</a:t>
            </a:r>
            <a:r>
              <a:rPr lang="en-US" sz="4000">
                <a:solidFill>
                  <a:schemeClr val="dk1"/>
                </a:solidFill>
                <a:latin typeface="Inter"/>
                <a:ea typeface="Inter"/>
                <a:cs typeface="Inter"/>
                <a:sym typeface="Inter"/>
              </a:rPr>
              <a:t> century BCE and ended with the rise of the Qin dynasty (221 BCE – 206 BCE) </a:t>
            </a:r>
            <a:endParaRPr sz="4000">
              <a:solidFill>
                <a:schemeClr val="dk1"/>
              </a:solidFill>
              <a:latin typeface="Inter"/>
              <a:ea typeface="Inter"/>
              <a:cs typeface="Inter"/>
              <a:sym typeface="Inter"/>
            </a:endParaRPr>
          </a:p>
          <a:p>
            <a:pPr indent="-482600" lvl="0" marL="457200" rtl="0" algn="l">
              <a:lnSpc>
                <a:spcPct val="115000"/>
              </a:lnSpc>
              <a:spcBef>
                <a:spcPts val="1000"/>
              </a:spcBef>
              <a:spcAft>
                <a:spcPts val="0"/>
              </a:spcAft>
              <a:buClr>
                <a:schemeClr val="dk1"/>
              </a:buClr>
              <a:buSzPts val="4000"/>
              <a:buFont typeface="Inter"/>
              <a:buChar char="●"/>
            </a:pPr>
            <a:r>
              <a:rPr lang="en-US" sz="4000">
                <a:solidFill>
                  <a:schemeClr val="dk1"/>
                </a:solidFill>
                <a:latin typeface="Inter"/>
                <a:ea typeface="Inter"/>
                <a:cs typeface="Inter"/>
                <a:sym typeface="Inter"/>
              </a:rPr>
              <a:t>The period is so named due to the various philosophies that emerged</a:t>
            </a:r>
            <a:endParaRPr sz="4000">
              <a:solidFill>
                <a:schemeClr val="dk1"/>
              </a:solidFill>
              <a:latin typeface="Inter"/>
              <a:ea typeface="Inter"/>
              <a:cs typeface="Inter"/>
              <a:sym typeface="Inter"/>
            </a:endParaRPr>
          </a:p>
          <a:p>
            <a:pPr indent="-482600" lvl="0" marL="457200" rtl="0" algn="l">
              <a:lnSpc>
                <a:spcPct val="115000"/>
              </a:lnSpc>
              <a:spcBef>
                <a:spcPts val="1000"/>
              </a:spcBef>
              <a:spcAft>
                <a:spcPts val="1000"/>
              </a:spcAft>
              <a:buClr>
                <a:schemeClr val="dk1"/>
              </a:buClr>
              <a:buSzPts val="4000"/>
              <a:buFont typeface="Inter"/>
              <a:buChar char="●"/>
            </a:pPr>
            <a:r>
              <a:rPr lang="en-US" sz="4000">
                <a:solidFill>
                  <a:schemeClr val="dk1"/>
                </a:solidFill>
                <a:latin typeface="Inter"/>
                <a:ea typeface="Inter"/>
                <a:cs typeface="Inter"/>
                <a:sym typeface="Inter"/>
              </a:rPr>
              <a:t>Many scholars enthusiastically discussed morality and the nature of humanity</a:t>
            </a:r>
            <a:endParaRPr sz="4000">
              <a:solidFill>
                <a:schemeClr val="dk1"/>
              </a:solidFill>
              <a:latin typeface="Inter"/>
              <a:ea typeface="Inter"/>
              <a:cs typeface="Inter"/>
              <a:sym typeface="Inter"/>
            </a:endParaRPr>
          </a:p>
        </p:txBody>
      </p:sp>
      <p:pic>
        <p:nvPicPr>
          <p:cNvPr id="168" name="Google Shape;168;p17"/>
          <p:cNvPicPr preferRelativeResize="0"/>
          <p:nvPr/>
        </p:nvPicPr>
        <p:blipFill>
          <a:blip r:embed="rId4">
            <a:alphaModFix/>
          </a:blip>
          <a:stretch>
            <a:fillRect/>
          </a:stretch>
        </p:blipFill>
        <p:spPr>
          <a:xfrm>
            <a:off x="9333275" y="1787951"/>
            <a:ext cx="8568450" cy="6083578"/>
          </a:xfrm>
          <a:prstGeom prst="rect">
            <a:avLst/>
          </a:prstGeom>
          <a:noFill/>
          <a:ln>
            <a:noFill/>
          </a:ln>
        </p:spPr>
      </p:pic>
      <p:sp>
        <p:nvSpPr>
          <p:cNvPr id="169" name="Google Shape;169;p17"/>
          <p:cNvSpPr txBox="1"/>
          <p:nvPr/>
        </p:nvSpPr>
        <p:spPr>
          <a:xfrm>
            <a:off x="9263825" y="8124525"/>
            <a:ext cx="8710800" cy="93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SY, “</a:t>
            </a:r>
            <a:r>
              <a:rPr lang="en-US" sz="1800">
                <a:solidFill>
                  <a:srgbClr val="202122"/>
                </a:solidFill>
                <a:latin typeface="Inter"/>
                <a:ea typeface="Inter"/>
                <a:cs typeface="Inter"/>
                <a:sym typeface="Inter"/>
              </a:rPr>
              <a:t>Birth places of notable Chinese philosophers of the Hundred Schools of Thoughts in the Zhou dynasty</a:t>
            </a:r>
            <a:r>
              <a:rPr lang="en-US" sz="1800">
                <a:solidFill>
                  <a:schemeClr val="dk1"/>
                </a:solidFill>
                <a:latin typeface="Inter"/>
                <a:ea typeface="Inter"/>
                <a:cs typeface="Inter"/>
                <a:sym typeface="Inter"/>
              </a:rPr>
              <a:t>,” </a:t>
            </a:r>
            <a:r>
              <a:rPr lang="en-US" sz="1800">
                <a:solidFill>
                  <a:srgbClr val="202122"/>
                </a:solidFill>
                <a:latin typeface="Inter"/>
                <a:ea typeface="Inter"/>
                <a:cs typeface="Inter"/>
                <a:sym typeface="Inter"/>
              </a:rPr>
              <a:t> licensed under the </a:t>
            </a:r>
            <a:r>
              <a:rPr lang="en-US" sz="1800">
                <a:solidFill>
                  <a:srgbClr val="3366BB"/>
                </a:solidFill>
                <a:uFill>
                  <a:noFill/>
                </a:uFill>
                <a:latin typeface="Inter"/>
                <a:ea typeface="Inter"/>
                <a:cs typeface="Inter"/>
                <a:sym typeface="Inter"/>
                <a:hlinkClick r:id="rId5">
                  <a:extLst>
                    <a:ext uri="{A12FA001-AC4F-418D-AE19-62706E023703}">
                      <ahyp:hlinkClr val="tx"/>
                    </a:ext>
                  </a:extLst>
                </a:hlinkClick>
              </a:rPr>
              <a:t>Creative Commons</a:t>
            </a:r>
            <a:r>
              <a:rPr lang="en-US" sz="1800">
                <a:solidFill>
                  <a:srgbClr val="202122"/>
                </a:solidFill>
                <a:latin typeface="Inter"/>
                <a:ea typeface="Inter"/>
                <a:cs typeface="Inter"/>
                <a:sym typeface="Inter"/>
              </a:rPr>
              <a:t> </a:t>
            </a:r>
            <a:r>
              <a:rPr lang="en-US" sz="1800">
                <a:solidFill>
                  <a:srgbClr val="3366BB"/>
                </a:solidFill>
                <a:uFill>
                  <a:noFill/>
                </a:uFill>
                <a:latin typeface="Inter"/>
                <a:ea typeface="Inter"/>
                <a:cs typeface="Inter"/>
                <a:sym typeface="Inter"/>
                <a:hlinkClick r:id="rId6">
                  <a:extLst>
                    <a:ext uri="{A12FA001-AC4F-418D-AE19-62706E023703}">
                      <ahyp:hlinkClr val="tx"/>
                    </a:ext>
                  </a:extLst>
                </a:hlinkClick>
              </a:rPr>
              <a:t>Attribution-Share Alike 4.0 International</a:t>
            </a:r>
            <a:r>
              <a:rPr lang="en-US" sz="1800">
                <a:solidFill>
                  <a:srgbClr val="202122"/>
                </a:solidFill>
                <a:latin typeface="Inter"/>
                <a:ea typeface="Inter"/>
                <a:cs typeface="Inter"/>
                <a:sym typeface="Inter"/>
              </a:rPr>
              <a:t> license.</a:t>
            </a:r>
            <a:endParaRPr sz="18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grpSp>
        <p:nvGrpSpPr>
          <p:cNvPr id="174" name="Google Shape;174;p18"/>
          <p:cNvGrpSpPr/>
          <p:nvPr/>
        </p:nvGrpSpPr>
        <p:grpSpPr>
          <a:xfrm>
            <a:off x="16339105" y="-74928"/>
            <a:ext cx="1562625" cy="1771271"/>
            <a:chOff x="0" y="-130721"/>
            <a:chExt cx="2083500" cy="2361695"/>
          </a:xfrm>
        </p:grpSpPr>
        <p:grpSp>
          <p:nvGrpSpPr>
            <p:cNvPr id="175" name="Google Shape;175;p18"/>
            <p:cNvGrpSpPr/>
            <p:nvPr/>
          </p:nvGrpSpPr>
          <p:grpSpPr>
            <a:xfrm>
              <a:off x="75599" y="-130721"/>
              <a:ext cx="1932614" cy="2361695"/>
              <a:chOff x="0" y="-47625"/>
              <a:chExt cx="704100" cy="860425"/>
            </a:xfrm>
          </p:grpSpPr>
          <p:sp>
            <p:nvSpPr>
              <p:cNvPr id="176" name="Google Shape;176;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8" name="Google Shape;178;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4</a:t>
              </a:r>
              <a:endParaRPr>
                <a:solidFill>
                  <a:schemeClr val="dk1"/>
                </a:solidFill>
              </a:endParaRPr>
            </a:p>
          </p:txBody>
        </p:sp>
      </p:grpSp>
      <p:sp>
        <p:nvSpPr>
          <p:cNvPr id="179" name="Google Shape;179;p18"/>
          <p:cNvSpPr/>
          <p:nvPr/>
        </p:nvSpPr>
        <p:spPr>
          <a:xfrm>
            <a:off x="-4258456" y="-1030617"/>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80" name="Google Shape;180;p18"/>
          <p:cNvGrpSpPr/>
          <p:nvPr/>
        </p:nvGrpSpPr>
        <p:grpSpPr>
          <a:xfrm>
            <a:off x="-254016" y="9230009"/>
            <a:ext cx="18796043" cy="937448"/>
            <a:chOff x="204" y="0"/>
            <a:chExt cx="25061391" cy="1249931"/>
          </a:xfrm>
        </p:grpSpPr>
        <p:grpSp>
          <p:nvGrpSpPr>
            <p:cNvPr id="181" name="Google Shape;181;p18"/>
            <p:cNvGrpSpPr/>
            <p:nvPr/>
          </p:nvGrpSpPr>
          <p:grpSpPr>
            <a:xfrm rot="5400000">
              <a:off x="12002369" y="-11663474"/>
              <a:ext cx="1249931" cy="24576878"/>
              <a:chOff x="0" y="-38100"/>
              <a:chExt cx="246900" cy="4854692"/>
            </a:xfrm>
          </p:grpSpPr>
          <p:sp>
            <p:nvSpPr>
              <p:cNvPr id="182" name="Google Shape;182;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3" name="Google Shape;183;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4" name="Google Shape;184;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85" name="Google Shape;185;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6" name="Google Shape;186;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7" name="Google Shape;187;p18"/>
          <p:cNvSpPr txBox="1"/>
          <p:nvPr/>
        </p:nvSpPr>
        <p:spPr>
          <a:xfrm>
            <a:off x="2553993" y="638338"/>
            <a:ext cx="13179900" cy="831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200"/>
              <a:buNone/>
            </a:pPr>
            <a:r>
              <a:rPr b="1" lang="en-US" sz="5400">
                <a:solidFill>
                  <a:schemeClr val="dk1"/>
                </a:solidFill>
                <a:latin typeface="Halant"/>
                <a:ea typeface="Halant"/>
                <a:cs typeface="Halant"/>
                <a:sym typeface="Halant"/>
              </a:rPr>
              <a:t>SAKYAMUNI, LAO TZU, &amp; CONFUCIUS</a:t>
            </a:r>
            <a:endParaRPr b="1" sz="5400">
              <a:latin typeface="Halant"/>
              <a:ea typeface="Halant"/>
              <a:cs typeface="Halant"/>
              <a:sym typeface="Halant"/>
            </a:endParaRPr>
          </a:p>
        </p:txBody>
      </p:sp>
      <p:pic>
        <p:nvPicPr>
          <p:cNvPr id="188" name="Google Shape;188;p18"/>
          <p:cNvPicPr preferRelativeResize="0"/>
          <p:nvPr/>
        </p:nvPicPr>
        <p:blipFill>
          <a:blip r:embed="rId4">
            <a:alphaModFix/>
          </a:blip>
          <a:stretch>
            <a:fillRect/>
          </a:stretch>
        </p:blipFill>
        <p:spPr>
          <a:xfrm>
            <a:off x="643075" y="1696338"/>
            <a:ext cx="7250544" cy="7455572"/>
          </a:xfrm>
          <a:prstGeom prst="rect">
            <a:avLst/>
          </a:prstGeom>
          <a:noFill/>
          <a:ln>
            <a:noFill/>
          </a:ln>
        </p:spPr>
      </p:pic>
      <p:sp>
        <p:nvSpPr>
          <p:cNvPr id="189" name="Google Shape;189;p18"/>
          <p:cNvSpPr txBox="1"/>
          <p:nvPr/>
        </p:nvSpPr>
        <p:spPr>
          <a:xfrm>
            <a:off x="8279375" y="1696350"/>
            <a:ext cx="9114600" cy="7118100"/>
          </a:xfrm>
          <a:prstGeom prst="rect">
            <a:avLst/>
          </a:prstGeom>
          <a:noFill/>
          <a:ln>
            <a:noFill/>
          </a:ln>
        </p:spPr>
        <p:txBody>
          <a:bodyPr anchorCtr="0" anchor="t" bIns="91425" lIns="91425" spcFirstLastPara="1" rIns="91425" wrap="square" tIns="91425">
            <a:spAutoFit/>
          </a:bodyPr>
          <a:lstStyle/>
          <a:p>
            <a:pPr indent="0" lvl="0" marL="0" rtl="0" algn="l">
              <a:lnSpc>
                <a:spcPct val="70833"/>
              </a:lnSpc>
              <a:spcBef>
                <a:spcPts val="1800"/>
              </a:spcBef>
              <a:spcAft>
                <a:spcPts val="0"/>
              </a:spcAft>
              <a:buNone/>
            </a:pPr>
            <a:r>
              <a:rPr b="1" lang="en-US" sz="2100">
                <a:solidFill>
                  <a:schemeClr val="dk1"/>
                </a:solidFill>
                <a:latin typeface="Inter"/>
                <a:ea typeface="Inter"/>
                <a:cs typeface="Inter"/>
                <a:sym typeface="Inter"/>
              </a:rPr>
              <a:t>SOURCE</a:t>
            </a:r>
            <a:endParaRPr b="1" sz="2100">
              <a:solidFill>
                <a:schemeClr val="dk1"/>
              </a:solidFill>
              <a:latin typeface="Inter"/>
              <a:ea typeface="Inter"/>
              <a:cs typeface="Inter"/>
              <a:sym typeface="Inter"/>
            </a:endParaRPr>
          </a:p>
          <a:p>
            <a:pPr indent="0" lvl="0" marL="0" rtl="0" algn="l">
              <a:lnSpc>
                <a:spcPct val="115000"/>
              </a:lnSpc>
              <a:spcBef>
                <a:spcPts val="900"/>
              </a:spcBef>
              <a:spcAft>
                <a:spcPts val="0"/>
              </a:spcAft>
              <a:buNone/>
            </a:pPr>
            <a:r>
              <a:rPr lang="en-US" sz="2100">
                <a:solidFill>
                  <a:schemeClr val="dk1"/>
                </a:solidFill>
                <a:latin typeface="Inter"/>
                <a:ea typeface="Inter"/>
                <a:cs typeface="Inter"/>
                <a:sym typeface="Inter"/>
              </a:rPr>
              <a:t>National Museum of Asian Art</a:t>
            </a:r>
            <a:endParaRPr sz="2100">
              <a:solidFill>
                <a:schemeClr val="dk1"/>
              </a:solidFill>
              <a:latin typeface="Inter"/>
              <a:ea typeface="Inter"/>
              <a:cs typeface="Inter"/>
              <a:sym typeface="Inter"/>
            </a:endParaRPr>
          </a:p>
          <a:p>
            <a:pPr indent="0" lvl="0" marL="0" rtl="0" algn="l">
              <a:lnSpc>
                <a:spcPct val="70833"/>
              </a:lnSpc>
              <a:spcBef>
                <a:spcPts val="1800"/>
              </a:spcBef>
              <a:spcAft>
                <a:spcPts val="0"/>
              </a:spcAft>
              <a:buNone/>
            </a:pPr>
            <a:r>
              <a:rPr b="1" lang="en-US" sz="2100">
                <a:solidFill>
                  <a:schemeClr val="dk1"/>
                </a:solidFill>
                <a:latin typeface="Inter"/>
                <a:ea typeface="Inter"/>
                <a:cs typeface="Inter"/>
                <a:sym typeface="Inter"/>
              </a:rPr>
              <a:t>OBJECT TYPE</a:t>
            </a:r>
            <a:endParaRPr b="1" sz="2100">
              <a:solidFill>
                <a:schemeClr val="dk1"/>
              </a:solidFill>
              <a:latin typeface="Inter"/>
              <a:ea typeface="Inter"/>
              <a:cs typeface="Inter"/>
              <a:sym typeface="Inter"/>
            </a:endParaRPr>
          </a:p>
          <a:p>
            <a:pPr indent="0" lvl="0" marL="0" marR="215900" rtl="0" algn="l">
              <a:lnSpc>
                <a:spcPct val="115000"/>
              </a:lnSpc>
              <a:spcBef>
                <a:spcPts val="900"/>
              </a:spcBef>
              <a:spcAft>
                <a:spcPts val="0"/>
              </a:spcAft>
              <a:buNone/>
            </a:pPr>
            <a:r>
              <a:rPr lang="en-US" sz="2100">
                <a:solidFill>
                  <a:schemeClr val="dk1"/>
                </a:solidFill>
                <a:latin typeface="Inter"/>
                <a:ea typeface="Inter"/>
                <a:cs typeface="Inter"/>
                <a:sym typeface="Inter"/>
              </a:rPr>
              <a:t>Paintings</a:t>
            </a:r>
            <a:endParaRPr sz="2100">
              <a:solidFill>
                <a:schemeClr val="dk1"/>
              </a:solidFill>
              <a:latin typeface="Inter"/>
              <a:ea typeface="Inter"/>
              <a:cs typeface="Inter"/>
              <a:sym typeface="Inter"/>
            </a:endParaRPr>
          </a:p>
          <a:p>
            <a:pPr indent="0" lvl="0" marL="0" rtl="0" algn="l">
              <a:lnSpc>
                <a:spcPct val="70833"/>
              </a:lnSpc>
              <a:spcBef>
                <a:spcPts val="1800"/>
              </a:spcBef>
              <a:spcAft>
                <a:spcPts val="0"/>
              </a:spcAft>
              <a:buNone/>
            </a:pPr>
            <a:r>
              <a:rPr b="1" lang="en-US" sz="2100">
                <a:solidFill>
                  <a:schemeClr val="dk1"/>
                </a:solidFill>
                <a:latin typeface="Inter"/>
                <a:ea typeface="Inter"/>
                <a:cs typeface="Inter"/>
                <a:sym typeface="Inter"/>
              </a:rPr>
              <a:t>LABEL</a:t>
            </a:r>
            <a:endParaRPr b="1" sz="2100">
              <a:solidFill>
                <a:schemeClr val="dk1"/>
              </a:solidFill>
              <a:latin typeface="Inter"/>
              <a:ea typeface="Inter"/>
              <a:cs typeface="Inter"/>
              <a:sym typeface="Inter"/>
            </a:endParaRPr>
          </a:p>
          <a:p>
            <a:pPr indent="0" lvl="0" marL="0" rtl="0" algn="l">
              <a:lnSpc>
                <a:spcPct val="115000"/>
              </a:lnSpc>
              <a:spcBef>
                <a:spcPts val="900"/>
              </a:spcBef>
              <a:spcAft>
                <a:spcPts val="1200"/>
              </a:spcAft>
              <a:buNone/>
            </a:pPr>
            <a:r>
              <a:rPr lang="en-US" sz="2100">
                <a:solidFill>
                  <a:schemeClr val="dk1"/>
                </a:solidFill>
                <a:latin typeface="Inter"/>
                <a:ea typeface="Inter"/>
                <a:cs typeface="Inter"/>
                <a:sym typeface="Inter"/>
              </a:rPr>
              <a:t>After the blending of the Three Philosophies--Confucianism, Buddhism, and Daoism--was initiated in the tenth century, the interpretation of this unity became an increasing popular theme in painting during the Southern Song dynasty (1127–1279). In this work, Confucius approaches from the right, folding his hands in a bow to Shakyamuni Buddha, who wears a red robe and can be easily identified by his ushinisha, a cranial protuberance symbolizing wisdom. Holding a roll of his Daodejing (The Classic of the Way and Virtue), Laozi stands behind Shakyamuni with a warm smile across his face. The depiction of the three founders in such harmony conveys a thought prevalent during the mid-Ming period, when this painting was created.</a:t>
            </a:r>
            <a:endParaRPr sz="2100">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grpSp>
        <p:nvGrpSpPr>
          <p:cNvPr id="194" name="Google Shape;194;p19"/>
          <p:cNvGrpSpPr/>
          <p:nvPr/>
        </p:nvGrpSpPr>
        <p:grpSpPr>
          <a:xfrm>
            <a:off x="15859155" y="-98041"/>
            <a:ext cx="1562625" cy="1771271"/>
            <a:chOff x="0" y="-130721"/>
            <a:chExt cx="2083500" cy="2361695"/>
          </a:xfrm>
        </p:grpSpPr>
        <p:grpSp>
          <p:nvGrpSpPr>
            <p:cNvPr id="195" name="Google Shape;195;p19"/>
            <p:cNvGrpSpPr/>
            <p:nvPr/>
          </p:nvGrpSpPr>
          <p:grpSpPr>
            <a:xfrm>
              <a:off x="75599" y="-130721"/>
              <a:ext cx="1932614" cy="2361695"/>
              <a:chOff x="0" y="-47625"/>
              <a:chExt cx="704100" cy="860425"/>
            </a:xfrm>
          </p:grpSpPr>
          <p:sp>
            <p:nvSpPr>
              <p:cNvPr id="196" name="Google Shape;196;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198" name="Google Shape;198;p1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5</a:t>
              </a:r>
              <a:endParaRPr/>
            </a:p>
          </p:txBody>
        </p:sp>
      </p:grpSp>
      <p:sp>
        <p:nvSpPr>
          <p:cNvPr id="199" name="Google Shape;199;p19"/>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0" name="Google Shape;200;p19"/>
          <p:cNvGrpSpPr/>
          <p:nvPr/>
        </p:nvGrpSpPr>
        <p:grpSpPr>
          <a:xfrm>
            <a:off x="-254016" y="9230009"/>
            <a:ext cx="18796043" cy="937448"/>
            <a:chOff x="204" y="0"/>
            <a:chExt cx="25061391" cy="1249931"/>
          </a:xfrm>
        </p:grpSpPr>
        <p:grpSp>
          <p:nvGrpSpPr>
            <p:cNvPr id="201" name="Google Shape;201;p19"/>
            <p:cNvGrpSpPr/>
            <p:nvPr/>
          </p:nvGrpSpPr>
          <p:grpSpPr>
            <a:xfrm rot="5400000">
              <a:off x="12002369" y="-11663474"/>
              <a:ext cx="1249931" cy="24576878"/>
              <a:chOff x="0" y="-38100"/>
              <a:chExt cx="246900" cy="4854692"/>
            </a:xfrm>
          </p:grpSpPr>
          <p:sp>
            <p:nvSpPr>
              <p:cNvPr id="202" name="Google Shape;202;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3" name="Google Shape;203;p1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4" name="Google Shape;204;p1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05" name="Google Shape;205;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6" name="Google Shape;206;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7" name="Google Shape;207;p19"/>
          <p:cNvSpPr txBox="1"/>
          <p:nvPr/>
        </p:nvSpPr>
        <p:spPr>
          <a:xfrm>
            <a:off x="2554055" y="50785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THE THREE TEACHINGS</a:t>
            </a:r>
            <a:endParaRPr/>
          </a:p>
        </p:txBody>
      </p:sp>
      <p:sp>
        <p:nvSpPr>
          <p:cNvPr id="208" name="Google Shape;208;p19"/>
          <p:cNvSpPr/>
          <p:nvPr/>
        </p:nvSpPr>
        <p:spPr>
          <a:xfrm rot="5400000">
            <a:off x="2748371" y="580154"/>
            <a:ext cx="1287300" cy="3759300"/>
          </a:xfrm>
          <a:prstGeom prst="roundRect">
            <a:avLst>
              <a:gd fmla="val 16667" name="adj"/>
            </a:avLst>
          </a:prstGeom>
          <a:solidFill>
            <a:srgbClr val="38E0A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209" name="Google Shape;209;p19"/>
          <p:cNvSpPr/>
          <p:nvPr/>
        </p:nvSpPr>
        <p:spPr>
          <a:xfrm rot="5400000">
            <a:off x="8228910" y="612313"/>
            <a:ext cx="1287300" cy="3759300"/>
          </a:xfrm>
          <a:prstGeom prst="roundRect">
            <a:avLst>
              <a:gd fmla="val 16667" name="adj"/>
            </a:avLst>
          </a:prstGeom>
          <a:solidFill>
            <a:srgbClr val="6484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10" name="Google Shape;210;p19"/>
          <p:cNvSpPr/>
          <p:nvPr/>
        </p:nvSpPr>
        <p:spPr>
          <a:xfrm rot="5400000">
            <a:off x="13656627" y="632956"/>
            <a:ext cx="1287300" cy="3653700"/>
          </a:xfrm>
          <a:prstGeom prst="roundRect">
            <a:avLst>
              <a:gd fmla="val 16667" name="adj"/>
            </a:avLst>
          </a:prstGeom>
          <a:solidFill>
            <a:srgbClr val="F1AF4B"/>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11" name="Google Shape;211;p19"/>
          <p:cNvSpPr txBox="1"/>
          <p:nvPr/>
        </p:nvSpPr>
        <p:spPr>
          <a:xfrm>
            <a:off x="1888475" y="2092075"/>
            <a:ext cx="2939100" cy="799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100">
                <a:solidFill>
                  <a:schemeClr val="dk1"/>
                </a:solidFill>
                <a:latin typeface="Inter"/>
                <a:ea typeface="Inter"/>
                <a:cs typeface="Inter"/>
                <a:sym typeface="Inter"/>
              </a:rPr>
              <a:t>Confucianism</a:t>
            </a:r>
            <a:endParaRPr b="1" sz="3100">
              <a:solidFill>
                <a:schemeClr val="dk1"/>
              </a:solidFill>
              <a:latin typeface="Inter"/>
              <a:ea typeface="Inter"/>
              <a:cs typeface="Inter"/>
              <a:sym typeface="Inter"/>
            </a:endParaRPr>
          </a:p>
        </p:txBody>
      </p:sp>
      <p:sp>
        <p:nvSpPr>
          <p:cNvPr id="212" name="Google Shape;212;p19"/>
          <p:cNvSpPr txBox="1"/>
          <p:nvPr/>
        </p:nvSpPr>
        <p:spPr>
          <a:xfrm>
            <a:off x="7165850" y="2092075"/>
            <a:ext cx="3413400" cy="799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100">
                <a:solidFill>
                  <a:schemeClr val="dk1"/>
                </a:solidFill>
                <a:latin typeface="Inter"/>
                <a:ea typeface="Inter"/>
                <a:cs typeface="Inter"/>
                <a:sym typeface="Inter"/>
              </a:rPr>
              <a:t>Buddhism</a:t>
            </a:r>
            <a:endParaRPr b="1" sz="3100">
              <a:solidFill>
                <a:schemeClr val="dk1"/>
              </a:solidFill>
              <a:latin typeface="Inter"/>
              <a:ea typeface="Inter"/>
              <a:cs typeface="Inter"/>
              <a:sym typeface="Inter"/>
            </a:endParaRPr>
          </a:p>
        </p:txBody>
      </p:sp>
      <p:sp>
        <p:nvSpPr>
          <p:cNvPr id="213" name="Google Shape;213;p19"/>
          <p:cNvSpPr txBox="1"/>
          <p:nvPr/>
        </p:nvSpPr>
        <p:spPr>
          <a:xfrm>
            <a:off x="12593575" y="2059900"/>
            <a:ext cx="3413400" cy="799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100">
                <a:solidFill>
                  <a:schemeClr val="dk1"/>
                </a:solidFill>
                <a:latin typeface="Inter"/>
                <a:ea typeface="Inter"/>
                <a:cs typeface="Inter"/>
                <a:sym typeface="Inter"/>
              </a:rPr>
              <a:t>Daoism</a:t>
            </a:r>
            <a:endParaRPr b="1" sz="3100">
              <a:solidFill>
                <a:schemeClr val="dk1"/>
              </a:solidFill>
              <a:latin typeface="Inter"/>
              <a:ea typeface="Inter"/>
              <a:cs typeface="Inter"/>
              <a:sym typeface="Inter"/>
            </a:endParaRPr>
          </a:p>
        </p:txBody>
      </p:sp>
      <p:pic>
        <p:nvPicPr>
          <p:cNvPr id="214" name="Google Shape;214;p19"/>
          <p:cNvPicPr preferRelativeResize="0"/>
          <p:nvPr/>
        </p:nvPicPr>
        <p:blipFill>
          <a:blip r:embed="rId4">
            <a:alphaModFix/>
          </a:blip>
          <a:stretch>
            <a:fillRect/>
          </a:stretch>
        </p:blipFill>
        <p:spPr>
          <a:xfrm>
            <a:off x="11911737" y="3356435"/>
            <a:ext cx="4950676" cy="4365680"/>
          </a:xfrm>
          <a:prstGeom prst="rect">
            <a:avLst/>
          </a:prstGeom>
          <a:noFill/>
          <a:ln>
            <a:noFill/>
          </a:ln>
        </p:spPr>
      </p:pic>
      <p:sp>
        <p:nvSpPr>
          <p:cNvPr id="215" name="Google Shape;215;p19"/>
          <p:cNvSpPr txBox="1"/>
          <p:nvPr/>
        </p:nvSpPr>
        <p:spPr>
          <a:xfrm>
            <a:off x="1246025" y="8180700"/>
            <a:ext cx="42240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latin typeface="Inter"/>
                <a:ea typeface="Inter"/>
                <a:cs typeface="Inter"/>
                <a:sym typeface="Inter"/>
              </a:rPr>
              <a:t>Source</a:t>
            </a:r>
            <a:r>
              <a:rPr lang="en-US">
                <a:latin typeface="Inter"/>
                <a:ea typeface="Inter"/>
                <a:cs typeface="Inter"/>
                <a:sym typeface="Inter"/>
              </a:rPr>
              <a:t>: </a:t>
            </a:r>
            <a:r>
              <a:rPr i="1" lang="en-US">
                <a:latin typeface="Inter"/>
                <a:ea typeface="Inter"/>
                <a:cs typeface="Inter"/>
                <a:sym typeface="Inter"/>
              </a:rPr>
              <a:t>Stone Pillar of the Classic of Filial Piety, in clerical script, ca. 700s CE</a:t>
            </a:r>
            <a:endParaRPr i="1">
              <a:latin typeface="Inter"/>
              <a:ea typeface="Inter"/>
              <a:cs typeface="Inter"/>
              <a:sym typeface="Inter"/>
            </a:endParaRPr>
          </a:p>
          <a:p>
            <a:pPr indent="0" lvl="0" marL="0" rtl="0" algn="l">
              <a:spcBef>
                <a:spcPts val="0"/>
              </a:spcBef>
              <a:spcAft>
                <a:spcPts val="0"/>
              </a:spcAft>
              <a:buNone/>
            </a:pPr>
            <a:r>
              <a:rPr lang="en-US" u="sng">
                <a:solidFill>
                  <a:schemeClr val="hlink"/>
                </a:solidFill>
                <a:latin typeface="Inter"/>
                <a:ea typeface="Inter"/>
                <a:cs typeface="Inter"/>
                <a:sym typeface="Inter"/>
                <a:hlinkClick r:id="rId5"/>
              </a:rPr>
              <a:t>https://asia.si.edu/explore-art-culture/collections/search/edanmdm:fsg_F1976.25a-d/</a:t>
            </a:r>
            <a:endParaRPr/>
          </a:p>
        </p:txBody>
      </p:sp>
      <p:pic>
        <p:nvPicPr>
          <p:cNvPr id="216" name="Google Shape;216;p19"/>
          <p:cNvPicPr preferRelativeResize="0"/>
          <p:nvPr/>
        </p:nvPicPr>
        <p:blipFill>
          <a:blip r:embed="rId6">
            <a:alphaModFix/>
          </a:blip>
          <a:stretch>
            <a:fillRect/>
          </a:stretch>
        </p:blipFill>
        <p:spPr>
          <a:xfrm>
            <a:off x="1955104" y="3271938"/>
            <a:ext cx="2873850" cy="4908774"/>
          </a:xfrm>
          <a:prstGeom prst="rect">
            <a:avLst/>
          </a:prstGeom>
          <a:noFill/>
          <a:ln>
            <a:noFill/>
          </a:ln>
        </p:spPr>
      </p:pic>
      <p:sp>
        <p:nvSpPr>
          <p:cNvPr id="217" name="Google Shape;217;p19"/>
          <p:cNvSpPr txBox="1"/>
          <p:nvPr/>
        </p:nvSpPr>
        <p:spPr>
          <a:xfrm>
            <a:off x="6760550" y="8055813"/>
            <a:ext cx="42240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latin typeface="Inter"/>
                <a:ea typeface="Inter"/>
                <a:cs typeface="Inter"/>
                <a:sym typeface="Inter"/>
              </a:rPr>
              <a:t>Source</a:t>
            </a:r>
            <a:r>
              <a:rPr lang="en-US">
                <a:latin typeface="Inter"/>
                <a:ea typeface="Inter"/>
                <a:cs typeface="Inter"/>
                <a:sym typeface="Inter"/>
              </a:rPr>
              <a:t>: </a:t>
            </a:r>
            <a:r>
              <a:rPr i="1" lang="en-US">
                <a:latin typeface="Inter"/>
                <a:ea typeface="Inter"/>
                <a:cs typeface="Inter"/>
                <a:sym typeface="Inter"/>
              </a:rPr>
              <a:t>Head of Buddha, ca. 700CE</a:t>
            </a:r>
            <a:endParaRPr i="1">
              <a:latin typeface="Inter"/>
              <a:ea typeface="Inter"/>
              <a:cs typeface="Inter"/>
              <a:sym typeface="Inter"/>
            </a:endParaRPr>
          </a:p>
          <a:p>
            <a:pPr indent="0" lvl="0" marL="0" rtl="0" algn="l">
              <a:spcBef>
                <a:spcPts val="0"/>
              </a:spcBef>
              <a:spcAft>
                <a:spcPts val="0"/>
              </a:spcAft>
              <a:buNone/>
            </a:pPr>
            <a:r>
              <a:rPr lang="en-US" u="sng">
                <a:solidFill>
                  <a:schemeClr val="hlink"/>
                </a:solidFill>
                <a:latin typeface="Inter"/>
                <a:ea typeface="Inter"/>
                <a:cs typeface="Inter"/>
                <a:sym typeface="Inter"/>
                <a:hlinkClick r:id="rId7"/>
              </a:rPr>
              <a:t>https://asia.si.edu/explore-art-culture/collections/search/edanmdm:fsg_S1997.26/</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p:txBody>
      </p:sp>
      <p:sp>
        <p:nvSpPr>
          <p:cNvPr id="218" name="Google Shape;218;p19"/>
          <p:cNvSpPr txBox="1"/>
          <p:nvPr/>
        </p:nvSpPr>
        <p:spPr>
          <a:xfrm>
            <a:off x="12275075" y="7975088"/>
            <a:ext cx="42240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latin typeface="Inter"/>
                <a:ea typeface="Inter"/>
                <a:cs typeface="Inter"/>
                <a:sym typeface="Inter"/>
              </a:rPr>
              <a:t>Source</a:t>
            </a:r>
            <a:r>
              <a:rPr lang="en-US">
                <a:latin typeface="Inter"/>
                <a:ea typeface="Inter"/>
                <a:cs typeface="Inter"/>
                <a:sym typeface="Inter"/>
              </a:rPr>
              <a:t>: </a:t>
            </a:r>
            <a:r>
              <a:rPr i="1" lang="en-US">
                <a:latin typeface="Inter"/>
                <a:ea typeface="Inter"/>
                <a:cs typeface="Inter"/>
                <a:sym typeface="Inter"/>
              </a:rPr>
              <a:t>Daoist sculpture with four figures in relief</a:t>
            </a:r>
            <a:endParaRPr i="1">
              <a:latin typeface="Inter"/>
              <a:ea typeface="Inter"/>
              <a:cs typeface="Inter"/>
              <a:sym typeface="Inter"/>
            </a:endParaRPr>
          </a:p>
          <a:p>
            <a:pPr indent="0" lvl="0" marL="0" rtl="0" algn="l">
              <a:spcBef>
                <a:spcPts val="0"/>
              </a:spcBef>
              <a:spcAft>
                <a:spcPts val="0"/>
              </a:spcAft>
              <a:buNone/>
            </a:pPr>
            <a:r>
              <a:rPr lang="en-US" u="sng">
                <a:solidFill>
                  <a:schemeClr val="hlink"/>
                </a:solidFill>
                <a:latin typeface="Inter"/>
                <a:ea typeface="Inter"/>
                <a:cs typeface="Inter"/>
                <a:sym typeface="Inter"/>
                <a:hlinkClick r:id="rId8"/>
              </a:rPr>
              <a:t>https://asia.si.edu/explore-art-culture/collections/search/edanmdm:fsg_F1912.79/</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p:txBody>
      </p:sp>
      <p:pic>
        <p:nvPicPr>
          <p:cNvPr id="219" name="Google Shape;219;p19"/>
          <p:cNvPicPr preferRelativeResize="0"/>
          <p:nvPr/>
        </p:nvPicPr>
        <p:blipFill>
          <a:blip r:embed="rId9">
            <a:alphaModFix/>
          </a:blip>
          <a:stretch>
            <a:fillRect/>
          </a:stretch>
        </p:blipFill>
        <p:spPr>
          <a:xfrm>
            <a:off x="7032479" y="3288026"/>
            <a:ext cx="3680149" cy="461539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grpSp>
        <p:nvGrpSpPr>
          <p:cNvPr id="224" name="Google Shape;224;p20"/>
          <p:cNvGrpSpPr/>
          <p:nvPr/>
        </p:nvGrpSpPr>
        <p:grpSpPr>
          <a:xfrm>
            <a:off x="15859155" y="-98041"/>
            <a:ext cx="1562625" cy="1771271"/>
            <a:chOff x="0" y="-130721"/>
            <a:chExt cx="2083500" cy="2361695"/>
          </a:xfrm>
        </p:grpSpPr>
        <p:grpSp>
          <p:nvGrpSpPr>
            <p:cNvPr id="225" name="Google Shape;225;p20"/>
            <p:cNvGrpSpPr/>
            <p:nvPr/>
          </p:nvGrpSpPr>
          <p:grpSpPr>
            <a:xfrm>
              <a:off x="75599" y="-130721"/>
              <a:ext cx="1932614" cy="2361695"/>
              <a:chOff x="0" y="-47625"/>
              <a:chExt cx="704100" cy="860425"/>
            </a:xfrm>
          </p:grpSpPr>
          <p:sp>
            <p:nvSpPr>
              <p:cNvPr id="226" name="Google Shape;226;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2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228" name="Google Shape;228;p2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6</a:t>
              </a:r>
              <a:endParaRPr/>
            </a:p>
          </p:txBody>
        </p:sp>
      </p:grpSp>
      <p:sp>
        <p:nvSpPr>
          <p:cNvPr id="229" name="Google Shape;229;p20"/>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0" name="Google Shape;230;p20"/>
          <p:cNvGrpSpPr/>
          <p:nvPr/>
        </p:nvGrpSpPr>
        <p:grpSpPr>
          <a:xfrm>
            <a:off x="-254016" y="9230009"/>
            <a:ext cx="18796043" cy="937448"/>
            <a:chOff x="204" y="0"/>
            <a:chExt cx="25061391" cy="1249931"/>
          </a:xfrm>
        </p:grpSpPr>
        <p:grpSp>
          <p:nvGrpSpPr>
            <p:cNvPr id="231" name="Google Shape;231;p20"/>
            <p:cNvGrpSpPr/>
            <p:nvPr/>
          </p:nvGrpSpPr>
          <p:grpSpPr>
            <a:xfrm rot="5400000">
              <a:off x="12002369" y="-11663474"/>
              <a:ext cx="1249931" cy="24576878"/>
              <a:chOff x="0" y="-38100"/>
              <a:chExt cx="246900" cy="4854692"/>
            </a:xfrm>
          </p:grpSpPr>
          <p:sp>
            <p:nvSpPr>
              <p:cNvPr id="232" name="Google Shape;232;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3" name="Google Shape;233;p2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4" name="Google Shape;234;p2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35" name="Google Shape;235;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6" name="Google Shape;236;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7" name="Google Shape;237;p20"/>
          <p:cNvSpPr txBox="1"/>
          <p:nvPr/>
        </p:nvSpPr>
        <p:spPr>
          <a:xfrm>
            <a:off x="2554055" y="50785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THE THREE TEACHINGS</a:t>
            </a:r>
            <a:endParaRPr/>
          </a:p>
        </p:txBody>
      </p:sp>
      <p:sp>
        <p:nvSpPr>
          <p:cNvPr id="238" name="Google Shape;238;p20"/>
          <p:cNvSpPr/>
          <p:nvPr/>
        </p:nvSpPr>
        <p:spPr>
          <a:xfrm rot="5400000">
            <a:off x="2748371" y="580154"/>
            <a:ext cx="1287300" cy="3759300"/>
          </a:xfrm>
          <a:prstGeom prst="roundRect">
            <a:avLst>
              <a:gd fmla="val 16667" name="adj"/>
            </a:avLst>
          </a:prstGeom>
          <a:solidFill>
            <a:srgbClr val="38E0A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239" name="Google Shape;239;p20"/>
          <p:cNvSpPr txBox="1"/>
          <p:nvPr/>
        </p:nvSpPr>
        <p:spPr>
          <a:xfrm>
            <a:off x="1888475" y="2092075"/>
            <a:ext cx="2939100" cy="799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100">
                <a:solidFill>
                  <a:schemeClr val="dk1"/>
                </a:solidFill>
                <a:latin typeface="Inter"/>
                <a:ea typeface="Inter"/>
                <a:cs typeface="Inter"/>
                <a:sym typeface="Inter"/>
              </a:rPr>
              <a:t>Confucianism</a:t>
            </a:r>
            <a:endParaRPr b="1" sz="3100">
              <a:solidFill>
                <a:schemeClr val="dk1"/>
              </a:solidFill>
              <a:latin typeface="Inter"/>
              <a:ea typeface="Inter"/>
              <a:cs typeface="Inter"/>
              <a:sym typeface="Inter"/>
            </a:endParaRPr>
          </a:p>
        </p:txBody>
      </p:sp>
      <p:sp>
        <p:nvSpPr>
          <p:cNvPr id="240" name="Google Shape;240;p20"/>
          <p:cNvSpPr txBox="1"/>
          <p:nvPr/>
        </p:nvSpPr>
        <p:spPr>
          <a:xfrm>
            <a:off x="1246025" y="8180700"/>
            <a:ext cx="42240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latin typeface="Inter"/>
                <a:ea typeface="Inter"/>
                <a:cs typeface="Inter"/>
                <a:sym typeface="Inter"/>
              </a:rPr>
              <a:t>Source</a:t>
            </a:r>
            <a:r>
              <a:rPr lang="en-US">
                <a:latin typeface="Inter"/>
                <a:ea typeface="Inter"/>
                <a:cs typeface="Inter"/>
                <a:sym typeface="Inter"/>
              </a:rPr>
              <a:t>: </a:t>
            </a:r>
            <a:r>
              <a:rPr i="1" lang="en-US">
                <a:latin typeface="Inter"/>
                <a:ea typeface="Inter"/>
                <a:cs typeface="Inter"/>
                <a:sym typeface="Inter"/>
              </a:rPr>
              <a:t>Stone Pillar of the Classic of Filial Piety, in clerical script, ca. 700s CE</a:t>
            </a:r>
            <a:endParaRPr i="1">
              <a:latin typeface="Inter"/>
              <a:ea typeface="Inter"/>
              <a:cs typeface="Inter"/>
              <a:sym typeface="Inter"/>
            </a:endParaRPr>
          </a:p>
          <a:p>
            <a:pPr indent="0" lvl="0" marL="0" rtl="0" algn="l">
              <a:spcBef>
                <a:spcPts val="0"/>
              </a:spcBef>
              <a:spcAft>
                <a:spcPts val="0"/>
              </a:spcAft>
              <a:buNone/>
            </a:pPr>
            <a:r>
              <a:rPr lang="en-US" u="sng">
                <a:solidFill>
                  <a:schemeClr val="hlink"/>
                </a:solidFill>
                <a:latin typeface="Inter"/>
                <a:ea typeface="Inter"/>
                <a:cs typeface="Inter"/>
                <a:sym typeface="Inter"/>
                <a:hlinkClick r:id="rId4"/>
              </a:rPr>
              <a:t>https://asia.si.edu/explore-art-culture/collections/search/edanmdm:fsg_F1976.25a-d/</a:t>
            </a:r>
            <a:endParaRPr/>
          </a:p>
        </p:txBody>
      </p:sp>
      <p:pic>
        <p:nvPicPr>
          <p:cNvPr id="241" name="Google Shape;241;p20"/>
          <p:cNvPicPr preferRelativeResize="0"/>
          <p:nvPr/>
        </p:nvPicPr>
        <p:blipFill>
          <a:blip r:embed="rId5">
            <a:alphaModFix/>
          </a:blip>
          <a:stretch>
            <a:fillRect/>
          </a:stretch>
        </p:blipFill>
        <p:spPr>
          <a:xfrm>
            <a:off x="1955104" y="3271938"/>
            <a:ext cx="2873850" cy="4908774"/>
          </a:xfrm>
          <a:prstGeom prst="rect">
            <a:avLst/>
          </a:prstGeom>
          <a:noFill/>
          <a:ln>
            <a:noFill/>
          </a:ln>
        </p:spPr>
      </p:pic>
      <p:sp>
        <p:nvSpPr>
          <p:cNvPr id="242" name="Google Shape;242;p20"/>
          <p:cNvSpPr txBox="1"/>
          <p:nvPr/>
        </p:nvSpPr>
        <p:spPr>
          <a:xfrm>
            <a:off x="6999400" y="2288400"/>
            <a:ext cx="8984100" cy="6648600"/>
          </a:xfrm>
          <a:prstGeom prst="rect">
            <a:avLst/>
          </a:prstGeom>
          <a:noFill/>
          <a:ln>
            <a:noFill/>
          </a:ln>
        </p:spPr>
        <p:txBody>
          <a:bodyPr anchorCtr="0" anchor="t" bIns="91425" lIns="91425" spcFirstLastPara="1" rIns="91425" wrap="square" tIns="91425">
            <a:spAutoFit/>
          </a:bodyPr>
          <a:lstStyle/>
          <a:p>
            <a:pPr indent="-463550" lvl="0" marL="457200" rtl="0" algn="l">
              <a:lnSpc>
                <a:spcPct val="115000"/>
              </a:lnSpc>
              <a:spcBef>
                <a:spcPts val="5600"/>
              </a:spcBef>
              <a:spcAft>
                <a:spcPts val="0"/>
              </a:spcAft>
              <a:buClr>
                <a:schemeClr val="dk1"/>
              </a:buClr>
              <a:buSzPts val="3700"/>
              <a:buFont typeface="Inter"/>
              <a:buChar char="●"/>
            </a:pPr>
            <a:r>
              <a:rPr lang="en-US" sz="3700">
                <a:solidFill>
                  <a:schemeClr val="dk1"/>
                </a:solidFill>
                <a:latin typeface="Inter"/>
                <a:ea typeface="Inter"/>
                <a:cs typeface="Inter"/>
                <a:sym typeface="Inter"/>
              </a:rPr>
              <a:t>Kong Fuzi (551-479 BCE), known in the West as Confucius, is the founder of Confucianism</a:t>
            </a:r>
            <a:endParaRPr sz="3700">
              <a:solidFill>
                <a:schemeClr val="dk1"/>
              </a:solidFill>
              <a:latin typeface="Inter"/>
              <a:ea typeface="Inter"/>
              <a:cs typeface="Inter"/>
              <a:sym typeface="Inter"/>
            </a:endParaRPr>
          </a:p>
          <a:p>
            <a:pPr indent="-463550" lvl="0" marL="457200" rtl="0" algn="l">
              <a:lnSpc>
                <a:spcPct val="115000"/>
              </a:lnSpc>
              <a:spcBef>
                <a:spcPts val="0"/>
              </a:spcBef>
              <a:spcAft>
                <a:spcPts val="0"/>
              </a:spcAft>
              <a:buClr>
                <a:schemeClr val="dk1"/>
              </a:buClr>
              <a:buSzPts val="3700"/>
              <a:buFont typeface="Inter"/>
              <a:buChar char="●"/>
            </a:pPr>
            <a:r>
              <a:rPr lang="en-US" sz="3700">
                <a:solidFill>
                  <a:schemeClr val="dk1"/>
                </a:solidFill>
                <a:latin typeface="Inter"/>
                <a:ea typeface="Inter"/>
                <a:cs typeface="Inter"/>
                <a:sym typeface="Inter"/>
              </a:rPr>
              <a:t>Emphasized personal ethics and morality, filial piety (devotion to family), and order</a:t>
            </a:r>
            <a:endParaRPr sz="3700">
              <a:solidFill>
                <a:schemeClr val="dk1"/>
              </a:solidFill>
              <a:latin typeface="Inter"/>
              <a:ea typeface="Inter"/>
              <a:cs typeface="Inter"/>
              <a:sym typeface="Inter"/>
            </a:endParaRPr>
          </a:p>
          <a:p>
            <a:pPr indent="-463550" lvl="0" marL="457200" rtl="0" algn="l">
              <a:lnSpc>
                <a:spcPct val="115000"/>
              </a:lnSpc>
              <a:spcBef>
                <a:spcPts val="0"/>
              </a:spcBef>
              <a:spcAft>
                <a:spcPts val="0"/>
              </a:spcAft>
              <a:buClr>
                <a:schemeClr val="dk1"/>
              </a:buClr>
              <a:buSzPts val="3700"/>
              <a:buFont typeface="Inter"/>
              <a:buChar char="●"/>
            </a:pPr>
            <a:r>
              <a:rPr lang="en-US" sz="3700">
                <a:solidFill>
                  <a:schemeClr val="dk1"/>
                </a:solidFill>
                <a:latin typeface="Inter"/>
                <a:ea typeface="Inter"/>
                <a:cs typeface="Inter"/>
                <a:sym typeface="Inter"/>
              </a:rPr>
              <a:t>A popular book of Confucian teachings is the</a:t>
            </a:r>
            <a:r>
              <a:rPr i="1" lang="en-US" sz="3700">
                <a:solidFill>
                  <a:schemeClr val="dk1"/>
                </a:solidFill>
                <a:latin typeface="Inter"/>
                <a:ea typeface="Inter"/>
                <a:cs typeface="Inter"/>
                <a:sym typeface="Inter"/>
              </a:rPr>
              <a:t> Analects</a:t>
            </a:r>
            <a:r>
              <a:rPr lang="en-US" sz="3700">
                <a:solidFill>
                  <a:schemeClr val="dk1"/>
                </a:solidFill>
                <a:latin typeface="Inter"/>
                <a:ea typeface="Inter"/>
                <a:cs typeface="Inter"/>
                <a:sym typeface="Inter"/>
              </a:rPr>
              <a:t>, which was written posthumously by Confucius’s disciples.</a:t>
            </a:r>
            <a:endParaRPr sz="37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21"/>
          <p:cNvSpPr txBox="1"/>
          <p:nvPr/>
        </p:nvSpPr>
        <p:spPr>
          <a:xfrm>
            <a:off x="6999400" y="2288400"/>
            <a:ext cx="10669500" cy="5993700"/>
          </a:xfrm>
          <a:prstGeom prst="rect">
            <a:avLst/>
          </a:prstGeom>
          <a:noFill/>
          <a:ln>
            <a:noFill/>
          </a:ln>
        </p:spPr>
        <p:txBody>
          <a:bodyPr anchorCtr="0" anchor="t" bIns="91425" lIns="91425" spcFirstLastPara="1" rIns="91425" wrap="square" tIns="91425">
            <a:spAutoFit/>
          </a:bodyPr>
          <a:lstStyle/>
          <a:p>
            <a:pPr indent="-463550" lvl="0" marL="457200" rtl="0" algn="l">
              <a:lnSpc>
                <a:spcPct val="115000"/>
              </a:lnSpc>
              <a:spcBef>
                <a:spcPts val="5600"/>
              </a:spcBef>
              <a:spcAft>
                <a:spcPts val="0"/>
              </a:spcAft>
              <a:buClr>
                <a:schemeClr val="dk1"/>
              </a:buClr>
              <a:buSzPts val="3700"/>
              <a:buFont typeface="Inter"/>
              <a:buChar char="●"/>
            </a:pPr>
            <a:r>
              <a:rPr lang="en-US" sz="3700">
                <a:solidFill>
                  <a:schemeClr val="dk1"/>
                </a:solidFill>
                <a:latin typeface="Inter"/>
                <a:ea typeface="Inter"/>
                <a:cs typeface="Inter"/>
                <a:sym typeface="Inter"/>
              </a:rPr>
              <a:t>Founded</a:t>
            </a:r>
            <a:r>
              <a:rPr lang="en-US" sz="3700">
                <a:solidFill>
                  <a:schemeClr val="dk1"/>
                </a:solidFill>
                <a:latin typeface="Inter"/>
                <a:ea typeface="Inter"/>
                <a:cs typeface="Inter"/>
                <a:sym typeface="Inter"/>
              </a:rPr>
              <a:t> ~ 5</a:t>
            </a:r>
            <a:r>
              <a:rPr baseline="30000" lang="en-US" sz="3700">
                <a:solidFill>
                  <a:schemeClr val="dk1"/>
                </a:solidFill>
                <a:latin typeface="Inter"/>
                <a:ea typeface="Inter"/>
                <a:cs typeface="Inter"/>
                <a:sym typeface="Inter"/>
              </a:rPr>
              <a:t>th</a:t>
            </a:r>
            <a:r>
              <a:rPr lang="en-US" sz="3700">
                <a:solidFill>
                  <a:schemeClr val="dk1"/>
                </a:solidFill>
                <a:latin typeface="Inter"/>
                <a:ea typeface="Inter"/>
                <a:cs typeface="Inter"/>
                <a:sym typeface="Inter"/>
              </a:rPr>
              <a:t> century BCE with Shakyamuni, sometimes known as Gautama Buddha or Siddhartha Gautama</a:t>
            </a:r>
            <a:endParaRPr sz="3700">
              <a:solidFill>
                <a:schemeClr val="dk1"/>
              </a:solidFill>
              <a:latin typeface="Inter"/>
              <a:ea typeface="Inter"/>
              <a:cs typeface="Inter"/>
              <a:sym typeface="Inter"/>
            </a:endParaRPr>
          </a:p>
          <a:p>
            <a:pPr indent="-463550" lvl="0" marL="457200" rtl="0" algn="l">
              <a:lnSpc>
                <a:spcPct val="115000"/>
              </a:lnSpc>
              <a:spcBef>
                <a:spcPts val="0"/>
              </a:spcBef>
              <a:spcAft>
                <a:spcPts val="0"/>
              </a:spcAft>
              <a:buClr>
                <a:schemeClr val="dk1"/>
              </a:buClr>
              <a:buSzPts val="3700"/>
              <a:buFont typeface="Inter"/>
              <a:buChar char="●"/>
            </a:pPr>
            <a:r>
              <a:rPr lang="en-US" sz="3700">
                <a:solidFill>
                  <a:schemeClr val="dk1"/>
                </a:solidFill>
                <a:latin typeface="Inter"/>
                <a:ea typeface="Inter"/>
                <a:cs typeface="Inter"/>
                <a:sym typeface="Inter"/>
              </a:rPr>
              <a:t>Emphasized </a:t>
            </a:r>
            <a:r>
              <a:rPr lang="en-US" sz="3700">
                <a:solidFill>
                  <a:schemeClr val="dk1"/>
                </a:solidFill>
                <a:latin typeface="Inter"/>
                <a:ea typeface="Inter"/>
                <a:cs typeface="Inter"/>
                <a:sym typeface="Inter"/>
              </a:rPr>
              <a:t>resisting materialism and worldly desires to find peace, enlightenment, and nirvana (transcendence)</a:t>
            </a:r>
            <a:endParaRPr sz="3700">
              <a:solidFill>
                <a:schemeClr val="dk1"/>
              </a:solidFill>
              <a:latin typeface="Inter"/>
              <a:ea typeface="Inter"/>
              <a:cs typeface="Inter"/>
              <a:sym typeface="Inter"/>
            </a:endParaRPr>
          </a:p>
          <a:p>
            <a:pPr indent="-463550" lvl="0" marL="457200" rtl="0" algn="l">
              <a:lnSpc>
                <a:spcPct val="115000"/>
              </a:lnSpc>
              <a:spcBef>
                <a:spcPts val="0"/>
              </a:spcBef>
              <a:spcAft>
                <a:spcPts val="0"/>
              </a:spcAft>
              <a:buClr>
                <a:schemeClr val="dk1"/>
              </a:buClr>
              <a:buSzPts val="3700"/>
              <a:buFont typeface="Inter"/>
              <a:buChar char="●"/>
            </a:pPr>
            <a:r>
              <a:rPr lang="en-US" sz="3700">
                <a:solidFill>
                  <a:schemeClr val="dk1"/>
                </a:solidFill>
                <a:latin typeface="Inter"/>
                <a:ea typeface="Inter"/>
                <a:cs typeface="Inter"/>
                <a:sym typeface="Inter"/>
              </a:rPr>
              <a:t>T</a:t>
            </a:r>
            <a:r>
              <a:rPr lang="en-US" sz="3700">
                <a:solidFill>
                  <a:schemeClr val="dk1"/>
                </a:solidFill>
                <a:latin typeface="Inter"/>
                <a:ea typeface="Inter"/>
                <a:cs typeface="Inter"/>
                <a:sym typeface="Inter"/>
              </a:rPr>
              <a:t>he basic tenets of Buddhism are conveyed in the Eightfold Path and the Four Noble Truths found in the </a:t>
            </a:r>
            <a:r>
              <a:rPr i="1" lang="en-US" sz="3700">
                <a:solidFill>
                  <a:schemeClr val="dk1"/>
                </a:solidFill>
                <a:latin typeface="Inter"/>
                <a:ea typeface="Inter"/>
                <a:cs typeface="Inter"/>
                <a:sym typeface="Inter"/>
              </a:rPr>
              <a:t>Pali Canon</a:t>
            </a:r>
            <a:endParaRPr i="1" sz="3700">
              <a:solidFill>
                <a:schemeClr val="dk1"/>
              </a:solidFill>
              <a:latin typeface="Inter"/>
              <a:ea typeface="Inter"/>
              <a:cs typeface="Inter"/>
              <a:sym typeface="Inter"/>
            </a:endParaRPr>
          </a:p>
        </p:txBody>
      </p:sp>
      <p:sp>
        <p:nvSpPr>
          <p:cNvPr id="248" name="Google Shape;248;p21"/>
          <p:cNvSpPr/>
          <p:nvPr/>
        </p:nvSpPr>
        <p:spPr>
          <a:xfrm rot="5400000">
            <a:off x="3123510" y="612313"/>
            <a:ext cx="1287300" cy="3759300"/>
          </a:xfrm>
          <a:prstGeom prst="roundRect">
            <a:avLst>
              <a:gd fmla="val 16667" name="adj"/>
            </a:avLst>
          </a:prstGeom>
          <a:solidFill>
            <a:srgbClr val="6484F3"/>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49" name="Google Shape;249;p21"/>
          <p:cNvSpPr txBox="1"/>
          <p:nvPr/>
        </p:nvSpPr>
        <p:spPr>
          <a:xfrm>
            <a:off x="2060450" y="2092075"/>
            <a:ext cx="3413400" cy="799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100">
                <a:solidFill>
                  <a:schemeClr val="dk1"/>
                </a:solidFill>
                <a:latin typeface="Inter"/>
                <a:ea typeface="Inter"/>
                <a:cs typeface="Inter"/>
                <a:sym typeface="Inter"/>
              </a:rPr>
              <a:t>Buddhism</a:t>
            </a:r>
            <a:endParaRPr b="1" sz="3100">
              <a:solidFill>
                <a:schemeClr val="dk1"/>
              </a:solidFill>
              <a:latin typeface="Inter"/>
              <a:ea typeface="Inter"/>
              <a:cs typeface="Inter"/>
              <a:sym typeface="Inter"/>
            </a:endParaRPr>
          </a:p>
        </p:txBody>
      </p:sp>
      <p:sp>
        <p:nvSpPr>
          <p:cNvPr id="250" name="Google Shape;250;p21"/>
          <p:cNvSpPr txBox="1"/>
          <p:nvPr/>
        </p:nvSpPr>
        <p:spPr>
          <a:xfrm>
            <a:off x="1655150" y="8055813"/>
            <a:ext cx="42240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latin typeface="Inter"/>
                <a:ea typeface="Inter"/>
                <a:cs typeface="Inter"/>
                <a:sym typeface="Inter"/>
              </a:rPr>
              <a:t>Source</a:t>
            </a:r>
            <a:r>
              <a:rPr lang="en-US">
                <a:latin typeface="Inter"/>
                <a:ea typeface="Inter"/>
                <a:cs typeface="Inter"/>
                <a:sym typeface="Inter"/>
              </a:rPr>
              <a:t>: </a:t>
            </a:r>
            <a:r>
              <a:rPr i="1" lang="en-US">
                <a:latin typeface="Inter"/>
                <a:ea typeface="Inter"/>
                <a:cs typeface="Inter"/>
                <a:sym typeface="Inter"/>
              </a:rPr>
              <a:t>Head of Buddha, ca. 700CE</a:t>
            </a:r>
            <a:endParaRPr i="1">
              <a:latin typeface="Inter"/>
              <a:ea typeface="Inter"/>
              <a:cs typeface="Inter"/>
              <a:sym typeface="Inter"/>
            </a:endParaRPr>
          </a:p>
          <a:p>
            <a:pPr indent="0" lvl="0" marL="0" rtl="0" algn="l">
              <a:spcBef>
                <a:spcPts val="0"/>
              </a:spcBef>
              <a:spcAft>
                <a:spcPts val="0"/>
              </a:spcAft>
              <a:buNone/>
            </a:pPr>
            <a:r>
              <a:rPr lang="en-US" u="sng">
                <a:solidFill>
                  <a:schemeClr val="hlink"/>
                </a:solidFill>
                <a:latin typeface="Inter"/>
                <a:ea typeface="Inter"/>
                <a:cs typeface="Inter"/>
                <a:sym typeface="Inter"/>
                <a:hlinkClick r:id="rId3"/>
              </a:rPr>
              <a:t>https://asia.si.edu/explore-art-culture/collections/search/edanmdm:fsg_S1997.26/</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p:txBody>
      </p:sp>
      <p:pic>
        <p:nvPicPr>
          <p:cNvPr id="251" name="Google Shape;251;p21"/>
          <p:cNvPicPr preferRelativeResize="0"/>
          <p:nvPr/>
        </p:nvPicPr>
        <p:blipFill>
          <a:blip r:embed="rId4">
            <a:alphaModFix/>
          </a:blip>
          <a:stretch>
            <a:fillRect/>
          </a:stretch>
        </p:blipFill>
        <p:spPr>
          <a:xfrm>
            <a:off x="1927079" y="3288026"/>
            <a:ext cx="3680149" cy="4615398"/>
          </a:xfrm>
          <a:prstGeom prst="rect">
            <a:avLst/>
          </a:prstGeom>
          <a:noFill/>
          <a:ln>
            <a:noFill/>
          </a:ln>
        </p:spPr>
      </p:pic>
      <p:grpSp>
        <p:nvGrpSpPr>
          <p:cNvPr id="252" name="Google Shape;252;p21"/>
          <p:cNvGrpSpPr/>
          <p:nvPr/>
        </p:nvGrpSpPr>
        <p:grpSpPr>
          <a:xfrm>
            <a:off x="15859155" y="-98041"/>
            <a:ext cx="1562625" cy="1771271"/>
            <a:chOff x="0" y="-130721"/>
            <a:chExt cx="2083500" cy="2361695"/>
          </a:xfrm>
        </p:grpSpPr>
        <p:grpSp>
          <p:nvGrpSpPr>
            <p:cNvPr id="253" name="Google Shape;253;p21"/>
            <p:cNvGrpSpPr/>
            <p:nvPr/>
          </p:nvGrpSpPr>
          <p:grpSpPr>
            <a:xfrm>
              <a:off x="75599" y="-130721"/>
              <a:ext cx="1932614" cy="2361695"/>
              <a:chOff x="0" y="-47625"/>
              <a:chExt cx="704100" cy="860425"/>
            </a:xfrm>
          </p:grpSpPr>
          <p:sp>
            <p:nvSpPr>
              <p:cNvPr id="254" name="Google Shape;254;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2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256" name="Google Shape;256;p2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7</a:t>
              </a:r>
              <a:endParaRPr/>
            </a:p>
          </p:txBody>
        </p:sp>
      </p:grpSp>
      <p:sp>
        <p:nvSpPr>
          <p:cNvPr id="257" name="Google Shape;257;p21"/>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5">
              <a:alphaModFix/>
            </a:blip>
            <a:stretch>
              <a:fillRect b="0" l="0" r="0" t="0"/>
            </a:stretch>
          </a:blipFill>
          <a:ln>
            <a:noFill/>
          </a:ln>
        </p:spPr>
      </p:sp>
      <p:grpSp>
        <p:nvGrpSpPr>
          <p:cNvPr id="258" name="Google Shape;258;p21"/>
          <p:cNvGrpSpPr/>
          <p:nvPr/>
        </p:nvGrpSpPr>
        <p:grpSpPr>
          <a:xfrm>
            <a:off x="-254016" y="9230009"/>
            <a:ext cx="18796043" cy="937448"/>
            <a:chOff x="204" y="0"/>
            <a:chExt cx="25061391" cy="1249931"/>
          </a:xfrm>
        </p:grpSpPr>
        <p:grpSp>
          <p:nvGrpSpPr>
            <p:cNvPr id="259" name="Google Shape;259;p21"/>
            <p:cNvGrpSpPr/>
            <p:nvPr/>
          </p:nvGrpSpPr>
          <p:grpSpPr>
            <a:xfrm rot="5400000">
              <a:off x="12002369" y="-11663474"/>
              <a:ext cx="1249931" cy="24576878"/>
              <a:chOff x="0" y="-38100"/>
              <a:chExt cx="246900" cy="4854692"/>
            </a:xfrm>
          </p:grpSpPr>
          <p:sp>
            <p:nvSpPr>
              <p:cNvPr id="260" name="Google Shape;260;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1" name="Google Shape;261;p2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2" name="Google Shape;262;p2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63" name="Google Shape;263;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4" name="Google Shape;264;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65" name="Google Shape;265;p21"/>
          <p:cNvSpPr txBox="1"/>
          <p:nvPr/>
        </p:nvSpPr>
        <p:spPr>
          <a:xfrm>
            <a:off x="2554055" y="50785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THE THREE TEACHINGS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22"/>
          <p:cNvSpPr/>
          <p:nvPr/>
        </p:nvSpPr>
        <p:spPr>
          <a:xfrm rot="5400000">
            <a:off x="2760027" y="632956"/>
            <a:ext cx="1287300" cy="3653700"/>
          </a:xfrm>
          <a:prstGeom prst="roundRect">
            <a:avLst>
              <a:gd fmla="val 16667" name="adj"/>
            </a:avLst>
          </a:prstGeom>
          <a:solidFill>
            <a:srgbClr val="F1AF4B"/>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71" name="Google Shape;271;p22"/>
          <p:cNvSpPr txBox="1"/>
          <p:nvPr/>
        </p:nvSpPr>
        <p:spPr>
          <a:xfrm>
            <a:off x="1696975" y="2059900"/>
            <a:ext cx="3413400" cy="799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100">
                <a:solidFill>
                  <a:schemeClr val="dk1"/>
                </a:solidFill>
                <a:latin typeface="Inter"/>
                <a:ea typeface="Inter"/>
                <a:cs typeface="Inter"/>
                <a:sym typeface="Inter"/>
              </a:rPr>
              <a:t>Daoism</a:t>
            </a:r>
            <a:endParaRPr b="1" sz="3100">
              <a:solidFill>
                <a:schemeClr val="dk1"/>
              </a:solidFill>
              <a:latin typeface="Inter"/>
              <a:ea typeface="Inter"/>
              <a:cs typeface="Inter"/>
              <a:sym typeface="Inter"/>
            </a:endParaRPr>
          </a:p>
        </p:txBody>
      </p:sp>
      <p:pic>
        <p:nvPicPr>
          <p:cNvPr id="272" name="Google Shape;272;p22"/>
          <p:cNvPicPr preferRelativeResize="0"/>
          <p:nvPr/>
        </p:nvPicPr>
        <p:blipFill>
          <a:blip r:embed="rId3">
            <a:alphaModFix/>
          </a:blip>
          <a:stretch>
            <a:fillRect/>
          </a:stretch>
        </p:blipFill>
        <p:spPr>
          <a:xfrm>
            <a:off x="1015137" y="3356435"/>
            <a:ext cx="4950676" cy="4365680"/>
          </a:xfrm>
          <a:prstGeom prst="rect">
            <a:avLst/>
          </a:prstGeom>
          <a:noFill/>
          <a:ln>
            <a:noFill/>
          </a:ln>
        </p:spPr>
      </p:pic>
      <p:sp>
        <p:nvSpPr>
          <p:cNvPr id="273" name="Google Shape;273;p22"/>
          <p:cNvSpPr txBox="1"/>
          <p:nvPr/>
        </p:nvSpPr>
        <p:spPr>
          <a:xfrm>
            <a:off x="1378475" y="7975088"/>
            <a:ext cx="42240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a:latin typeface="Inter"/>
                <a:ea typeface="Inter"/>
                <a:cs typeface="Inter"/>
                <a:sym typeface="Inter"/>
              </a:rPr>
              <a:t>Source</a:t>
            </a:r>
            <a:r>
              <a:rPr lang="en-US">
                <a:latin typeface="Inter"/>
                <a:ea typeface="Inter"/>
                <a:cs typeface="Inter"/>
                <a:sym typeface="Inter"/>
              </a:rPr>
              <a:t>: </a:t>
            </a:r>
            <a:r>
              <a:rPr i="1" lang="en-US">
                <a:latin typeface="Inter"/>
                <a:ea typeface="Inter"/>
                <a:cs typeface="Inter"/>
                <a:sym typeface="Inter"/>
              </a:rPr>
              <a:t>Daoist sculpture with four figures in relief</a:t>
            </a:r>
            <a:endParaRPr i="1">
              <a:latin typeface="Inter"/>
              <a:ea typeface="Inter"/>
              <a:cs typeface="Inter"/>
              <a:sym typeface="Inter"/>
            </a:endParaRPr>
          </a:p>
          <a:p>
            <a:pPr indent="0" lvl="0" marL="0" rtl="0" algn="l">
              <a:spcBef>
                <a:spcPts val="0"/>
              </a:spcBef>
              <a:spcAft>
                <a:spcPts val="0"/>
              </a:spcAft>
              <a:buNone/>
            </a:pPr>
            <a:r>
              <a:rPr lang="en-US" u="sng">
                <a:solidFill>
                  <a:schemeClr val="hlink"/>
                </a:solidFill>
                <a:latin typeface="Inter"/>
                <a:ea typeface="Inter"/>
                <a:cs typeface="Inter"/>
                <a:sym typeface="Inter"/>
                <a:hlinkClick r:id="rId4"/>
              </a:rPr>
              <a:t>https://asia.si.edu/explore-art-culture/collections/search/edanmdm:fsg_F1912.79/</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p:txBody>
      </p:sp>
      <p:grpSp>
        <p:nvGrpSpPr>
          <p:cNvPr id="274" name="Google Shape;274;p22"/>
          <p:cNvGrpSpPr/>
          <p:nvPr/>
        </p:nvGrpSpPr>
        <p:grpSpPr>
          <a:xfrm>
            <a:off x="15859155" y="-98041"/>
            <a:ext cx="1562625" cy="1771271"/>
            <a:chOff x="0" y="-130721"/>
            <a:chExt cx="2083500" cy="2361695"/>
          </a:xfrm>
        </p:grpSpPr>
        <p:grpSp>
          <p:nvGrpSpPr>
            <p:cNvPr id="275" name="Google Shape;275;p22"/>
            <p:cNvGrpSpPr/>
            <p:nvPr/>
          </p:nvGrpSpPr>
          <p:grpSpPr>
            <a:xfrm>
              <a:off x="75599" y="-130721"/>
              <a:ext cx="1932614" cy="2361695"/>
              <a:chOff x="0" y="-47625"/>
              <a:chExt cx="704100" cy="860425"/>
            </a:xfrm>
          </p:grpSpPr>
          <p:sp>
            <p:nvSpPr>
              <p:cNvPr id="276" name="Google Shape;276;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2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278" name="Google Shape;278;p2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8</a:t>
              </a:r>
              <a:endParaRPr/>
            </a:p>
          </p:txBody>
        </p:sp>
      </p:grpSp>
      <p:sp>
        <p:nvSpPr>
          <p:cNvPr id="279" name="Google Shape;279;p22"/>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5">
              <a:alphaModFix/>
            </a:blip>
            <a:stretch>
              <a:fillRect b="0" l="0" r="0" t="0"/>
            </a:stretch>
          </a:blipFill>
          <a:ln>
            <a:noFill/>
          </a:ln>
        </p:spPr>
      </p:sp>
      <p:grpSp>
        <p:nvGrpSpPr>
          <p:cNvPr id="280" name="Google Shape;280;p22"/>
          <p:cNvGrpSpPr/>
          <p:nvPr/>
        </p:nvGrpSpPr>
        <p:grpSpPr>
          <a:xfrm>
            <a:off x="-254016" y="9230009"/>
            <a:ext cx="18796043" cy="937448"/>
            <a:chOff x="204" y="0"/>
            <a:chExt cx="25061391" cy="1249931"/>
          </a:xfrm>
        </p:grpSpPr>
        <p:grpSp>
          <p:nvGrpSpPr>
            <p:cNvPr id="281" name="Google Shape;281;p22"/>
            <p:cNvGrpSpPr/>
            <p:nvPr/>
          </p:nvGrpSpPr>
          <p:grpSpPr>
            <a:xfrm rot="5400000">
              <a:off x="12002369" y="-11663474"/>
              <a:ext cx="1249931" cy="24576878"/>
              <a:chOff x="0" y="-38100"/>
              <a:chExt cx="246900" cy="4854692"/>
            </a:xfrm>
          </p:grpSpPr>
          <p:sp>
            <p:nvSpPr>
              <p:cNvPr id="282" name="Google Shape;282;p2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3" name="Google Shape;283;p2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4" name="Google Shape;284;p2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85" name="Google Shape;285;p2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6" name="Google Shape;286;p2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87" name="Google Shape;287;p22"/>
          <p:cNvSpPr txBox="1"/>
          <p:nvPr/>
        </p:nvSpPr>
        <p:spPr>
          <a:xfrm>
            <a:off x="2554055" y="50785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THE THREE TEACHINGS</a:t>
            </a:r>
            <a:endParaRPr/>
          </a:p>
        </p:txBody>
      </p:sp>
      <p:sp>
        <p:nvSpPr>
          <p:cNvPr id="288" name="Google Shape;288;p22"/>
          <p:cNvSpPr txBox="1"/>
          <p:nvPr/>
        </p:nvSpPr>
        <p:spPr>
          <a:xfrm>
            <a:off x="6999400" y="2288400"/>
            <a:ext cx="9896700" cy="5993700"/>
          </a:xfrm>
          <a:prstGeom prst="rect">
            <a:avLst/>
          </a:prstGeom>
          <a:noFill/>
          <a:ln>
            <a:noFill/>
          </a:ln>
        </p:spPr>
        <p:txBody>
          <a:bodyPr anchorCtr="0" anchor="t" bIns="91425" lIns="91425" spcFirstLastPara="1" rIns="91425" wrap="square" tIns="91425">
            <a:spAutoFit/>
          </a:bodyPr>
          <a:lstStyle/>
          <a:p>
            <a:pPr indent="-463550" lvl="0" marL="457200" rtl="0" algn="l">
              <a:lnSpc>
                <a:spcPct val="115000"/>
              </a:lnSpc>
              <a:spcBef>
                <a:spcPts val="5600"/>
              </a:spcBef>
              <a:spcAft>
                <a:spcPts val="0"/>
              </a:spcAft>
              <a:buClr>
                <a:schemeClr val="dk1"/>
              </a:buClr>
              <a:buSzPts val="3700"/>
              <a:buFont typeface="Inter"/>
              <a:buChar char="●"/>
            </a:pPr>
            <a:r>
              <a:rPr lang="en-US" sz="3700">
                <a:solidFill>
                  <a:schemeClr val="dk1"/>
                </a:solidFill>
                <a:latin typeface="Inter"/>
                <a:ea typeface="Inter"/>
                <a:cs typeface="Inter"/>
                <a:sym typeface="Inter"/>
              </a:rPr>
              <a:t>Founded i</a:t>
            </a:r>
            <a:r>
              <a:rPr lang="en-US" sz="3700">
                <a:solidFill>
                  <a:schemeClr val="dk1"/>
                </a:solidFill>
                <a:latin typeface="Inter"/>
                <a:ea typeface="Inter"/>
                <a:cs typeface="Inter"/>
                <a:sym typeface="Inter"/>
              </a:rPr>
              <a:t>n the 6</a:t>
            </a:r>
            <a:r>
              <a:rPr baseline="30000" lang="en-US" sz="3700">
                <a:solidFill>
                  <a:schemeClr val="dk1"/>
                </a:solidFill>
                <a:latin typeface="Inter"/>
                <a:ea typeface="Inter"/>
                <a:cs typeface="Inter"/>
                <a:sym typeface="Inter"/>
              </a:rPr>
              <a:t>th</a:t>
            </a:r>
            <a:r>
              <a:rPr lang="en-US" sz="3700">
                <a:solidFill>
                  <a:schemeClr val="dk1"/>
                </a:solidFill>
                <a:latin typeface="Inter"/>
                <a:ea typeface="Inter"/>
                <a:cs typeface="Inter"/>
                <a:sym typeface="Inter"/>
              </a:rPr>
              <a:t> century BCE, Laozi credited as the founder of Daoism</a:t>
            </a:r>
            <a:endParaRPr sz="3700">
              <a:solidFill>
                <a:schemeClr val="dk1"/>
              </a:solidFill>
              <a:latin typeface="Inter"/>
              <a:ea typeface="Inter"/>
              <a:cs typeface="Inter"/>
              <a:sym typeface="Inter"/>
            </a:endParaRPr>
          </a:p>
          <a:p>
            <a:pPr indent="-463550" lvl="0" marL="457200" rtl="0" algn="l">
              <a:lnSpc>
                <a:spcPct val="115000"/>
              </a:lnSpc>
              <a:spcBef>
                <a:spcPts val="0"/>
              </a:spcBef>
              <a:spcAft>
                <a:spcPts val="0"/>
              </a:spcAft>
              <a:buClr>
                <a:schemeClr val="dk1"/>
              </a:buClr>
              <a:buSzPts val="3700"/>
              <a:buFont typeface="Inter"/>
              <a:buChar char="●"/>
            </a:pPr>
            <a:r>
              <a:rPr lang="en-US" sz="3700">
                <a:solidFill>
                  <a:schemeClr val="dk1"/>
                </a:solidFill>
                <a:latin typeface="Inter"/>
                <a:ea typeface="Inter"/>
                <a:cs typeface="Inter"/>
                <a:sym typeface="Inter"/>
              </a:rPr>
              <a:t>Emphasized </a:t>
            </a:r>
            <a:r>
              <a:rPr lang="en-US" sz="3700">
                <a:solidFill>
                  <a:schemeClr val="dk1"/>
                </a:solidFill>
                <a:latin typeface="Inter"/>
                <a:ea typeface="Inter"/>
                <a:cs typeface="Inter"/>
                <a:sym typeface="Inter"/>
              </a:rPr>
              <a:t>that people should allow themselves to be guided by the Dao (Way), no strict rituals or rigid practices; instead promoted spontaneity and harmony</a:t>
            </a:r>
            <a:endParaRPr sz="3700">
              <a:solidFill>
                <a:schemeClr val="dk1"/>
              </a:solidFill>
              <a:latin typeface="Inter"/>
              <a:ea typeface="Inter"/>
              <a:cs typeface="Inter"/>
              <a:sym typeface="Inter"/>
            </a:endParaRPr>
          </a:p>
          <a:p>
            <a:pPr indent="-463550" lvl="0" marL="457200" rtl="0" algn="l">
              <a:lnSpc>
                <a:spcPct val="115000"/>
              </a:lnSpc>
              <a:spcBef>
                <a:spcPts val="0"/>
              </a:spcBef>
              <a:spcAft>
                <a:spcPts val="0"/>
              </a:spcAft>
              <a:buClr>
                <a:schemeClr val="dk1"/>
              </a:buClr>
              <a:buSzPts val="3700"/>
              <a:buFont typeface="Inter"/>
              <a:buChar char="●"/>
            </a:pPr>
            <a:r>
              <a:rPr lang="en-US" sz="3700">
                <a:solidFill>
                  <a:schemeClr val="dk1"/>
                </a:solidFill>
                <a:latin typeface="Inter"/>
                <a:ea typeface="Inter"/>
                <a:cs typeface="Inter"/>
                <a:sym typeface="Inter"/>
              </a:rPr>
              <a:t>A popular book of Daoist teachings is the </a:t>
            </a:r>
            <a:r>
              <a:rPr i="1" lang="en-US" sz="3700">
                <a:solidFill>
                  <a:schemeClr val="dk1"/>
                </a:solidFill>
                <a:latin typeface="Inter"/>
                <a:ea typeface="Inter"/>
                <a:cs typeface="Inter"/>
                <a:sym typeface="Inter"/>
              </a:rPr>
              <a:t>Daodejing</a:t>
            </a:r>
            <a:r>
              <a:rPr lang="en-US" sz="3700">
                <a:solidFill>
                  <a:schemeClr val="dk1"/>
                </a:solidFill>
                <a:latin typeface="Inter"/>
                <a:ea typeface="Inter"/>
                <a:cs typeface="Inter"/>
                <a:sym typeface="Inter"/>
              </a:rPr>
              <a:t>.</a:t>
            </a:r>
            <a:endParaRPr sz="37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