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Lst>
  <p:sldSz cy="10058400" cx="7772400"/>
  <p:notesSz cx="6858000" cy="9144000"/>
  <p:embeddedFontLst>
    <p:embeddedFont>
      <p:font typeface="Halant"/>
      <p:regular r:id="rId12"/>
      <p:bold r:id="rId13"/>
    </p:embeddedFont>
    <p:embeddedFont>
      <p:font typeface="Inter"/>
      <p:regular r:id="rId14"/>
      <p:bold r:id="rId15"/>
      <p:italic r:id="rId16"/>
      <p:boldItalic r:id="rId17"/>
    </p:embeddedFont>
    <p:embeddedFont>
      <p:font typeface="Plus Jakarta Sans Medium"/>
      <p:regular r:id="rId18"/>
      <p:bold r:id="rId19"/>
      <p:italic r:id="rId20"/>
      <p:boldItalic r:id="rId21"/>
    </p:embeddedFont>
    <p:embeddedFont>
      <p:font typeface="Inter Medium"/>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A6E0EF7-6F2F-46E5-9EBC-D60BE859D966}">
  <a:tblStyle styleId="{0A6E0EF7-6F2F-46E5-9EBC-D60BE859D966}"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usJakartaSansMedium-italic.fntdata"/><Relationship Id="rId22" Type="http://schemas.openxmlformats.org/officeDocument/2006/relationships/font" Target="fonts/InterMedium-regular.fntdata"/><Relationship Id="rId21" Type="http://schemas.openxmlformats.org/officeDocument/2006/relationships/font" Target="fonts/PlusJakartaSansMedium-boldItalic.fntdata"/><Relationship Id="rId24" Type="http://schemas.openxmlformats.org/officeDocument/2006/relationships/font" Target="fonts/InterMedium-italic.fntdata"/><Relationship Id="rId23" Type="http://schemas.openxmlformats.org/officeDocument/2006/relationships/font" Target="fonts/InterMedium-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5" Type="http://schemas.openxmlformats.org/officeDocument/2006/relationships/font" Target="fonts/InterMedium-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font" Target="fonts/Halant-bold.fntdata"/><Relationship Id="rId12" Type="http://schemas.openxmlformats.org/officeDocument/2006/relationships/font" Target="fonts/Halant-regular.fntdata"/><Relationship Id="rId15" Type="http://schemas.openxmlformats.org/officeDocument/2006/relationships/font" Target="fonts/Inter-bold.fntdata"/><Relationship Id="rId14" Type="http://schemas.openxmlformats.org/officeDocument/2006/relationships/font" Target="fonts/Inter-regular.fntdata"/><Relationship Id="rId17" Type="http://schemas.openxmlformats.org/officeDocument/2006/relationships/font" Target="fonts/Inter-boldItalic.fntdata"/><Relationship Id="rId16" Type="http://schemas.openxmlformats.org/officeDocument/2006/relationships/font" Target="fonts/Inter-italic.fntdata"/><Relationship Id="rId19" Type="http://schemas.openxmlformats.org/officeDocument/2006/relationships/font" Target="fonts/PlusJakartaSansMedium-bold.fntdata"/><Relationship Id="rId18" Type="http://schemas.openxmlformats.org/officeDocument/2006/relationships/font" Target="fonts/PlusJakarta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1b19b4616b_0_0: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1b19b4616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1b19b4616b_0_10: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1b19b4616b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1b19b4616b_0_21:notes"/>
          <p:cNvSpPr/>
          <p:nvPr>
            <p:ph idx="2" type="sldImg"/>
          </p:nvPr>
        </p:nvSpPr>
        <p:spPr>
          <a:xfrm>
            <a:off x="2104482"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1b19b4616b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31b19b4616b_0_31: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31b19b4616b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d6317f8eb4_0_37: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d6317f8eb4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257457" cy="257457"/>
          </a:xfrm>
          <a:prstGeom prst="rect">
            <a:avLst/>
          </a:prstGeom>
          <a:noFill/>
          <a:ln>
            <a:noFill/>
          </a:ln>
        </p:spPr>
      </p:pic>
      <p:sp>
        <p:nvSpPr>
          <p:cNvPr id="55" name="Google Shape;55;p13"/>
          <p:cNvSpPr txBox="1"/>
          <p:nvPr/>
        </p:nvSpPr>
        <p:spPr>
          <a:xfrm>
            <a:off x="0" y="0"/>
            <a:ext cx="7772400" cy="1056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000">
                <a:latin typeface="Inter Medium"/>
                <a:ea typeface="Inter Medium"/>
                <a:cs typeface="Inter Medium"/>
                <a:sym typeface="Inter Medium"/>
              </a:rPr>
              <a:t>Christianity &amp; The Catholic Church Notes</a:t>
            </a:r>
            <a:endParaRPr sz="2000">
              <a:latin typeface="Inter Medium"/>
              <a:ea typeface="Inter Medium"/>
              <a:cs typeface="Inter Medium"/>
              <a:sym typeface="Inter Medium"/>
            </a:endParaRPr>
          </a:p>
        </p:txBody>
      </p:sp>
      <p:pic>
        <p:nvPicPr>
          <p:cNvPr id="56" name="Google Shape;56;p13"/>
          <p:cNvPicPr preferRelativeResize="0"/>
          <p:nvPr/>
        </p:nvPicPr>
        <p:blipFill>
          <a:blip r:embed="rId4">
            <a:alphaModFix/>
          </a:blip>
          <a:stretch>
            <a:fillRect/>
          </a:stretch>
        </p:blipFill>
        <p:spPr>
          <a:xfrm>
            <a:off x="216272" y="230997"/>
            <a:ext cx="630865" cy="261602"/>
          </a:xfrm>
          <a:prstGeom prst="rect">
            <a:avLst/>
          </a:prstGeom>
          <a:noFill/>
          <a:ln>
            <a:noFill/>
          </a:ln>
        </p:spPr>
      </p:pic>
      <p:sp>
        <p:nvSpPr>
          <p:cNvPr id="57" name="Google Shape;57;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59" name="Google Shape;59;p13"/>
          <p:cNvSpPr txBox="1"/>
          <p:nvPr/>
        </p:nvSpPr>
        <p:spPr>
          <a:xfrm>
            <a:off x="547274" y="1175793"/>
            <a:ext cx="6678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Directions:</a:t>
            </a:r>
            <a:r>
              <a:rPr b="1" i="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As you follow along to the presentation use this sheet to take notes.</a:t>
            </a:r>
            <a:endParaRPr sz="1200">
              <a:solidFill>
                <a:schemeClr val="dk1"/>
              </a:solidFill>
              <a:latin typeface="Inter"/>
              <a:ea typeface="Inter"/>
              <a:cs typeface="Inter"/>
              <a:sym typeface="Inter"/>
            </a:endParaRPr>
          </a:p>
        </p:txBody>
      </p:sp>
      <p:sp>
        <p:nvSpPr>
          <p:cNvPr id="60" name="Google Shape;60;p13"/>
          <p:cNvSpPr txBox="1"/>
          <p:nvPr/>
        </p:nvSpPr>
        <p:spPr>
          <a:xfrm>
            <a:off x="547265" y="2020848"/>
            <a:ext cx="6678000" cy="51717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was the role of the Catholic Church in European societies?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Define ‘feudalism’ and its social impact in Medieval Europe.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Describe other impacts on European society as a result of the Catholic Church’s dominant power.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4" name="Shape 64"/>
        <p:cNvGrpSpPr/>
        <p:nvPr/>
      </p:nvGrpSpPr>
      <p:grpSpPr>
        <a:xfrm>
          <a:off x="0" y="0"/>
          <a:ext cx="0" cy="0"/>
          <a:chOff x="0" y="0"/>
          <a:chExt cx="0" cy="0"/>
        </a:xfrm>
      </p:grpSpPr>
      <p:pic>
        <p:nvPicPr>
          <p:cNvPr id="65" name="Google Shape;65;p14"/>
          <p:cNvPicPr preferRelativeResize="0"/>
          <p:nvPr/>
        </p:nvPicPr>
        <p:blipFill>
          <a:blip r:embed="rId3">
            <a:alphaModFix/>
          </a:blip>
          <a:stretch>
            <a:fillRect/>
          </a:stretch>
        </p:blipFill>
        <p:spPr>
          <a:xfrm>
            <a:off x="381544" y="9348271"/>
            <a:ext cx="257457" cy="257457"/>
          </a:xfrm>
          <a:prstGeom prst="rect">
            <a:avLst/>
          </a:prstGeom>
          <a:noFill/>
          <a:ln>
            <a:noFill/>
          </a:ln>
        </p:spPr>
      </p:pic>
      <p:sp>
        <p:nvSpPr>
          <p:cNvPr id="66" name="Google Shape;66;p14"/>
          <p:cNvSpPr txBox="1"/>
          <p:nvPr/>
        </p:nvSpPr>
        <p:spPr>
          <a:xfrm>
            <a:off x="0" y="0"/>
            <a:ext cx="7772400" cy="761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b="1" lang="en" sz="2000">
                <a:solidFill>
                  <a:schemeClr val="dk1"/>
                </a:solidFill>
                <a:latin typeface="Halant"/>
                <a:ea typeface="Halant"/>
                <a:cs typeface="Halant"/>
                <a:sym typeface="Halant"/>
              </a:rPr>
              <a:t>Document A</a:t>
            </a:r>
            <a:endParaRPr sz="1800">
              <a:solidFill>
                <a:schemeClr val="dk1"/>
              </a:solidFill>
              <a:latin typeface="Plus Jakarta Sans Medium"/>
              <a:ea typeface="Plus Jakarta Sans Medium"/>
              <a:cs typeface="Plus Jakarta Sans Medium"/>
              <a:sym typeface="Plus Jakarta Sans Medium"/>
            </a:endParaRPr>
          </a:p>
        </p:txBody>
      </p:sp>
      <p:pic>
        <p:nvPicPr>
          <p:cNvPr id="67" name="Google Shape;67;p14"/>
          <p:cNvPicPr preferRelativeResize="0"/>
          <p:nvPr/>
        </p:nvPicPr>
        <p:blipFill>
          <a:blip r:embed="rId4">
            <a:alphaModFix/>
          </a:blip>
          <a:stretch>
            <a:fillRect/>
          </a:stretch>
        </p:blipFill>
        <p:spPr>
          <a:xfrm>
            <a:off x="222106" y="161794"/>
            <a:ext cx="630865" cy="261602"/>
          </a:xfrm>
          <a:prstGeom prst="rect">
            <a:avLst/>
          </a:prstGeom>
          <a:noFill/>
          <a:ln>
            <a:noFill/>
          </a:ln>
        </p:spPr>
      </p:pic>
      <p:sp>
        <p:nvSpPr>
          <p:cNvPr id="68" name="Google Shape;68;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69" name="Google Shape;69;p14"/>
          <p:cNvGraphicFramePr/>
          <p:nvPr/>
        </p:nvGraphicFramePr>
        <p:xfrm>
          <a:off x="381551" y="945115"/>
          <a:ext cx="3000000" cy="3000000"/>
        </p:xfrm>
        <a:graphic>
          <a:graphicData uri="http://schemas.openxmlformats.org/drawingml/2006/table">
            <a:tbl>
              <a:tblPr>
                <a:noFill/>
                <a:tableStyleId>{0A6E0EF7-6F2F-46E5-9EBC-D60BE859D966}</a:tableStyleId>
              </a:tblPr>
              <a:tblGrid>
                <a:gridCol w="3347650"/>
                <a:gridCol w="1266900"/>
                <a:gridCol w="2455100"/>
              </a:tblGrid>
              <a:tr h="518600">
                <a:tc gridSpan="3">
                  <a:txBody>
                    <a:bodyPr/>
                    <a:lstStyle/>
                    <a:p>
                      <a:pPr indent="0" lvl="0" marL="0" rtl="0" algn="l">
                        <a:spcBef>
                          <a:spcPts val="0"/>
                        </a:spcBef>
                        <a:spcAft>
                          <a:spcPts val="0"/>
                        </a:spcAft>
                        <a:buClr>
                          <a:srgbClr val="000000"/>
                        </a:buClr>
                        <a:buSzPts val="1400"/>
                        <a:buFont typeface="Arial"/>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The Coronation of Charlemagne, painted by Raphael's assistants, 1516–1517, Raphael Rooms, Apostolic Palace, Vatican City.</a:t>
                      </a:r>
                      <a:endParaRPr sz="1200">
                        <a:latin typeface="Halant"/>
                        <a:ea typeface="Halant"/>
                        <a:cs typeface="Halant"/>
                        <a:sym typeface="Halant"/>
                      </a:endParaRPr>
                    </a:p>
                  </a:txBody>
                  <a:tcPr marT="118350" marB="118350" marR="70675" marL="706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4320225">
                <a:tc gridSpan="3" rowSpan="2">
                  <a:txBody>
                    <a:bodyPr/>
                    <a:lstStyle/>
                    <a:p>
                      <a:pPr indent="0" lvl="0" marL="0" rtl="0" algn="l">
                        <a:spcBef>
                          <a:spcPts val="0"/>
                        </a:spcBef>
                        <a:spcAft>
                          <a:spcPts val="0"/>
                        </a:spcAft>
                        <a:buNone/>
                      </a:pPr>
                      <a:r>
                        <a:t/>
                      </a:r>
                      <a:endParaRPr sz="1600">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rowSpan="2" hMerge="1"/>
                <a:tc rowSpan="2" hMerge="1"/>
              </a:tr>
              <a:tr h="1126250">
                <a:tc gridSpan="3" vMerge="1"/>
                <a:tc hMerge="1" vMerge="1"/>
                <a:tc hMerge="1" vMerge="1"/>
              </a:tr>
            </a:tbl>
          </a:graphicData>
        </a:graphic>
      </p:graphicFrame>
      <p:sp>
        <p:nvSpPr>
          <p:cNvPr id="70" name="Google Shape;70;p14"/>
          <p:cNvSpPr txBox="1"/>
          <p:nvPr/>
        </p:nvSpPr>
        <p:spPr>
          <a:xfrm>
            <a:off x="381550" y="7108475"/>
            <a:ext cx="7069800" cy="1263900"/>
          </a:xfrm>
          <a:prstGeom prst="rect">
            <a:avLst/>
          </a:prstGeom>
          <a:noFill/>
          <a:ln>
            <a:noFill/>
          </a:ln>
        </p:spPr>
        <p:txBody>
          <a:bodyPr anchorCtr="0" anchor="t" bIns="91425" lIns="91425" spcFirstLastPara="1" rIns="91425" wrap="square" tIns="91425">
            <a:noAutofit/>
          </a:bodyPr>
          <a:lstStyle/>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Examine the source closely. What type of people do you see depicted and what do you think is going on in the painting?</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114300" lvl="0" marL="228600" rtl="0" algn="l">
              <a:spcBef>
                <a:spcPts val="0"/>
              </a:spcBef>
              <a:spcAft>
                <a:spcPts val="0"/>
              </a:spcAft>
              <a:buNone/>
            </a:pPr>
            <a:r>
              <a:t/>
            </a:r>
            <a:endParaRPr sz="1200">
              <a:solidFill>
                <a:schemeClr val="dk2"/>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Based off of your observations, what sort of influence or power do you think the Catholic Church had in Europe?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0" lvl="0" marL="457200" rtl="0" algn="l">
              <a:spcBef>
                <a:spcPts val="0"/>
              </a:spcBef>
              <a:spcAft>
                <a:spcPts val="0"/>
              </a:spcAft>
              <a:buNone/>
            </a:pPr>
            <a:r>
              <a:t/>
            </a:r>
            <a:endParaRPr sz="1200">
              <a:solidFill>
                <a:schemeClr val="dk2"/>
              </a:solidFill>
              <a:latin typeface="Inter"/>
              <a:ea typeface="Inter"/>
              <a:cs typeface="Inter"/>
              <a:sym typeface="Inter"/>
            </a:endParaRPr>
          </a:p>
        </p:txBody>
      </p:sp>
      <p:sp>
        <p:nvSpPr>
          <p:cNvPr id="71" name="Google Shape;71;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72" name="Google Shape;72;p14"/>
          <p:cNvPicPr preferRelativeResize="0"/>
          <p:nvPr/>
        </p:nvPicPr>
        <p:blipFill>
          <a:blip r:embed="rId5">
            <a:alphaModFix/>
          </a:blip>
          <a:stretch>
            <a:fillRect/>
          </a:stretch>
        </p:blipFill>
        <p:spPr>
          <a:xfrm>
            <a:off x="537700" y="1668700"/>
            <a:ext cx="6835973" cy="51234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6" name="Shape 76"/>
        <p:cNvGrpSpPr/>
        <p:nvPr/>
      </p:nvGrpSpPr>
      <p:grpSpPr>
        <a:xfrm>
          <a:off x="0" y="0"/>
          <a:ext cx="0" cy="0"/>
          <a:chOff x="0" y="0"/>
          <a:chExt cx="0" cy="0"/>
        </a:xfrm>
      </p:grpSpPr>
      <p:pic>
        <p:nvPicPr>
          <p:cNvPr id="77" name="Google Shape;77;p15"/>
          <p:cNvPicPr preferRelativeResize="0"/>
          <p:nvPr/>
        </p:nvPicPr>
        <p:blipFill>
          <a:blip r:embed="rId3">
            <a:alphaModFix/>
          </a:blip>
          <a:stretch>
            <a:fillRect/>
          </a:stretch>
        </p:blipFill>
        <p:spPr>
          <a:xfrm>
            <a:off x="381544" y="9348271"/>
            <a:ext cx="153729" cy="153729"/>
          </a:xfrm>
          <a:prstGeom prst="rect">
            <a:avLst/>
          </a:prstGeom>
          <a:noFill/>
          <a:ln>
            <a:noFill/>
          </a:ln>
        </p:spPr>
      </p:pic>
      <p:sp>
        <p:nvSpPr>
          <p:cNvPr id="78" name="Google Shape;78;p15"/>
          <p:cNvSpPr txBox="1"/>
          <p:nvPr/>
        </p:nvSpPr>
        <p:spPr>
          <a:xfrm>
            <a:off x="0" y="0"/>
            <a:ext cx="7772400" cy="761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b="1" lang="en" sz="2000">
                <a:solidFill>
                  <a:schemeClr val="dk1"/>
                </a:solidFill>
                <a:latin typeface="Halant"/>
                <a:ea typeface="Halant"/>
                <a:cs typeface="Halant"/>
                <a:sym typeface="Halant"/>
              </a:rPr>
              <a:t>Document B</a:t>
            </a:r>
            <a:endParaRPr b="1" sz="2000">
              <a:solidFill>
                <a:schemeClr val="dk1"/>
              </a:solidFill>
              <a:latin typeface="Halant"/>
              <a:ea typeface="Halant"/>
              <a:cs typeface="Halant"/>
              <a:sym typeface="Halant"/>
            </a:endParaRPr>
          </a:p>
        </p:txBody>
      </p:sp>
      <p:pic>
        <p:nvPicPr>
          <p:cNvPr id="79" name="Google Shape;79;p15"/>
          <p:cNvPicPr preferRelativeResize="0"/>
          <p:nvPr/>
        </p:nvPicPr>
        <p:blipFill>
          <a:blip r:embed="rId4">
            <a:alphaModFix/>
          </a:blip>
          <a:stretch>
            <a:fillRect/>
          </a:stretch>
        </p:blipFill>
        <p:spPr>
          <a:xfrm>
            <a:off x="222106" y="161794"/>
            <a:ext cx="376695" cy="156204"/>
          </a:xfrm>
          <a:prstGeom prst="rect">
            <a:avLst/>
          </a:prstGeom>
          <a:noFill/>
          <a:ln>
            <a:noFill/>
          </a:ln>
        </p:spPr>
      </p:pic>
      <p:sp>
        <p:nvSpPr>
          <p:cNvPr id="80" name="Google Shape;80;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1" name="Google Shape;81;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82" name="Google Shape;82;p15"/>
          <p:cNvGraphicFramePr/>
          <p:nvPr/>
        </p:nvGraphicFramePr>
        <p:xfrm>
          <a:off x="268755" y="858081"/>
          <a:ext cx="3000000" cy="3000000"/>
        </p:xfrm>
        <a:graphic>
          <a:graphicData uri="http://schemas.openxmlformats.org/drawingml/2006/table">
            <a:tbl>
              <a:tblPr>
                <a:noFill/>
                <a:tableStyleId>{0A6E0EF7-6F2F-46E5-9EBC-D60BE859D966}</a:tableStyleId>
              </a:tblPr>
              <a:tblGrid>
                <a:gridCol w="2170700"/>
                <a:gridCol w="821475"/>
                <a:gridCol w="1591950"/>
              </a:tblGrid>
              <a:tr h="795825">
                <a:tc gridSpan="3">
                  <a:txBody>
                    <a:bodyPr/>
                    <a:lstStyle/>
                    <a:p>
                      <a:pPr indent="0" lvl="0" marL="0" rtl="0" algn="l">
                        <a:spcBef>
                          <a:spcPts val="0"/>
                        </a:spcBef>
                        <a:spcAft>
                          <a:spcPts val="0"/>
                        </a:spcAft>
                        <a:buClr>
                          <a:srgbClr val="000000"/>
                        </a:buClr>
                        <a:buSzPts val="1400"/>
                        <a:buFont typeface="Arial"/>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Pope Boniface VIII., “The Bull Unam Sanctam”, 1302.</a:t>
                      </a:r>
                      <a:endParaRPr sz="1200">
                        <a:latin typeface="Halant"/>
                        <a:ea typeface="Halant"/>
                        <a:cs typeface="Halant"/>
                        <a:sym typeface="Halant"/>
                      </a:endParaRPr>
                    </a:p>
                    <a:p>
                      <a:pPr indent="0" lvl="0" marL="0" rtl="0" algn="l">
                        <a:spcBef>
                          <a:spcPts val="0"/>
                        </a:spcBef>
                        <a:spcAft>
                          <a:spcPts val="0"/>
                        </a:spcAft>
                        <a:buClr>
                          <a:srgbClr val="000000"/>
                        </a:buClr>
                        <a:buSzPts val="1400"/>
                        <a:buFont typeface="Arial"/>
                        <a:buNone/>
                      </a:pPr>
                      <a:r>
                        <a:t/>
                      </a:r>
                      <a:endParaRPr sz="1200">
                        <a:latin typeface="Halant"/>
                        <a:ea typeface="Halant"/>
                        <a:cs typeface="Halant"/>
                        <a:sym typeface="Halant"/>
                      </a:endParaRPr>
                    </a:p>
                    <a:p>
                      <a:pPr indent="0" lvl="0" marL="0" rtl="0" algn="l">
                        <a:spcBef>
                          <a:spcPts val="0"/>
                        </a:spcBef>
                        <a:spcAft>
                          <a:spcPts val="0"/>
                        </a:spcAft>
                        <a:buClr>
                          <a:srgbClr val="000000"/>
                        </a:buClr>
                        <a:buSzPts val="1400"/>
                        <a:buFont typeface="Arial"/>
                        <a:buNone/>
                      </a:pPr>
                      <a:r>
                        <a:rPr lang="en" sz="1200">
                          <a:latin typeface="Inter"/>
                          <a:ea typeface="Inter"/>
                          <a:cs typeface="Inter"/>
                          <a:sym typeface="Inter"/>
                        </a:rPr>
                        <a:t>Note: The following English translation of 'Unam' is taken from a doctoral dissertation written in the Dept. of Philosophy at the Catholic University of America, and published by CUA Press in 1927.</a:t>
                      </a:r>
                      <a:endParaRPr sz="1200">
                        <a:latin typeface="Inter"/>
                        <a:ea typeface="Inter"/>
                        <a:cs typeface="Inter"/>
                        <a:sym typeface="Inter"/>
                      </a:endParaRPr>
                    </a:p>
                  </a:txBody>
                  <a:tcPr marT="118350" marB="118350" marR="70675" marL="706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848225">
                <a:tc gridSpan="3">
                  <a:txBody>
                    <a:bodyPr/>
                    <a:lstStyle/>
                    <a:p>
                      <a:pPr indent="0" lvl="0" marL="0" rtl="0" algn="l">
                        <a:spcBef>
                          <a:spcPts val="0"/>
                        </a:spcBef>
                        <a:spcAft>
                          <a:spcPts val="0"/>
                        </a:spcAft>
                        <a:buNone/>
                      </a:pPr>
                      <a:r>
                        <a:rPr lang="en" sz="1200">
                          <a:latin typeface="Inter"/>
                          <a:ea typeface="Inter"/>
                          <a:cs typeface="Inter"/>
                          <a:sym typeface="Inter"/>
                        </a:rPr>
                        <a:t>Urged by faith, we are obliged to believe and to maintain that there is only one holy catholic and apostolic Church. We believe in her firmly and we confess with simplicity that outside of her there is neither salvation nor the remission of sins…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Therefore, of this one and only Church there is one body and one head, Christ and the </a:t>
                      </a:r>
                      <a:r>
                        <a:rPr b="1" lang="en" sz="1200">
                          <a:latin typeface="Inter"/>
                          <a:ea typeface="Inter"/>
                          <a:cs typeface="Inter"/>
                          <a:sym typeface="Inter"/>
                        </a:rPr>
                        <a:t>Vicar of Christ</a:t>
                      </a:r>
                      <a:r>
                        <a:rPr lang="en" sz="1200">
                          <a:latin typeface="Inter"/>
                          <a:ea typeface="Inter"/>
                          <a:cs typeface="Inter"/>
                          <a:sym typeface="Inter"/>
                        </a:rPr>
                        <a:t>, St. Peter, and the successor of Peter… We are informed by the texts of the gospels that in this Church and in its power are two swords; namely, the spiritual and the temporal. Both are in the power of the Church, the spiritual and the temporal sword, one is to be administered by the Church and the other for the Church; the former (spiritual) in the hands of the priest; the latter (temporal) by the hands of kings and soldiers, but at the command and permission of the priest. However, one sword ought to be subordinated to the other; the</a:t>
                      </a:r>
                      <a:r>
                        <a:rPr b="1" lang="en" sz="1200">
                          <a:latin typeface="Inter"/>
                          <a:ea typeface="Inter"/>
                          <a:cs typeface="Inter"/>
                          <a:sym typeface="Inter"/>
                        </a:rPr>
                        <a:t> temporal</a:t>
                      </a:r>
                      <a:r>
                        <a:rPr lang="en" sz="1200">
                          <a:latin typeface="Inter"/>
                          <a:ea typeface="Inter"/>
                          <a:cs typeface="Inter"/>
                          <a:sym typeface="Inter"/>
                        </a:rPr>
                        <a:t> authority subjected to spiritual power…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Therefore, if the worldly power err, it will be judged by the spiritual power; but if a minor spiritual power err, it will be judged by a superior spiritual power; but if the highest power of all err, it can be judged only by God, and not by man, according to the testimony of the Apostle: 'The spiritual man judgeth of all things and he himself is judged by no man' [1 Cor 2:15]. This authority, however, (though it has been given to man and is exercised by man), is not human but rather divine. Therefore whoever resists this power thus ordained by God, resists the ordinance of God. Furthermore, we declare, we proclaim, we affirm that it is absolutely necessary for salvation that every human creature be subject to the Roman Pontiff.</a:t>
                      </a:r>
                      <a:endParaRPr sz="1200">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608950">
                <a:tc gridSpan="3">
                  <a:txBody>
                    <a:bodyPr/>
                    <a:lstStyle/>
                    <a:p>
                      <a:pPr indent="0" lvl="0" marL="0" rtl="0" algn="l">
                        <a:spcBef>
                          <a:spcPts val="0"/>
                        </a:spcBef>
                        <a:spcAft>
                          <a:spcPts val="0"/>
                        </a:spcAft>
                        <a:buNone/>
                      </a:pPr>
                      <a:r>
                        <a:rPr b="1" lang="en" sz="1200">
                          <a:latin typeface="Inter"/>
                          <a:ea typeface="Inter"/>
                          <a:cs typeface="Inter"/>
                          <a:sym typeface="Inter"/>
                        </a:rPr>
                        <a:t>Vocabulary</a:t>
                      </a:r>
                      <a:endParaRPr b="1" sz="1200">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Vicar of Christ</a:t>
                      </a:r>
                      <a:r>
                        <a:rPr lang="en" sz="1200">
                          <a:solidFill>
                            <a:schemeClr val="dk1"/>
                          </a:solidFill>
                          <a:latin typeface="Inter"/>
                          <a:ea typeface="Inter"/>
                          <a:cs typeface="Inter"/>
                          <a:sym typeface="Inter"/>
                        </a:rPr>
                        <a:t> - The Pope</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temporal</a:t>
                      </a:r>
                      <a:r>
                        <a:rPr lang="en" sz="1200">
                          <a:solidFill>
                            <a:schemeClr val="dk1"/>
                          </a:solidFill>
                          <a:latin typeface="Inter"/>
                          <a:ea typeface="Inter"/>
                          <a:cs typeface="Inter"/>
                          <a:sym typeface="Inter"/>
                        </a:rPr>
                        <a:t> - </a:t>
                      </a:r>
                      <a:r>
                        <a:rPr lang="en" sz="1200">
                          <a:solidFill>
                            <a:srgbClr val="212529"/>
                          </a:solidFill>
                          <a:highlight>
                            <a:srgbClr val="FFFFFF"/>
                          </a:highlight>
                          <a:latin typeface="Inter"/>
                          <a:ea typeface="Inter"/>
                          <a:cs typeface="Inter"/>
                          <a:sym typeface="Inter"/>
                        </a:rPr>
                        <a:t>of or relating to earthly life</a:t>
                      </a:r>
                      <a:endParaRPr sz="1200">
                        <a:solidFill>
                          <a:schemeClr val="dk1"/>
                        </a:solidFill>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bl>
          </a:graphicData>
        </a:graphic>
      </p:graphicFrame>
      <p:sp>
        <p:nvSpPr>
          <p:cNvPr id="83" name="Google Shape;83;p15"/>
          <p:cNvSpPr txBox="1"/>
          <p:nvPr/>
        </p:nvSpPr>
        <p:spPr>
          <a:xfrm>
            <a:off x="4855007" y="833994"/>
            <a:ext cx="2678700" cy="8463600"/>
          </a:xfrm>
          <a:prstGeom prst="rect">
            <a:avLst/>
          </a:prstGeom>
          <a:noFill/>
          <a:ln>
            <a:noFill/>
          </a:ln>
        </p:spPr>
        <p:txBody>
          <a:bodyPr anchorCtr="0" anchor="t" bIns="0" lIns="91425" spcFirstLastPara="1" rIns="91425" wrap="square" tIns="0">
            <a:noAutofit/>
          </a:bodyPr>
          <a:lstStyle/>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the central claim Pope Boniface VIII makes in the Unam Sanctam?</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Pope Boniface VIII justify the claim that the Church possesses both spiritual and temporal power?</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does the phrase “one sword ought to be subordinated to the other” mean in the context of the document?</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Pope Boniface VIII describe the relationship between the Pope and individuals?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7" name="Shape 87"/>
        <p:cNvGrpSpPr/>
        <p:nvPr/>
      </p:nvGrpSpPr>
      <p:grpSpPr>
        <a:xfrm>
          <a:off x="0" y="0"/>
          <a:ext cx="0" cy="0"/>
          <a:chOff x="0" y="0"/>
          <a:chExt cx="0" cy="0"/>
        </a:xfrm>
      </p:grpSpPr>
      <p:pic>
        <p:nvPicPr>
          <p:cNvPr id="88" name="Google Shape;88;p16"/>
          <p:cNvPicPr preferRelativeResize="0"/>
          <p:nvPr/>
        </p:nvPicPr>
        <p:blipFill>
          <a:blip r:embed="rId3">
            <a:alphaModFix/>
          </a:blip>
          <a:stretch>
            <a:fillRect/>
          </a:stretch>
        </p:blipFill>
        <p:spPr>
          <a:xfrm>
            <a:off x="381544" y="9348271"/>
            <a:ext cx="257457" cy="257457"/>
          </a:xfrm>
          <a:prstGeom prst="rect">
            <a:avLst/>
          </a:prstGeom>
          <a:noFill/>
          <a:ln>
            <a:noFill/>
          </a:ln>
        </p:spPr>
      </p:pic>
      <p:sp>
        <p:nvSpPr>
          <p:cNvPr id="89" name="Google Shape;89;p16"/>
          <p:cNvSpPr txBox="1"/>
          <p:nvPr/>
        </p:nvSpPr>
        <p:spPr>
          <a:xfrm>
            <a:off x="0" y="0"/>
            <a:ext cx="7772400" cy="761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b="1" lang="en" sz="2000">
                <a:solidFill>
                  <a:schemeClr val="dk1"/>
                </a:solidFill>
                <a:latin typeface="Halant"/>
                <a:ea typeface="Halant"/>
                <a:cs typeface="Halant"/>
                <a:sym typeface="Halant"/>
              </a:rPr>
              <a:t>Document C</a:t>
            </a:r>
            <a:endParaRPr sz="1800">
              <a:solidFill>
                <a:schemeClr val="dk1"/>
              </a:solidFill>
              <a:latin typeface="Plus Jakarta Sans Medium"/>
              <a:ea typeface="Plus Jakarta Sans Medium"/>
              <a:cs typeface="Plus Jakarta Sans Medium"/>
              <a:sym typeface="Plus Jakarta Sans Medium"/>
            </a:endParaRPr>
          </a:p>
        </p:txBody>
      </p:sp>
      <p:pic>
        <p:nvPicPr>
          <p:cNvPr id="90" name="Google Shape;90;p16"/>
          <p:cNvPicPr preferRelativeResize="0"/>
          <p:nvPr/>
        </p:nvPicPr>
        <p:blipFill>
          <a:blip r:embed="rId4">
            <a:alphaModFix/>
          </a:blip>
          <a:stretch>
            <a:fillRect/>
          </a:stretch>
        </p:blipFill>
        <p:spPr>
          <a:xfrm>
            <a:off x="222106" y="161794"/>
            <a:ext cx="630865" cy="261602"/>
          </a:xfrm>
          <a:prstGeom prst="rect">
            <a:avLst/>
          </a:prstGeom>
          <a:noFill/>
          <a:ln>
            <a:noFill/>
          </a:ln>
        </p:spPr>
      </p:pic>
      <p:sp>
        <p:nvSpPr>
          <p:cNvPr id="91" name="Google Shape;91;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2" name="Google Shape;92;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93" name="Google Shape;93;p16"/>
          <p:cNvGraphicFramePr/>
          <p:nvPr/>
        </p:nvGraphicFramePr>
        <p:xfrm>
          <a:off x="222101" y="836906"/>
          <a:ext cx="3000000" cy="3000000"/>
        </p:xfrm>
        <a:graphic>
          <a:graphicData uri="http://schemas.openxmlformats.org/drawingml/2006/table">
            <a:tbl>
              <a:tblPr>
                <a:noFill/>
                <a:tableStyleId>{0A6E0EF7-6F2F-46E5-9EBC-D60BE859D966}</a:tableStyleId>
              </a:tblPr>
              <a:tblGrid>
                <a:gridCol w="2170700"/>
                <a:gridCol w="821475"/>
                <a:gridCol w="1591950"/>
              </a:tblGrid>
              <a:tr h="631550">
                <a:tc gridSpan="3">
                  <a:txBody>
                    <a:bodyPr/>
                    <a:lstStyle/>
                    <a:p>
                      <a:pPr indent="0" lvl="0" marL="0" rtl="0" algn="l">
                        <a:spcBef>
                          <a:spcPts val="0"/>
                        </a:spcBef>
                        <a:spcAft>
                          <a:spcPts val="0"/>
                        </a:spcAft>
                        <a:buClr>
                          <a:srgbClr val="000000"/>
                        </a:buClr>
                        <a:buSzPts val="1400"/>
                        <a:buFont typeface="Arial"/>
                        <a:buNone/>
                      </a:pPr>
                      <a:r>
                        <a:rPr lang="en" sz="1200">
                          <a:solidFill>
                            <a:srgbClr val="000000"/>
                          </a:solidFill>
                          <a:latin typeface="Halant"/>
                          <a:ea typeface="Halant"/>
                          <a:cs typeface="Halant"/>
                          <a:sym typeface="Halant"/>
                        </a:rPr>
                        <a:t>Source: Horace Craig </a:t>
                      </a:r>
                      <a:r>
                        <a:rPr lang="en" sz="1200">
                          <a:solidFill>
                            <a:schemeClr val="dk1"/>
                          </a:solidFill>
                          <a:latin typeface="Halant"/>
                          <a:ea typeface="Halant"/>
                          <a:cs typeface="Halant"/>
                          <a:sym typeface="Halant"/>
                        </a:rPr>
                        <a:t>Longwell</a:t>
                      </a:r>
                      <a:r>
                        <a:rPr lang="en" sz="1200">
                          <a:solidFill>
                            <a:srgbClr val="000000"/>
                          </a:solidFill>
                          <a:latin typeface="Halant"/>
                          <a:ea typeface="Halant"/>
                          <a:cs typeface="Halant"/>
                          <a:sym typeface="Halant"/>
                        </a:rPr>
                        <a:t>. “The Significance of Scholasticism.” </a:t>
                      </a:r>
                      <a:r>
                        <a:rPr i="1" lang="en" sz="1200">
                          <a:solidFill>
                            <a:srgbClr val="000000"/>
                          </a:solidFill>
                          <a:latin typeface="Halant"/>
                          <a:ea typeface="Halant"/>
                          <a:cs typeface="Halant"/>
                          <a:sym typeface="Halant"/>
                        </a:rPr>
                        <a:t>The Philosophical Review</a:t>
                      </a:r>
                      <a:r>
                        <a:rPr lang="en" sz="1200">
                          <a:solidFill>
                            <a:srgbClr val="000000"/>
                          </a:solidFill>
                          <a:latin typeface="Halant"/>
                          <a:ea typeface="Halant"/>
                          <a:cs typeface="Halant"/>
                          <a:sym typeface="Halant"/>
                        </a:rPr>
                        <a:t>, vol. 37, no. 3, </a:t>
                      </a:r>
                      <a:r>
                        <a:rPr lang="en" sz="1200">
                          <a:solidFill>
                            <a:schemeClr val="dk1"/>
                          </a:solidFill>
                          <a:latin typeface="Halant"/>
                          <a:ea typeface="Halant"/>
                          <a:cs typeface="Halant"/>
                          <a:sym typeface="Halant"/>
                        </a:rPr>
                        <a:t> pp. 210–25, </a:t>
                      </a:r>
                      <a:r>
                        <a:rPr lang="en" sz="1200">
                          <a:solidFill>
                            <a:srgbClr val="000000"/>
                          </a:solidFill>
                          <a:latin typeface="Halant"/>
                          <a:ea typeface="Halant"/>
                          <a:cs typeface="Halant"/>
                          <a:sym typeface="Halant"/>
                        </a:rPr>
                        <a:t>1928.</a:t>
                      </a:r>
                      <a:endParaRPr sz="1200">
                        <a:latin typeface="Halant"/>
                        <a:ea typeface="Halant"/>
                        <a:cs typeface="Halant"/>
                        <a:sym typeface="Halant"/>
                      </a:endParaRPr>
                    </a:p>
                  </a:txBody>
                  <a:tcPr marT="118350" marB="118350" marR="70675" marL="706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6085725">
                <a:tc gridSpan="3">
                  <a:txBody>
                    <a:bodyPr/>
                    <a:lstStyle/>
                    <a:p>
                      <a:pPr indent="0" lvl="0" marL="0" rtl="0" algn="l">
                        <a:spcBef>
                          <a:spcPts val="0"/>
                        </a:spcBef>
                        <a:spcAft>
                          <a:spcPts val="0"/>
                        </a:spcAft>
                        <a:buClr>
                          <a:schemeClr val="dk1"/>
                        </a:buClr>
                        <a:buSzPts val="1400"/>
                        <a:buFont typeface="Arial"/>
                        <a:buNone/>
                      </a:pPr>
                      <a:r>
                        <a:rPr lang="en" sz="1200">
                          <a:latin typeface="Inter"/>
                          <a:ea typeface="Inter"/>
                          <a:cs typeface="Inter"/>
                          <a:sym typeface="Inter"/>
                        </a:rPr>
                        <a:t>The task of educating our ancestors of the Middle Ages fell first to the outgoing Roman Empire and later to the Church as natural successor. As the Church took over this labor it enjoyed an advantage which its predecessor did not have; the advantage, that is, which lies in religion for catching and holding the youthful mind. The hold of the Roman Empire upon the barbarian mind was very compelling, as the record makes clear; the barbarians being fascinated by the wondrous power of that Empire from their earliest contact with it. But once the conception of the </a:t>
                      </a:r>
                      <a:r>
                        <a:rPr i="1" lang="en" sz="1200">
                          <a:latin typeface="Inter"/>
                          <a:ea typeface="Inter"/>
                          <a:cs typeface="Inter"/>
                          <a:sym typeface="Inter"/>
                        </a:rPr>
                        <a:t>Holy</a:t>
                      </a:r>
                      <a:r>
                        <a:rPr lang="en" sz="1200">
                          <a:latin typeface="Inter"/>
                          <a:ea typeface="Inter"/>
                          <a:cs typeface="Inter"/>
                          <a:sym typeface="Inter"/>
                        </a:rPr>
                        <a:t> Roman Empire was added, the new educator could compel the attention of these youthful peoples with augmented force,</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and could mold their spirits after a pattern even more enduring than the pattern symbolized in the Roman Empire itself.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From the outset the Church had pointed away from the </a:t>
                      </a:r>
                      <a:r>
                        <a:rPr b="1" lang="en" sz="1200">
                          <a:latin typeface="Inter"/>
                          <a:ea typeface="Inter"/>
                          <a:cs typeface="Inter"/>
                          <a:sym typeface="Inter"/>
                        </a:rPr>
                        <a:t>temporal </a:t>
                      </a:r>
                      <a:r>
                        <a:rPr lang="en" sz="1200">
                          <a:latin typeface="Inter"/>
                          <a:ea typeface="Inter"/>
                          <a:cs typeface="Inter"/>
                          <a:sym typeface="Inter"/>
                        </a:rPr>
                        <a:t>and towards the eternal; and it had shaped its doctrine and polity accordingly. But as the centuries passed, bringing ever a growing sense of temporal needs and their obligations, the Church adapted itself more and more to directing affairs. As the ancient civilization passed more and more into decline, the temporal role of the Church appeared ever more necessary and more important. So the Church took over, quite completely in time, that directorship of education which the Roman Empire had exercised with such ability and for, so long a time. To the Church the matter of disciplining the barbarian mind seemed to be of central importance. This it conceived, very naturally, in terms of religion. Doctrine and </a:t>
                      </a:r>
                      <a:r>
                        <a:rPr b="1" lang="en" sz="1200">
                          <a:latin typeface="Inter"/>
                          <a:ea typeface="Inter"/>
                          <a:cs typeface="Inter"/>
                          <a:sym typeface="Inter"/>
                        </a:rPr>
                        <a:t>polity</a:t>
                      </a:r>
                      <a:r>
                        <a:rPr lang="en" sz="1200">
                          <a:latin typeface="Inter"/>
                          <a:ea typeface="Inter"/>
                          <a:cs typeface="Inter"/>
                          <a:sym typeface="Inter"/>
                        </a:rPr>
                        <a:t> therefore became the fixed norms under which the religious tradition was preserved and dispensed in this labor of education.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…Dominance of religious interest was conditioned first of all by the heritage out of the ancient world. But this dominance was furthered by the youth of the new peoples, and it became definitely fixed by the Church in her role as educator.</a:t>
                      </a:r>
                      <a:endParaRPr sz="1200">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928750">
                <a:tc gridSpan="3">
                  <a:txBody>
                    <a:bodyPr/>
                    <a:lstStyle/>
                    <a:p>
                      <a:pPr indent="0" lvl="0" marL="0" rtl="0" algn="l">
                        <a:spcBef>
                          <a:spcPts val="0"/>
                        </a:spcBef>
                        <a:spcAft>
                          <a:spcPts val="0"/>
                        </a:spcAft>
                        <a:buClr>
                          <a:schemeClr val="dk1"/>
                        </a:buClr>
                        <a:buSzPts val="1400"/>
                        <a:buFont typeface="Arial"/>
                        <a:buNone/>
                      </a:pPr>
                      <a:r>
                        <a:rPr b="1" lang="en" sz="1200">
                          <a:solidFill>
                            <a:schemeClr val="dk1"/>
                          </a:solidFill>
                          <a:latin typeface="Inter"/>
                          <a:ea typeface="Inter"/>
                          <a:cs typeface="Inter"/>
                          <a:sym typeface="Inter"/>
                        </a:rPr>
                        <a:t>Vocabulary</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400"/>
                        <a:buFont typeface="Arial"/>
                        <a:buNone/>
                      </a:pPr>
                      <a:r>
                        <a:rPr b="1" lang="en" sz="1200">
                          <a:solidFill>
                            <a:schemeClr val="dk1"/>
                          </a:solidFill>
                          <a:latin typeface="Inter"/>
                          <a:ea typeface="Inter"/>
                          <a:cs typeface="Inter"/>
                          <a:sym typeface="Inter"/>
                        </a:rPr>
                        <a:t>temporal - </a:t>
                      </a:r>
                      <a:r>
                        <a:rPr lang="en" sz="1200">
                          <a:solidFill>
                            <a:srgbClr val="212529"/>
                          </a:solidFill>
                          <a:highlight>
                            <a:srgbClr val="FFFFFF"/>
                          </a:highlight>
                          <a:latin typeface="Inter"/>
                          <a:ea typeface="Inter"/>
                          <a:cs typeface="Inter"/>
                          <a:sym typeface="Inter"/>
                        </a:rPr>
                        <a:t>of or relating to earthly life</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polity</a:t>
                      </a:r>
                      <a:r>
                        <a:rPr lang="en" sz="1200">
                          <a:solidFill>
                            <a:schemeClr val="dk1"/>
                          </a:solidFill>
                          <a:latin typeface="Inter"/>
                          <a:ea typeface="Inter"/>
                          <a:cs typeface="Inter"/>
                          <a:sym typeface="Inter"/>
                        </a:rPr>
                        <a:t> - the governance and structure of the Church</a:t>
                      </a:r>
                      <a:endParaRPr sz="1200">
                        <a:solidFill>
                          <a:schemeClr val="dk1"/>
                        </a:solidFill>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bl>
          </a:graphicData>
        </a:graphic>
      </p:graphicFrame>
      <p:sp>
        <p:nvSpPr>
          <p:cNvPr id="94" name="Google Shape;94;p16"/>
          <p:cNvSpPr txBox="1"/>
          <p:nvPr/>
        </p:nvSpPr>
        <p:spPr>
          <a:xfrm>
            <a:off x="4855007" y="833994"/>
            <a:ext cx="2678700" cy="8463600"/>
          </a:xfrm>
          <a:prstGeom prst="rect">
            <a:avLst/>
          </a:prstGeom>
          <a:noFill/>
          <a:ln>
            <a:noFill/>
          </a:ln>
        </p:spPr>
        <p:txBody>
          <a:bodyPr anchorCtr="0" anchor="t" bIns="0" lIns="91425" spcFirstLastPara="1" rIns="91425" wrap="square" tIns="0">
            <a:noAutofit/>
          </a:bodyPr>
          <a:lstStyle/>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advantage did the Church have over the Roman Empire?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does the author mean by "the Church took over, quite completely in time, that directorship of education"?</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Church's view of education shape the minds of the people in the Middle Ages?</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the author's perspective on the Church's role in education contribute to our understanding of the political and social structures of medieval Europe?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17"/>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500">
                <a:solidFill>
                  <a:schemeClr val="dk1"/>
                </a:solidFill>
                <a:latin typeface="Halant"/>
                <a:ea typeface="Halant"/>
                <a:cs typeface="Halant"/>
                <a:sym typeface="Halant"/>
              </a:rPr>
              <a:t>Unit 1: Global Exchange &amp; Societies</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300">
                <a:solidFill>
                  <a:schemeClr val="dk1"/>
                </a:solidFill>
                <a:latin typeface="Plus Jakarta Sans Medium"/>
                <a:ea typeface="Plus Jakarta Sans Medium"/>
                <a:cs typeface="Plus Jakarta Sans Medium"/>
                <a:sym typeface="Plus Jakarta Sans Medium"/>
              </a:rPr>
              <a:t>Exit Ticket - Lesson 8</a:t>
            </a:r>
            <a:endParaRPr sz="1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p:txBody>
      </p:sp>
      <p:pic>
        <p:nvPicPr>
          <p:cNvPr id="100" name="Google Shape;100;p17"/>
          <p:cNvPicPr preferRelativeResize="0"/>
          <p:nvPr/>
        </p:nvPicPr>
        <p:blipFill>
          <a:blip r:embed="rId3">
            <a:alphaModFix/>
          </a:blip>
          <a:stretch>
            <a:fillRect/>
          </a:stretch>
        </p:blipFill>
        <p:spPr>
          <a:xfrm>
            <a:off x="216272" y="230997"/>
            <a:ext cx="630865" cy="261602"/>
          </a:xfrm>
          <a:prstGeom prst="rect">
            <a:avLst/>
          </a:prstGeom>
          <a:noFill/>
          <a:ln>
            <a:noFill/>
          </a:ln>
        </p:spPr>
      </p:pic>
      <p:sp>
        <p:nvSpPr>
          <p:cNvPr id="101" name="Google Shape;101;p17"/>
          <p:cNvSpPr txBox="1"/>
          <p:nvPr/>
        </p:nvSpPr>
        <p:spPr>
          <a:xfrm>
            <a:off x="455300" y="2425200"/>
            <a:ext cx="6861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Answer each of the questions below.</a:t>
            </a:r>
            <a:endParaRPr>
              <a:solidFill>
                <a:schemeClr val="dk1"/>
              </a:solidFill>
              <a:latin typeface="Halant"/>
              <a:ea typeface="Halant"/>
              <a:cs typeface="Halant"/>
              <a:sym typeface="Halant"/>
            </a:endParaRPr>
          </a:p>
        </p:txBody>
      </p:sp>
      <p:sp>
        <p:nvSpPr>
          <p:cNvPr id="102" name="Google Shape;102;p17"/>
          <p:cNvSpPr/>
          <p:nvPr/>
        </p:nvSpPr>
        <p:spPr>
          <a:xfrm>
            <a:off x="582688" y="2849800"/>
            <a:ext cx="1788600" cy="1788600"/>
          </a:xfrm>
          <a:prstGeom prst="triangle">
            <a:avLst>
              <a:gd fmla="val 50000" name="adj"/>
            </a:avLst>
          </a:prstGeom>
          <a:noFill/>
          <a:ln cap="flat" cmpd="sng" w="38100">
            <a:solidFill>
              <a:srgbClr val="6484F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3" name="Google Shape;103;p17"/>
          <p:cNvSpPr/>
          <p:nvPr/>
        </p:nvSpPr>
        <p:spPr>
          <a:xfrm>
            <a:off x="557038" y="4863800"/>
            <a:ext cx="1839900" cy="1788600"/>
          </a:xfrm>
          <a:prstGeom prst="rect">
            <a:avLst/>
          </a:prstGeom>
          <a:noFill/>
          <a:ln cap="flat" cmpd="sng" w="38100">
            <a:solidFill>
              <a:srgbClr val="F1AF4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4" name="Google Shape;104;p17"/>
          <p:cNvSpPr/>
          <p:nvPr/>
        </p:nvSpPr>
        <p:spPr>
          <a:xfrm>
            <a:off x="557038" y="6845000"/>
            <a:ext cx="1839900" cy="1788600"/>
          </a:xfrm>
          <a:prstGeom prst="ellipse">
            <a:avLst/>
          </a:prstGeom>
          <a:noFill/>
          <a:ln cap="flat" cmpd="sng" w="38100">
            <a:solidFill>
              <a:srgbClr val="E95C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5" name="Google Shape;105;p17"/>
          <p:cNvSpPr txBox="1"/>
          <p:nvPr/>
        </p:nvSpPr>
        <p:spPr>
          <a:xfrm>
            <a:off x="2882200" y="2849800"/>
            <a:ext cx="4434900" cy="1788600"/>
          </a:xfrm>
          <a:prstGeom prst="rect">
            <a:avLst/>
          </a:prstGeom>
          <a:noFill/>
          <a:ln cap="flat" cmpd="sng" w="9525">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What three important ideas or facts did you learn today?</a:t>
            </a:r>
            <a:endParaRPr b="1" sz="1200">
              <a:solidFill>
                <a:schemeClr val="dk1"/>
              </a:solidFill>
              <a:latin typeface="Inter"/>
              <a:ea typeface="Inter"/>
              <a:cs typeface="Inter"/>
              <a:sym typeface="Inter"/>
            </a:endParaRPr>
          </a:p>
        </p:txBody>
      </p:sp>
      <p:sp>
        <p:nvSpPr>
          <p:cNvPr id="106" name="Google Shape;106;p17"/>
          <p:cNvSpPr txBox="1"/>
          <p:nvPr/>
        </p:nvSpPr>
        <p:spPr>
          <a:xfrm>
            <a:off x="2882200" y="4863800"/>
            <a:ext cx="4434900" cy="1788600"/>
          </a:xfrm>
          <a:prstGeom prst="rect">
            <a:avLst/>
          </a:prstGeom>
          <a:noFill/>
          <a:ln cap="flat" cmpd="sng" w="9525">
            <a:solidFill>
              <a:srgbClr val="F1AF4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What is something that squared with or confirmed your prior knowledge?</a:t>
            </a:r>
            <a:endParaRPr b="1" sz="1200">
              <a:solidFill>
                <a:schemeClr val="dk1"/>
              </a:solidFill>
              <a:latin typeface="Inter"/>
              <a:ea typeface="Inter"/>
              <a:cs typeface="Inter"/>
              <a:sym typeface="Inter"/>
            </a:endParaRPr>
          </a:p>
        </p:txBody>
      </p:sp>
      <p:sp>
        <p:nvSpPr>
          <p:cNvPr id="107" name="Google Shape;107;p17"/>
          <p:cNvSpPr txBox="1"/>
          <p:nvPr/>
        </p:nvSpPr>
        <p:spPr>
          <a:xfrm>
            <a:off x="2882200" y="6845000"/>
            <a:ext cx="4434900" cy="1788600"/>
          </a:xfrm>
          <a:prstGeom prst="rect">
            <a:avLst/>
          </a:prstGeom>
          <a:noFill/>
          <a:ln cap="flat" cmpd="sng" w="9525">
            <a:solidFill>
              <a:srgbClr val="E95C3D"/>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What is something that is still circling in your head?</a:t>
            </a:r>
            <a:endParaRPr b="1" sz="1200">
              <a:solidFill>
                <a:schemeClr val="dk1"/>
              </a:solidFill>
              <a:latin typeface="Inter"/>
              <a:ea typeface="Inter"/>
              <a:cs typeface="Inter"/>
              <a:sym typeface="Inter"/>
            </a:endParaRPr>
          </a:p>
        </p:txBody>
      </p:sp>
      <p:sp>
        <p:nvSpPr>
          <p:cNvPr id="108" name="Google Shape;108;p17"/>
          <p:cNvSpPr txBox="1"/>
          <p:nvPr/>
        </p:nvSpPr>
        <p:spPr>
          <a:xfrm>
            <a:off x="730950" y="1098000"/>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political and cultural role did the Catholic Church play in the lives of Medieval Europeans?</a:t>
            </a:r>
            <a:endParaRPr i="1" sz="17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i="1" sz="1700">
              <a:solidFill>
                <a:schemeClr val="dk1"/>
              </a:solidFill>
              <a:latin typeface="Inter"/>
              <a:ea typeface="Inter"/>
              <a:cs typeface="Inter"/>
              <a:sym typeface="Inter"/>
            </a:endParaRPr>
          </a:p>
        </p:txBody>
      </p:sp>
      <p:pic>
        <p:nvPicPr>
          <p:cNvPr id="109" name="Google Shape;109;p1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10" name="Google Shape;110;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1" name="Google Shape;111;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