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0058400" cx="7772400"/>
  <p:notesSz cx="6858000" cy="9144000"/>
  <p:embeddedFontLst>
    <p:embeddedFont>
      <p:font typeface="Halant"/>
      <p:regular r:id="rId20"/>
      <p:bold r:id="rId21"/>
    </p:embeddedFont>
    <p:embeddedFont>
      <p:font typeface="Inter SemiBold"/>
      <p:regular r:id="rId22"/>
      <p:bold r:id="rId23"/>
      <p:italic r:id="rId24"/>
      <p:boldItalic r:id="rId25"/>
    </p:embeddedFont>
    <p:embeddedFont>
      <p:font typeface="Inter"/>
      <p:regular r:id="rId26"/>
      <p:bold r:id="rId27"/>
      <p:italic r:id="rId28"/>
      <p:boldItalic r:id="rId29"/>
    </p:embeddedFont>
    <p:embeddedFont>
      <p:font typeface="Plus Jakarta Sans SemiBold"/>
      <p:regular r:id="rId30"/>
      <p:bold r:id="rId31"/>
      <p:italic r:id="rId32"/>
      <p:boldItalic r:id="rId33"/>
    </p:embeddedFont>
    <p:embeddedFont>
      <p:font typeface="Plus Jakarta Sans Medium"/>
      <p:regular r:id="rId34"/>
      <p:bold r:id="rId35"/>
      <p:italic r:id="rId36"/>
      <p:boldItalic r:id="rId37"/>
    </p:embeddedFont>
    <p:embeddedFont>
      <p:font typeface="Inter Medium"/>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5B4FF71-01B6-4479-B04A-400841B766F3}">
  <a:tblStyle styleId="{F5B4FF71-01B6-4479-B04A-400841B766F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InterMedium-italic.fntdata"/><Relationship Id="rId20" Type="http://schemas.openxmlformats.org/officeDocument/2006/relationships/font" Target="fonts/Halant-regular.fntdata"/><Relationship Id="rId41" Type="http://schemas.openxmlformats.org/officeDocument/2006/relationships/font" Target="fonts/InterMedium-boldItalic.fntdata"/><Relationship Id="rId22" Type="http://schemas.openxmlformats.org/officeDocument/2006/relationships/font" Target="fonts/InterSemiBold-regular.fntdata"/><Relationship Id="rId21" Type="http://schemas.openxmlformats.org/officeDocument/2006/relationships/font" Target="fonts/Halant-bold.fntdata"/><Relationship Id="rId24" Type="http://schemas.openxmlformats.org/officeDocument/2006/relationships/font" Target="fonts/InterSemiBold-italic.fntdata"/><Relationship Id="rId23" Type="http://schemas.openxmlformats.org/officeDocument/2006/relationships/font" Target="fonts/InterSemiBol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regular.fntdata"/><Relationship Id="rId25" Type="http://schemas.openxmlformats.org/officeDocument/2006/relationships/font" Target="fonts/InterSemiBold-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SemiBold-bold.fntdata"/><Relationship Id="rId30" Type="http://schemas.openxmlformats.org/officeDocument/2006/relationships/font" Target="fonts/PlusJakartaSansSemiBold-regular.fntdata"/><Relationship Id="rId11" Type="http://schemas.openxmlformats.org/officeDocument/2006/relationships/slide" Target="slides/slide5.xml"/><Relationship Id="rId33" Type="http://schemas.openxmlformats.org/officeDocument/2006/relationships/font" Target="fonts/PlusJakartaSansSemiBold-boldItalic.fntdata"/><Relationship Id="rId10" Type="http://schemas.openxmlformats.org/officeDocument/2006/relationships/slide" Target="slides/slide4.xml"/><Relationship Id="rId32" Type="http://schemas.openxmlformats.org/officeDocument/2006/relationships/font" Target="fonts/PlusJakartaSansSemiBold-italic.fntdata"/><Relationship Id="rId13" Type="http://schemas.openxmlformats.org/officeDocument/2006/relationships/slide" Target="slides/slide7.xml"/><Relationship Id="rId35" Type="http://schemas.openxmlformats.org/officeDocument/2006/relationships/font" Target="fonts/PlusJakartaSansMedium-bold.fntdata"/><Relationship Id="rId12" Type="http://schemas.openxmlformats.org/officeDocument/2006/relationships/slide" Target="slides/slide6.xml"/><Relationship Id="rId34" Type="http://schemas.openxmlformats.org/officeDocument/2006/relationships/font" Target="fonts/PlusJakartaSansMedium-regular.fntdata"/><Relationship Id="rId15" Type="http://schemas.openxmlformats.org/officeDocument/2006/relationships/slide" Target="slides/slide9.xml"/><Relationship Id="rId37" Type="http://schemas.openxmlformats.org/officeDocument/2006/relationships/font" Target="fonts/PlusJakartaSansMedium-boldItalic.fntdata"/><Relationship Id="rId14" Type="http://schemas.openxmlformats.org/officeDocument/2006/relationships/slide" Target="slides/slide8.xml"/><Relationship Id="rId36" Type="http://schemas.openxmlformats.org/officeDocument/2006/relationships/font" Target="fonts/PlusJakartaSansMedium-italic.fntdata"/><Relationship Id="rId17" Type="http://schemas.openxmlformats.org/officeDocument/2006/relationships/slide" Target="slides/slide11.xml"/><Relationship Id="rId39" Type="http://schemas.openxmlformats.org/officeDocument/2006/relationships/font" Target="fonts/InterMedium-bold.fntdata"/><Relationship Id="rId16" Type="http://schemas.openxmlformats.org/officeDocument/2006/relationships/slide" Target="slides/slide10.xml"/><Relationship Id="rId38" Type="http://schemas.openxmlformats.org/officeDocument/2006/relationships/font" Target="fonts/InterMedium-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62e887824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62e88782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0a2b046d9a_0_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0a2b046d9a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335c05fb61_0_6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335c05fb61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1335c05fb61_0_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1335c05fb61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335c05fb61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335c05fb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07a3f006dc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07a3f006d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06dd5048c2_0_6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06dd5048c2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306dd5048c2_0_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306dd5048c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0a2b046d9a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0a2b046d9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a2b046d9a_0_2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a2b046d9a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0a2b046d9a_0_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0a2b046d9a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06dd5048c2_0_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06dd5048c2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0a2b046d9a_0_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0a2b046d9a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1.png"/><Relationship Id="rId6"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85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a:solidFill>
                  <a:schemeClr val="dk1"/>
                </a:solidFill>
                <a:latin typeface="Halant"/>
                <a:ea typeface="Halant"/>
                <a:cs typeface="Halant"/>
                <a:sym typeface="Halant"/>
              </a:rPr>
              <a:t>Contextualization/Historical Significance</a:t>
            </a:r>
            <a:endParaRPr>
              <a:latin typeface="Halant"/>
              <a:ea typeface="Halant"/>
              <a:cs typeface="Halant"/>
              <a:sym typeface="Halant"/>
            </a:endParaRPr>
          </a:p>
          <a:p>
            <a:pPr indent="0" lvl="0" marL="0" rtl="0" algn="ctr">
              <a:spcBef>
                <a:spcPts val="0"/>
              </a:spcBef>
              <a:spcAft>
                <a:spcPts val="0"/>
              </a:spcAft>
              <a:buNone/>
            </a:pPr>
            <a:r>
              <a:rPr lang="en" sz="1900">
                <a:latin typeface="Inter Medium"/>
                <a:ea typeface="Inter Medium"/>
                <a:cs typeface="Inter Medium"/>
                <a:sym typeface="Inter Medium"/>
              </a:rPr>
              <a:t>Kingdoms of Mali &amp; Songhai</a:t>
            </a:r>
            <a:endParaRPr sz="1900">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547250" y="1215725"/>
            <a:ext cx="667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to the presentation use this sheet to take notes. Please be sure to keep these notes available during this unit. </a:t>
            </a:r>
            <a:endParaRPr sz="1200">
              <a:solidFill>
                <a:schemeClr val="dk1"/>
              </a:solidFill>
              <a:latin typeface="Inter"/>
              <a:ea typeface="Inter"/>
              <a:cs typeface="Inter"/>
              <a:sym typeface="Inter"/>
            </a:endParaRPr>
          </a:p>
        </p:txBody>
      </p:sp>
      <p:sp>
        <p:nvSpPr>
          <p:cNvPr id="60" name="Google Shape;60;p13"/>
          <p:cNvSpPr txBox="1"/>
          <p:nvPr/>
        </p:nvSpPr>
        <p:spPr>
          <a:xfrm>
            <a:off x="547200" y="1769824"/>
            <a:ext cx="6678000" cy="775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Define ‘Islam’ and describe the Five Pillars.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Islam spread?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Define ‘caliphate’.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some Islamic breakthroughs during this time period.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the Mali Empire. Include its important leaders.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the Kingdom of Songhai. Include its important leaders.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61" name="Google Shape;61;p13"/>
          <p:cNvSpPr txBox="1"/>
          <p:nvPr/>
        </p:nvSpPr>
        <p:spPr>
          <a:xfrm>
            <a:off x="330000" y="854525"/>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___________________________________________________________		Date: ________</a:t>
            </a:r>
            <a:endParaRPr b="1" sz="1200">
              <a:solidFill>
                <a:schemeClr val="dk1"/>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7" name="Shape 157"/>
        <p:cNvGrpSpPr/>
        <p:nvPr/>
      </p:nvGrpSpPr>
      <p:grpSpPr>
        <a:xfrm>
          <a:off x="0" y="0"/>
          <a:ext cx="0" cy="0"/>
          <a:chOff x="0" y="0"/>
          <a:chExt cx="0" cy="0"/>
        </a:xfrm>
      </p:grpSpPr>
      <p:pic>
        <p:nvPicPr>
          <p:cNvPr id="158" name="Google Shape;158;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9" name="Google Shape;159;p22"/>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Questions: Songhai Empire</a:t>
            </a:r>
            <a:endParaRPr sz="2200">
              <a:latin typeface="Inter Medium"/>
              <a:ea typeface="Inter Medium"/>
              <a:cs typeface="Inter Medium"/>
              <a:sym typeface="Inter Medium"/>
            </a:endParaRPr>
          </a:p>
        </p:txBody>
      </p:sp>
      <p:pic>
        <p:nvPicPr>
          <p:cNvPr id="160" name="Google Shape;160;p22"/>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61" name="Google Shape;161;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2" name="Google Shape;162;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3" name="Google Shape;163;p22"/>
          <p:cNvSpPr txBox="1"/>
          <p:nvPr/>
        </p:nvSpPr>
        <p:spPr>
          <a:xfrm>
            <a:off x="533850" y="1222975"/>
            <a:ext cx="6704700" cy="81252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How did the Tuareg and North African traders influence the development of Songhai’s economy?</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What military strategies did Sii Ali Beeri use to expand Songhai’s control over the Middle Niger region?</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What role did Muhammad Turé (later known as Askiya Muhammad) play in the leadership of Songhai after Sii Ali’s death?</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300">
                <a:solidFill>
                  <a:schemeClr val="dk1"/>
                </a:solidFill>
                <a:latin typeface="Inter"/>
                <a:ea typeface="Inter"/>
                <a:cs typeface="Inter"/>
                <a:sym typeface="Inter"/>
              </a:rPr>
              <a:t>What strategies did Askia Muhammad implement to organize the Songhai Empire's government, and how did these strategies contribute to the spread of Islam within the empire?</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pic>
        <p:nvPicPr>
          <p:cNvPr id="168" name="Google Shape;168;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9" name="Google Shape;169;p23"/>
          <p:cNvSpPr txBox="1"/>
          <p:nvPr/>
        </p:nvSpPr>
        <p:spPr>
          <a:xfrm>
            <a:off x="0" y="0"/>
            <a:ext cx="7772400" cy="650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latin typeface="Halant"/>
                <a:ea typeface="Halant"/>
                <a:cs typeface="Halant"/>
                <a:sym typeface="Halant"/>
              </a:rPr>
              <a:t>Causation</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latin typeface="Inter Medium"/>
                <a:ea typeface="Inter Medium"/>
                <a:cs typeface="Inter Medium"/>
                <a:sym typeface="Inter Medium"/>
              </a:rPr>
              <a:t>Podcast: World History Stories</a:t>
            </a:r>
            <a:endParaRPr sz="1200">
              <a:solidFill>
                <a:srgbClr val="000000"/>
              </a:solidFill>
              <a:latin typeface="Inter Medium"/>
              <a:ea typeface="Inter Medium"/>
              <a:cs typeface="Inter Medium"/>
              <a:sym typeface="Inter Medium"/>
            </a:endParaRPr>
          </a:p>
        </p:txBody>
      </p:sp>
      <p:pic>
        <p:nvPicPr>
          <p:cNvPr id="170" name="Google Shape;170;p23"/>
          <p:cNvPicPr preferRelativeResize="0"/>
          <p:nvPr/>
        </p:nvPicPr>
        <p:blipFill>
          <a:blip r:embed="rId4">
            <a:alphaModFix/>
          </a:blip>
          <a:stretch>
            <a:fillRect/>
          </a:stretch>
        </p:blipFill>
        <p:spPr>
          <a:xfrm>
            <a:off x="136722" y="106297"/>
            <a:ext cx="1056536" cy="438114"/>
          </a:xfrm>
          <a:prstGeom prst="rect">
            <a:avLst/>
          </a:prstGeom>
          <a:noFill/>
          <a:ln>
            <a:noFill/>
          </a:ln>
        </p:spPr>
      </p:pic>
      <p:sp>
        <p:nvSpPr>
          <p:cNvPr id="171" name="Google Shape;171;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2" name="Google Shape;172;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3" name="Google Shape;173;p23"/>
          <p:cNvGraphicFramePr/>
          <p:nvPr/>
        </p:nvGraphicFramePr>
        <p:xfrm>
          <a:off x="344567" y="878752"/>
          <a:ext cx="3000000" cy="3000000"/>
        </p:xfrm>
        <a:graphic>
          <a:graphicData uri="http://schemas.openxmlformats.org/drawingml/2006/table">
            <a:tbl>
              <a:tblPr>
                <a:noFill/>
                <a:tableStyleId>{F5B4FF71-01B6-4479-B04A-400841B766F3}</a:tableStyleId>
              </a:tblPr>
              <a:tblGrid>
                <a:gridCol w="2244700"/>
                <a:gridCol w="1296925"/>
                <a:gridCol w="3541725"/>
              </a:tblGrid>
              <a:tr h="821775">
                <a:tc gridSpan="3">
                  <a:txBody>
                    <a:bodyPr/>
                    <a:lstStyle/>
                    <a:p>
                      <a:pPr indent="0" lvl="0" marL="0" rtl="0" algn="ctr">
                        <a:spcBef>
                          <a:spcPts val="0"/>
                        </a:spcBef>
                        <a:spcAft>
                          <a:spcPts val="0"/>
                        </a:spcAft>
                        <a:buNone/>
                      </a:pPr>
                      <a:r>
                        <a:rPr lang="en" sz="1500">
                          <a:solidFill>
                            <a:schemeClr val="dk1"/>
                          </a:solidFill>
                          <a:latin typeface="Inter SemiBold"/>
                          <a:ea typeface="Inter SemiBold"/>
                          <a:cs typeface="Inter SemiBold"/>
                          <a:sym typeface="Inter SemiBold"/>
                        </a:rPr>
                        <a:t>Episode Title:</a:t>
                      </a:r>
                      <a:endParaRPr sz="15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t/>
                      </a:r>
                      <a:endParaRPr sz="1500">
                        <a:solidFill>
                          <a:schemeClr val="dk1"/>
                        </a:solidFill>
                        <a:latin typeface="Plus Jakarta Sans SemiBold"/>
                        <a:ea typeface="Plus Jakarta Sans SemiBold"/>
                        <a:cs typeface="Plus Jakarta Sans SemiBold"/>
                        <a:sym typeface="Plus Jakarta Sans SemiBold"/>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r h="821775">
                <a:tc gridSpan="2">
                  <a:txBody>
                    <a:bodyPr/>
                    <a:lstStyle/>
                    <a:p>
                      <a:pPr indent="0" lvl="0" marL="0" rtl="0" algn="l">
                        <a:spcBef>
                          <a:spcPts val="0"/>
                        </a:spcBef>
                        <a:spcAft>
                          <a:spcPts val="0"/>
                        </a:spcAft>
                        <a:buNone/>
                      </a:pPr>
                      <a:r>
                        <a:rPr lang="en" sz="1500">
                          <a:solidFill>
                            <a:schemeClr val="dk1"/>
                          </a:solidFill>
                          <a:latin typeface="Inter SemiBold"/>
                          <a:ea typeface="Inter SemiBold"/>
                          <a:cs typeface="Inter SemiBold"/>
                          <a:sym typeface="Inter SemiBold"/>
                        </a:rPr>
                        <a:t>Host Name:</a:t>
                      </a:r>
                      <a:endParaRPr sz="1500">
                        <a:solidFill>
                          <a:schemeClr val="dk1"/>
                        </a:solidFill>
                        <a:latin typeface="Inter SemiBold"/>
                        <a:ea typeface="Inter SemiBold"/>
                        <a:cs typeface="Inter SemiBold"/>
                        <a:sym typeface="Inter SemiBold"/>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a:txBody>
                    <a:bodyPr/>
                    <a:lstStyle/>
                    <a:p>
                      <a:pPr indent="0" lvl="0" marL="0" rtl="0" algn="l">
                        <a:spcBef>
                          <a:spcPts val="0"/>
                        </a:spcBef>
                        <a:spcAft>
                          <a:spcPts val="0"/>
                        </a:spcAft>
                        <a:buNone/>
                      </a:pPr>
                      <a:r>
                        <a:rPr lang="en" sz="1500">
                          <a:solidFill>
                            <a:schemeClr val="dk1"/>
                          </a:solidFill>
                          <a:latin typeface="Inter SemiBold"/>
                          <a:ea typeface="Inter SemiBold"/>
                          <a:cs typeface="Inter SemiBold"/>
                          <a:sym typeface="Inter SemiBold"/>
                        </a:rPr>
                        <a:t>Guest Name:</a:t>
                      </a:r>
                      <a:endParaRPr sz="1500">
                        <a:solidFill>
                          <a:schemeClr val="dk1"/>
                        </a:solidFill>
                        <a:latin typeface="Inter SemiBold"/>
                        <a:ea typeface="Inter SemiBold"/>
                        <a:cs typeface="Inter SemiBold"/>
                        <a:sym typeface="Inter SemiBold"/>
                      </a:endParaRPr>
                    </a:p>
                  </a:txBody>
                  <a:tcPr marT="95775" marB="95775" marR="971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1691525">
                <a:tc gridSpan="3">
                  <a:txBody>
                    <a:bodyPr/>
                    <a:lstStyle/>
                    <a:p>
                      <a:pPr indent="0" lvl="0" marL="0" rtl="0" algn="ctr">
                        <a:spcBef>
                          <a:spcPts val="0"/>
                        </a:spcBef>
                        <a:spcAft>
                          <a:spcPts val="0"/>
                        </a:spcAft>
                        <a:buNone/>
                      </a:pPr>
                      <a:r>
                        <a:rPr b="1" lang="en" sz="1300">
                          <a:latin typeface="Inter"/>
                          <a:ea typeface="Inter"/>
                          <a:cs typeface="Inter"/>
                          <a:sym typeface="Inter"/>
                        </a:rPr>
                        <a:t>What is this podcast episode about? </a:t>
                      </a:r>
                      <a:r>
                        <a:rPr i="1" lang="en" sz="1300">
                          <a:latin typeface="Inter"/>
                          <a:ea typeface="Inter"/>
                          <a:cs typeface="Inter"/>
                          <a:sym typeface="Inter"/>
                        </a:rPr>
                        <a:t>(Introduction)</a:t>
                      </a:r>
                      <a:endParaRPr i="1" sz="1300">
                        <a:latin typeface="Inter"/>
                        <a:ea typeface="Inter"/>
                        <a:cs typeface="Inter"/>
                        <a:sym typeface="Inter"/>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r h="2126175">
                <a:tc gridSpan="3">
                  <a:txBody>
                    <a:bodyPr/>
                    <a:lstStyle/>
                    <a:p>
                      <a:pPr indent="0" lvl="0" marL="0" rtl="0" algn="ctr">
                        <a:spcBef>
                          <a:spcPts val="0"/>
                        </a:spcBef>
                        <a:spcAft>
                          <a:spcPts val="0"/>
                        </a:spcAft>
                        <a:buNone/>
                      </a:pPr>
                      <a:r>
                        <a:rPr lang="en" sz="1300">
                          <a:latin typeface="Inter SemiBold"/>
                          <a:ea typeface="Inter SemiBold"/>
                          <a:cs typeface="Inter SemiBold"/>
                          <a:sym typeface="Inter SemiBold"/>
                        </a:rPr>
                        <a:t>Background Information on the Topic</a:t>
                      </a:r>
                      <a:endParaRPr i="1"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l">
                        <a:spcBef>
                          <a:spcPts val="0"/>
                        </a:spcBef>
                        <a:spcAft>
                          <a:spcPts val="0"/>
                        </a:spcAft>
                        <a:buNone/>
                      </a:pPr>
                      <a:r>
                        <a:t/>
                      </a:r>
                      <a:endParaRPr sz="1300">
                        <a:solidFill>
                          <a:schemeClr val="dk1"/>
                        </a:solidFill>
                        <a:latin typeface="Inter"/>
                        <a:ea typeface="Inter"/>
                        <a:cs typeface="Inter"/>
                        <a:sym typeface="Inter"/>
                      </a:endParaRPr>
                    </a:p>
                    <a:p>
                      <a:pPr indent="0" lvl="0" marL="457200" rtl="0" algn="l">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457200" rtl="0" algn="l">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l">
                        <a:spcBef>
                          <a:spcPts val="0"/>
                        </a:spcBef>
                        <a:spcAft>
                          <a:spcPts val="0"/>
                        </a:spcAft>
                        <a:buNone/>
                      </a:pPr>
                      <a:r>
                        <a:t/>
                      </a:r>
                      <a:endParaRPr sz="1300">
                        <a:solidFill>
                          <a:schemeClr val="dk1"/>
                        </a:solidFill>
                        <a:latin typeface="Inter SemiBold"/>
                        <a:ea typeface="Inter SemiBold"/>
                        <a:cs typeface="Inter SemiBold"/>
                        <a:sym typeface="Inter SemiBold"/>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r h="2925950">
                <a:tc gridSpan="3">
                  <a:txBody>
                    <a:bodyPr/>
                    <a:lstStyle/>
                    <a:p>
                      <a:pPr indent="0" lvl="0" marL="0" rtl="0" algn="ctr">
                        <a:spcBef>
                          <a:spcPts val="0"/>
                        </a:spcBef>
                        <a:spcAft>
                          <a:spcPts val="0"/>
                        </a:spcAft>
                        <a:buClr>
                          <a:schemeClr val="dk1"/>
                        </a:buClr>
                        <a:buSzPts val="1200"/>
                        <a:buFont typeface="Arial"/>
                        <a:buNone/>
                      </a:pPr>
                      <a:r>
                        <a:rPr b="1" lang="en" sz="1300">
                          <a:latin typeface="Inter"/>
                          <a:ea typeface="Inter"/>
                          <a:cs typeface="Inter"/>
                          <a:sym typeface="Inter"/>
                        </a:rPr>
                        <a:t>Pre-Planned Questions </a:t>
                      </a:r>
                      <a:r>
                        <a:rPr i="1" lang="en" sz="1300">
                          <a:solidFill>
                            <a:schemeClr val="dk1"/>
                          </a:solidFill>
                          <a:latin typeface="Inter"/>
                          <a:ea typeface="Inter"/>
                          <a:cs typeface="Inter"/>
                          <a:sym typeface="Inter"/>
                        </a:rPr>
                        <a:t>(these questions will be asked by the host!)</a:t>
                      </a:r>
                      <a:endParaRPr i="1" sz="1300">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i="1"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i="1" lang="en" sz="1300">
                          <a:solidFill>
                            <a:schemeClr val="dk1"/>
                          </a:solidFill>
                          <a:latin typeface="Inter"/>
                          <a:ea typeface="Inter"/>
                          <a:cs typeface="Inter"/>
                          <a:sym typeface="Inter"/>
                        </a:rPr>
                        <a:t>Tell us about yourself</a:t>
                      </a:r>
                      <a:endParaRPr i="1"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i="1" lang="en" sz="1300">
                          <a:solidFill>
                            <a:schemeClr val="dk1"/>
                          </a:solidFill>
                          <a:latin typeface="Inter"/>
                          <a:ea typeface="Inter"/>
                          <a:cs typeface="Inter"/>
                          <a:sym typeface="Inter"/>
                        </a:rPr>
                        <a:t>What economic factors influenced  ________?</a:t>
                      </a:r>
                      <a:endParaRPr i="1"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i="1" lang="en" sz="1300">
                          <a:solidFill>
                            <a:schemeClr val="dk1"/>
                          </a:solidFill>
                          <a:latin typeface="Inter"/>
                          <a:ea typeface="Inter"/>
                          <a:cs typeface="Inter"/>
                          <a:sym typeface="Inter"/>
                        </a:rPr>
                        <a:t>What political factors influenced  ____________?</a:t>
                      </a:r>
                      <a:endParaRPr i="1"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i="1" lang="en" sz="1300">
                          <a:solidFill>
                            <a:schemeClr val="dk1"/>
                          </a:solidFill>
                          <a:latin typeface="Inter"/>
                          <a:ea typeface="Inter"/>
                          <a:cs typeface="Inter"/>
                          <a:sym typeface="Inter"/>
                        </a:rPr>
                        <a:t>Did religion influence _______? How so?</a:t>
                      </a:r>
                      <a:endParaRPr i="1" sz="1300">
                        <a:solidFill>
                          <a:schemeClr val="dk1"/>
                        </a:solidFill>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i="1" lang="en" sz="1300">
                          <a:solidFill>
                            <a:schemeClr val="dk1"/>
                          </a:solidFill>
                          <a:latin typeface="Inter"/>
                          <a:ea typeface="Inter"/>
                          <a:cs typeface="Inter"/>
                          <a:sym typeface="Inter"/>
                        </a:rPr>
                        <a:t>What do you want our listeners to mainly takeaway from today’s episode?</a:t>
                      </a:r>
                      <a:endParaRPr i="1" sz="1300">
                        <a:solidFill>
                          <a:schemeClr val="dk1"/>
                        </a:solidFill>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bl>
          </a:graphicData>
        </a:graphic>
      </p:graphicFrame>
      <p:pic>
        <p:nvPicPr>
          <p:cNvPr id="174" name="Google Shape;174;p23"/>
          <p:cNvPicPr preferRelativeResize="0"/>
          <p:nvPr/>
        </p:nvPicPr>
        <p:blipFill>
          <a:blip r:embed="rId5">
            <a:alphaModFix/>
          </a:blip>
          <a:stretch>
            <a:fillRect/>
          </a:stretch>
        </p:blipFill>
        <p:spPr>
          <a:xfrm>
            <a:off x="6639250" y="950275"/>
            <a:ext cx="650702" cy="650702"/>
          </a:xfrm>
          <a:prstGeom prst="rect">
            <a:avLst/>
          </a:prstGeom>
          <a:noFill/>
          <a:ln>
            <a:noFill/>
          </a:ln>
        </p:spPr>
      </p:pic>
      <p:pic>
        <p:nvPicPr>
          <p:cNvPr id="175" name="Google Shape;175;p23"/>
          <p:cNvPicPr preferRelativeResize="0"/>
          <p:nvPr/>
        </p:nvPicPr>
        <p:blipFill>
          <a:blip r:embed="rId5">
            <a:alphaModFix/>
          </a:blip>
          <a:stretch>
            <a:fillRect/>
          </a:stretch>
        </p:blipFill>
        <p:spPr>
          <a:xfrm>
            <a:off x="441987" y="950275"/>
            <a:ext cx="650702" cy="6507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pic>
        <p:nvPicPr>
          <p:cNvPr id="180" name="Google Shape;180;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24"/>
          <p:cNvSpPr txBox="1"/>
          <p:nvPr/>
        </p:nvSpPr>
        <p:spPr>
          <a:xfrm>
            <a:off x="0" y="0"/>
            <a:ext cx="7772400" cy="650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latin typeface="Halant"/>
                <a:ea typeface="Halant"/>
                <a:cs typeface="Halant"/>
                <a:sym typeface="Halant"/>
              </a:rPr>
              <a:t>Causation</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latin typeface="Inter Medium"/>
                <a:ea typeface="Inter Medium"/>
                <a:cs typeface="Inter Medium"/>
                <a:sym typeface="Inter Medium"/>
              </a:rPr>
              <a:t>Podcast: World History Stories continued</a:t>
            </a:r>
            <a:endParaRPr sz="1200">
              <a:solidFill>
                <a:srgbClr val="000000"/>
              </a:solidFill>
              <a:latin typeface="Inter Medium"/>
              <a:ea typeface="Inter Medium"/>
              <a:cs typeface="Inter Medium"/>
              <a:sym typeface="Inter Medium"/>
            </a:endParaRPr>
          </a:p>
        </p:txBody>
      </p:sp>
      <p:pic>
        <p:nvPicPr>
          <p:cNvPr id="182" name="Google Shape;182;p24"/>
          <p:cNvPicPr preferRelativeResize="0"/>
          <p:nvPr/>
        </p:nvPicPr>
        <p:blipFill>
          <a:blip r:embed="rId4">
            <a:alphaModFix/>
          </a:blip>
          <a:stretch>
            <a:fillRect/>
          </a:stretch>
        </p:blipFill>
        <p:spPr>
          <a:xfrm>
            <a:off x="68872" y="212597"/>
            <a:ext cx="1056536" cy="438114"/>
          </a:xfrm>
          <a:prstGeom prst="rect">
            <a:avLst/>
          </a:prstGeom>
          <a:noFill/>
          <a:ln>
            <a:noFill/>
          </a:ln>
        </p:spPr>
      </p:pic>
      <p:sp>
        <p:nvSpPr>
          <p:cNvPr id="183" name="Google Shape;183;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4" name="Google Shape;184;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5" name="Google Shape;185;p24"/>
          <p:cNvGraphicFramePr/>
          <p:nvPr/>
        </p:nvGraphicFramePr>
        <p:xfrm>
          <a:off x="344567" y="781977"/>
          <a:ext cx="3000000" cy="3000000"/>
        </p:xfrm>
        <a:graphic>
          <a:graphicData uri="http://schemas.openxmlformats.org/drawingml/2006/table">
            <a:tbl>
              <a:tblPr>
                <a:noFill/>
                <a:tableStyleId>{F5B4FF71-01B6-4479-B04A-400841B766F3}</a:tableStyleId>
              </a:tblPr>
              <a:tblGrid>
                <a:gridCol w="2244700"/>
                <a:gridCol w="1296925"/>
                <a:gridCol w="3541725"/>
              </a:tblGrid>
              <a:tr h="5962500">
                <a:tc gridSpan="3">
                  <a:txBody>
                    <a:bodyPr/>
                    <a:lstStyle/>
                    <a:p>
                      <a:pPr indent="0" lvl="0" marL="0" rtl="0" algn="ctr">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Main Points/Facts </a:t>
                      </a:r>
                      <a:r>
                        <a:rPr i="1" lang="en" sz="1300">
                          <a:solidFill>
                            <a:schemeClr val="dk1"/>
                          </a:solidFill>
                          <a:latin typeface="Inter"/>
                          <a:ea typeface="Inter"/>
                          <a:cs typeface="Inter"/>
                          <a:sym typeface="Inter"/>
                        </a:rPr>
                        <a:t>(answers to Questions 2-4)</a:t>
                      </a:r>
                      <a:endParaRPr b="1"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None/>
                      </a:pPr>
                      <a:r>
                        <a:t/>
                      </a:r>
                      <a:endParaRPr i="1" sz="1300">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i="1" sz="1300">
                        <a:solidFill>
                          <a:schemeClr val="dk1"/>
                        </a:solidFill>
                        <a:latin typeface="Inter"/>
                        <a:ea typeface="Inter"/>
                        <a:cs typeface="Inter"/>
                        <a:sym typeface="Inter"/>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r h="2003500">
                <a:tc gridSpan="3">
                  <a:txBody>
                    <a:bodyPr/>
                    <a:lstStyle/>
                    <a:p>
                      <a:pPr indent="0" lvl="0" marL="0" rtl="0" algn="ctr">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Reflection </a:t>
                      </a:r>
                      <a:r>
                        <a:rPr i="1" lang="en" sz="1300">
                          <a:solidFill>
                            <a:schemeClr val="dk1"/>
                          </a:solidFill>
                          <a:latin typeface="Inter"/>
                          <a:ea typeface="Inter"/>
                          <a:cs typeface="Inter"/>
                          <a:sym typeface="Inter"/>
                        </a:rPr>
                        <a:t>(End with a reflective question or statement for your audience, Question 5)</a:t>
                      </a:r>
                      <a:endParaRPr i="1" sz="13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i="1" sz="1300">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800">
                        <a:solidFill>
                          <a:schemeClr val="dk1"/>
                        </a:solidFill>
                        <a:latin typeface="Inter"/>
                        <a:ea typeface="Inter"/>
                        <a:cs typeface="Inter"/>
                        <a:sym typeface="Inter"/>
                      </a:endParaRPr>
                    </a:p>
                    <a:p>
                      <a:pPr indent="0" lvl="0" marL="0" rtl="0" algn="ctr">
                        <a:spcBef>
                          <a:spcPts val="0"/>
                        </a:spcBef>
                        <a:spcAft>
                          <a:spcPts val="0"/>
                        </a:spcAft>
                        <a:buClr>
                          <a:schemeClr val="dk1"/>
                        </a:buClr>
                        <a:buSzPts val="1200"/>
                        <a:buFont typeface="Arial"/>
                        <a:buNone/>
                      </a:pPr>
                      <a:r>
                        <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800">
                        <a:solidFill>
                          <a:schemeClr val="dk1"/>
                        </a:solidFill>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9" name="Shape 189"/>
        <p:cNvGrpSpPr/>
        <p:nvPr/>
      </p:nvGrpSpPr>
      <p:grpSpPr>
        <a:xfrm>
          <a:off x="0" y="0"/>
          <a:ext cx="0" cy="0"/>
          <a:chOff x="0" y="0"/>
          <a:chExt cx="0" cy="0"/>
        </a:xfrm>
      </p:grpSpPr>
      <p:sp>
        <p:nvSpPr>
          <p:cNvPr id="190" name="Google Shape;190;p25"/>
          <p:cNvSpPr txBox="1"/>
          <p:nvPr/>
        </p:nvSpPr>
        <p:spPr>
          <a:xfrm>
            <a:off x="0" y="0"/>
            <a:ext cx="7772400" cy="602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Unit 1: Global Exchange &amp; Societies</a:t>
            </a:r>
            <a:endParaRPr>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200">
                <a:solidFill>
                  <a:schemeClr val="dk1"/>
                </a:solidFill>
                <a:latin typeface="Plus Jakarta Sans Medium"/>
                <a:ea typeface="Plus Jakarta Sans Medium"/>
                <a:cs typeface="Plus Jakarta Sans Medium"/>
                <a:sym typeface="Plus Jakarta Sans Medium"/>
              </a:rPr>
              <a:t>Exit Ticket - Lesson 6 </a:t>
            </a:r>
            <a:endParaRPr sz="12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191" name="Google Shape;191;p25"/>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192" name="Google Shape;192;p25"/>
          <p:cNvSpPr txBox="1"/>
          <p:nvPr/>
        </p:nvSpPr>
        <p:spPr>
          <a:xfrm>
            <a:off x="3022649" y="2643323"/>
            <a:ext cx="1566600" cy="14412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300">
                <a:latin typeface="Inter"/>
                <a:ea typeface="Inter"/>
                <a:cs typeface="Inter"/>
                <a:sym typeface="Inter"/>
              </a:rPr>
              <a:t>Factors that influenced the Kingdoms of Mali &amp; Songhai</a:t>
            </a:r>
            <a:endParaRPr b="1" sz="1300">
              <a:latin typeface="Inter"/>
              <a:ea typeface="Inter"/>
              <a:cs typeface="Inter"/>
              <a:sym typeface="Inter"/>
            </a:endParaRPr>
          </a:p>
        </p:txBody>
      </p:sp>
      <p:sp>
        <p:nvSpPr>
          <p:cNvPr id="193" name="Google Shape;193;p25"/>
          <p:cNvSpPr txBox="1"/>
          <p:nvPr/>
        </p:nvSpPr>
        <p:spPr>
          <a:xfrm>
            <a:off x="5152175" y="4387125"/>
            <a:ext cx="2212800" cy="3282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800">
                <a:latin typeface="Inter"/>
                <a:ea typeface="Inter"/>
                <a:cs typeface="Inter"/>
                <a:sym typeface="Inter"/>
              </a:rPr>
              <a:t>Political Factors</a:t>
            </a:r>
            <a:endParaRPr b="1" sz="1800">
              <a:latin typeface="Inter"/>
              <a:ea typeface="Inter"/>
              <a:cs typeface="Inter"/>
              <a:sym typeface="Inter"/>
            </a:endParaRPr>
          </a:p>
          <a:p>
            <a:pPr indent="0" lvl="0" marL="0" rtl="0" algn="l">
              <a:spcBef>
                <a:spcPts val="0"/>
              </a:spcBef>
              <a:spcAft>
                <a:spcPts val="0"/>
              </a:spcAft>
              <a:buNone/>
            </a:pPr>
            <a:r>
              <a:t/>
            </a:r>
            <a:endParaRPr b="1" sz="2000">
              <a:latin typeface="Inter"/>
              <a:ea typeface="Inter"/>
              <a:cs typeface="Inter"/>
              <a:sym typeface="Inter"/>
            </a:endParaRPr>
          </a:p>
        </p:txBody>
      </p:sp>
      <p:sp>
        <p:nvSpPr>
          <p:cNvPr id="194" name="Google Shape;194;p25"/>
          <p:cNvSpPr txBox="1"/>
          <p:nvPr/>
        </p:nvSpPr>
        <p:spPr>
          <a:xfrm>
            <a:off x="145900" y="4326375"/>
            <a:ext cx="2313900" cy="3342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b="1" lang="en" sz="1800">
                <a:solidFill>
                  <a:schemeClr val="dk1"/>
                </a:solidFill>
                <a:latin typeface="Inter"/>
                <a:ea typeface="Inter"/>
                <a:cs typeface="Inter"/>
                <a:sym typeface="Inter"/>
              </a:rPr>
              <a:t>Economic Factors</a:t>
            </a:r>
            <a:endParaRPr b="1" sz="18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2000">
              <a:solidFill>
                <a:schemeClr val="dk1"/>
              </a:solidFill>
              <a:latin typeface="Inter"/>
              <a:ea typeface="Inter"/>
              <a:cs typeface="Inter"/>
              <a:sym typeface="Inter"/>
            </a:endParaRPr>
          </a:p>
        </p:txBody>
      </p:sp>
      <p:sp>
        <p:nvSpPr>
          <p:cNvPr id="195" name="Google Shape;195;p25"/>
          <p:cNvSpPr txBox="1"/>
          <p:nvPr/>
        </p:nvSpPr>
        <p:spPr>
          <a:xfrm>
            <a:off x="2699550" y="6668875"/>
            <a:ext cx="2212800" cy="28881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b="1" lang="en" sz="1800">
                <a:solidFill>
                  <a:schemeClr val="dk1"/>
                </a:solidFill>
                <a:latin typeface="Inter"/>
                <a:ea typeface="Inter"/>
                <a:cs typeface="Inter"/>
                <a:sym typeface="Inter"/>
              </a:rPr>
              <a:t>Religion</a:t>
            </a:r>
            <a:endParaRPr b="1" sz="18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1800">
              <a:solidFill>
                <a:schemeClr val="dk1"/>
              </a:solidFill>
              <a:latin typeface="Inter"/>
              <a:ea typeface="Inter"/>
              <a:cs typeface="Inter"/>
              <a:sym typeface="Inter"/>
            </a:endParaRPr>
          </a:p>
        </p:txBody>
      </p:sp>
      <p:cxnSp>
        <p:nvCxnSpPr>
          <p:cNvPr id="196" name="Google Shape;196;p25"/>
          <p:cNvCxnSpPr>
            <a:stCxn id="192" idx="3"/>
            <a:endCxn id="193" idx="0"/>
          </p:cNvCxnSpPr>
          <p:nvPr/>
        </p:nvCxnSpPr>
        <p:spPr>
          <a:xfrm>
            <a:off x="4589249" y="3363923"/>
            <a:ext cx="1669200" cy="1023300"/>
          </a:xfrm>
          <a:prstGeom prst="bentConnector2">
            <a:avLst/>
          </a:prstGeom>
          <a:noFill/>
          <a:ln cap="flat" cmpd="sng" w="9525">
            <a:solidFill>
              <a:schemeClr val="dk2"/>
            </a:solidFill>
            <a:prstDash val="solid"/>
            <a:round/>
            <a:headEnd len="med" w="med" type="none"/>
            <a:tailEnd len="med" w="med" type="none"/>
          </a:ln>
        </p:spPr>
      </p:cxnSp>
      <p:cxnSp>
        <p:nvCxnSpPr>
          <p:cNvPr id="197" name="Google Shape;197;p25"/>
          <p:cNvCxnSpPr>
            <a:stCxn id="192" idx="1"/>
          </p:cNvCxnSpPr>
          <p:nvPr/>
        </p:nvCxnSpPr>
        <p:spPr>
          <a:xfrm flipH="1">
            <a:off x="587549" y="3363923"/>
            <a:ext cx="2435100" cy="950400"/>
          </a:xfrm>
          <a:prstGeom prst="bentConnector3">
            <a:avLst>
              <a:gd fmla="val 50000" name="adj1"/>
            </a:avLst>
          </a:prstGeom>
          <a:noFill/>
          <a:ln cap="flat" cmpd="sng" w="9525">
            <a:solidFill>
              <a:schemeClr val="dk2"/>
            </a:solidFill>
            <a:prstDash val="solid"/>
            <a:round/>
            <a:headEnd len="med" w="med" type="none"/>
            <a:tailEnd len="med" w="med" type="none"/>
          </a:ln>
        </p:spPr>
      </p:cxnSp>
      <p:cxnSp>
        <p:nvCxnSpPr>
          <p:cNvPr id="198" name="Google Shape;198;p25"/>
          <p:cNvCxnSpPr>
            <a:stCxn id="192" idx="2"/>
            <a:endCxn id="195" idx="0"/>
          </p:cNvCxnSpPr>
          <p:nvPr/>
        </p:nvCxnSpPr>
        <p:spPr>
          <a:xfrm>
            <a:off x="3805949" y="4084523"/>
            <a:ext cx="0" cy="2584500"/>
          </a:xfrm>
          <a:prstGeom prst="straightConnector1">
            <a:avLst/>
          </a:prstGeom>
          <a:noFill/>
          <a:ln cap="flat" cmpd="sng" w="9525">
            <a:solidFill>
              <a:schemeClr val="dk2"/>
            </a:solidFill>
            <a:prstDash val="solid"/>
            <a:round/>
            <a:headEnd len="med" w="med" type="none"/>
            <a:tailEnd len="med" w="med" type="none"/>
          </a:ln>
        </p:spPr>
      </p:cxnSp>
      <p:sp>
        <p:nvSpPr>
          <p:cNvPr id="199" name="Google Shape;199;p25"/>
          <p:cNvSpPr txBox="1"/>
          <p:nvPr/>
        </p:nvSpPr>
        <p:spPr>
          <a:xfrm>
            <a:off x="353475" y="1172713"/>
            <a:ext cx="7112400" cy="7905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500">
                <a:solidFill>
                  <a:schemeClr val="dk1"/>
                </a:solidFill>
                <a:latin typeface="Halant"/>
                <a:ea typeface="Halant"/>
                <a:cs typeface="Halant"/>
                <a:sym typeface="Halant"/>
              </a:rPr>
              <a:t>Supporting Question</a:t>
            </a:r>
            <a:endParaRPr b="1"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a:solidFill>
                  <a:schemeClr val="dk1"/>
                </a:solidFill>
                <a:latin typeface="Inter"/>
                <a:ea typeface="Inter"/>
                <a:cs typeface="Inter"/>
                <a:sym typeface="Inter"/>
              </a:rPr>
              <a:t>What factors influenced the development and expansion of the Mali and Songhai Empires?</a:t>
            </a:r>
            <a:endParaRPr b="1">
              <a:solidFill>
                <a:schemeClr val="dk1"/>
              </a:solidFill>
              <a:latin typeface="Inter"/>
              <a:ea typeface="Inter"/>
              <a:cs typeface="Inter"/>
              <a:sym typeface="Inter"/>
            </a:endParaRPr>
          </a:p>
        </p:txBody>
      </p:sp>
      <p:sp>
        <p:nvSpPr>
          <p:cNvPr id="200" name="Google Shape;200;p25"/>
          <p:cNvSpPr txBox="1"/>
          <p:nvPr/>
        </p:nvSpPr>
        <p:spPr>
          <a:xfrm>
            <a:off x="379190" y="2066265"/>
            <a:ext cx="6853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Complete the mind map below based on the information learned in the lesson, then write a one sentence summary. Be specific!</a:t>
            </a:r>
            <a:endParaRPr sz="1200">
              <a:solidFill>
                <a:schemeClr val="dk1"/>
              </a:solidFill>
              <a:latin typeface="Halant"/>
              <a:ea typeface="Halant"/>
              <a:cs typeface="Halant"/>
              <a:sym typeface="Halant"/>
            </a:endParaRPr>
          </a:p>
        </p:txBody>
      </p:sp>
      <p:pic>
        <p:nvPicPr>
          <p:cNvPr id="201" name="Google Shape;201;p2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02" name="Google Shape;202;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3" name="Google Shape;203;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04" name="Google Shape;204;p25"/>
          <p:cNvSpPr txBox="1"/>
          <p:nvPr/>
        </p:nvSpPr>
        <p:spPr>
          <a:xfrm>
            <a:off x="353475" y="668875"/>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Name: ___________________________________________________					Date: ________</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pic>
        <p:nvPicPr>
          <p:cNvPr id="66" name="Google Shape;66;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7" name="Google Shape;67;p14"/>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a:solidFill>
                  <a:schemeClr val="dk1"/>
                </a:solidFill>
                <a:latin typeface="Halant"/>
                <a:ea typeface="Halant"/>
                <a:cs typeface="Halant"/>
                <a:sym typeface="Halant"/>
              </a:rPr>
              <a:t>Contextualization/Historical Significance</a:t>
            </a:r>
            <a:endParaRPr>
              <a:latin typeface="Halant"/>
              <a:ea typeface="Halant"/>
              <a:cs typeface="Halant"/>
              <a:sym typeface="Halant"/>
            </a:endParaRPr>
          </a:p>
          <a:p>
            <a:pPr indent="0" lvl="0" marL="0" rtl="0" algn="ctr">
              <a:spcBef>
                <a:spcPts val="0"/>
              </a:spcBef>
              <a:spcAft>
                <a:spcPts val="0"/>
              </a:spcAft>
              <a:buNone/>
            </a:pPr>
            <a:r>
              <a:rPr lang="en" sz="2200">
                <a:latin typeface="Inter Medium"/>
                <a:ea typeface="Inter Medium"/>
                <a:cs typeface="Inter Medium"/>
                <a:sym typeface="Inter Medium"/>
              </a:rPr>
              <a:t>Sightseeing in Mali &amp; Songhai</a:t>
            </a:r>
            <a:endParaRPr sz="1200">
              <a:solidFill>
                <a:srgbClr val="000000"/>
              </a:solidFill>
              <a:latin typeface="Inter Medium"/>
              <a:ea typeface="Inter Medium"/>
              <a:cs typeface="Inter Medium"/>
              <a:sym typeface="Inter Medium"/>
            </a:endParaRPr>
          </a:p>
        </p:txBody>
      </p:sp>
      <p:pic>
        <p:nvPicPr>
          <p:cNvPr id="68" name="Google Shape;68;p1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1" name="Google Shape;71;p14"/>
          <p:cNvSpPr txBox="1"/>
          <p:nvPr/>
        </p:nvSpPr>
        <p:spPr>
          <a:xfrm>
            <a:off x="455450" y="1054900"/>
            <a:ext cx="6861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Imagine that you are a historian visiting West Africa. These are places and objects you might see.  Analyze each artifact and predict how Mali &amp; Songhai were influenced by Islamic culture.</a:t>
            </a:r>
            <a:endParaRPr sz="1200">
              <a:solidFill>
                <a:schemeClr val="dk1"/>
              </a:solidFill>
              <a:latin typeface="Inter"/>
              <a:ea typeface="Inter"/>
              <a:cs typeface="Inter"/>
              <a:sym typeface="Inter"/>
            </a:endParaRPr>
          </a:p>
        </p:txBody>
      </p:sp>
      <p:graphicFrame>
        <p:nvGraphicFramePr>
          <p:cNvPr id="72" name="Google Shape;72;p14"/>
          <p:cNvGraphicFramePr/>
          <p:nvPr/>
        </p:nvGraphicFramePr>
        <p:xfrm>
          <a:off x="479661" y="1925304"/>
          <a:ext cx="3000000" cy="3000000"/>
        </p:xfrm>
        <a:graphic>
          <a:graphicData uri="http://schemas.openxmlformats.org/drawingml/2006/table">
            <a:tbl>
              <a:tblPr>
                <a:noFill/>
                <a:tableStyleId>{F5B4FF71-01B6-4479-B04A-400841B766F3}</a:tableStyleId>
              </a:tblPr>
              <a:tblGrid>
                <a:gridCol w="3878900"/>
                <a:gridCol w="3109625"/>
              </a:tblGrid>
              <a:tr h="575975">
                <a:tc>
                  <a:txBody>
                    <a:bodyPr/>
                    <a:lstStyle/>
                    <a:p>
                      <a:pPr indent="0" lvl="0" marL="0" rtl="0" algn="ctr">
                        <a:spcBef>
                          <a:spcPts val="0"/>
                        </a:spcBef>
                        <a:spcAft>
                          <a:spcPts val="0"/>
                        </a:spcAft>
                        <a:buNone/>
                      </a:pPr>
                      <a:r>
                        <a:rPr b="1" lang="en" sz="1200">
                          <a:latin typeface="Inter"/>
                          <a:ea typeface="Inter"/>
                          <a:cs typeface="Inter"/>
                          <a:sym typeface="Inter"/>
                        </a:rPr>
                        <a:t>Image</a:t>
                      </a:r>
                      <a:endParaRPr b="1" sz="12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Islam influence + Reasoning</a:t>
                      </a:r>
                      <a:endParaRPr b="1" sz="12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346125">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300">
                          <a:solidFill>
                            <a:schemeClr val="dk1"/>
                          </a:solidFill>
                          <a:latin typeface="Inter SemiBold"/>
                          <a:ea typeface="Inter SemiBold"/>
                          <a:cs typeface="Inter SemiBold"/>
                          <a:sym typeface="Inter SemiBold"/>
                        </a:rPr>
                        <a:t>Great Mosque of Djenne (Jenne)</a:t>
                      </a:r>
                      <a:r>
                        <a:rPr lang="en" sz="1800">
                          <a:solidFill>
                            <a:schemeClr val="dk1"/>
                          </a:solidFill>
                          <a:latin typeface="Inter SemiBold"/>
                          <a:ea typeface="Inter SemiBold"/>
                          <a:cs typeface="Inter SemiBold"/>
                          <a:sym typeface="Inter SemiBold"/>
                        </a:rPr>
                        <a:t> </a:t>
                      </a:r>
                      <a:endParaRPr sz="11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500875">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ctr">
                        <a:spcBef>
                          <a:spcPts val="0"/>
                        </a:spcBef>
                        <a:spcAft>
                          <a:spcPts val="0"/>
                        </a:spcAft>
                        <a:buClr>
                          <a:schemeClr val="dk1"/>
                        </a:buClr>
                        <a:buSzPts val="1100"/>
                        <a:buFont typeface="Arial"/>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Clr>
                          <a:schemeClr val="dk1"/>
                        </a:buClr>
                        <a:buSzPts val="1100"/>
                        <a:buFont typeface="Arial"/>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Clr>
                          <a:schemeClr val="dk1"/>
                        </a:buClr>
                        <a:buSzPts val="1100"/>
                        <a:buFont typeface="Arial"/>
                        <a:buNone/>
                      </a:pPr>
                      <a:r>
                        <a:rPr lang="en" sz="1300">
                          <a:solidFill>
                            <a:schemeClr val="dk1"/>
                          </a:solidFill>
                          <a:latin typeface="Inter SemiBold"/>
                          <a:ea typeface="Inter SemiBold"/>
                          <a:cs typeface="Inter SemiBold"/>
                          <a:sym typeface="Inter SemiBold"/>
                        </a:rPr>
                        <a:t>A Mathematics and Astronomy Book from Timbuktu</a:t>
                      </a:r>
                      <a:endParaRPr sz="16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73" name="Google Shape;73;p14"/>
          <p:cNvPicPr preferRelativeResize="0"/>
          <p:nvPr/>
        </p:nvPicPr>
        <p:blipFill>
          <a:blip r:embed="rId5">
            <a:alphaModFix/>
          </a:blip>
          <a:stretch>
            <a:fillRect/>
          </a:stretch>
        </p:blipFill>
        <p:spPr>
          <a:xfrm>
            <a:off x="479625" y="2922625"/>
            <a:ext cx="3878923" cy="2127100"/>
          </a:xfrm>
          <a:prstGeom prst="rect">
            <a:avLst/>
          </a:prstGeom>
          <a:noFill/>
          <a:ln>
            <a:noFill/>
          </a:ln>
        </p:spPr>
      </p:pic>
      <p:pic>
        <p:nvPicPr>
          <p:cNvPr id="74" name="Google Shape;74;p14"/>
          <p:cNvPicPr preferRelativeResize="0"/>
          <p:nvPr/>
        </p:nvPicPr>
        <p:blipFill>
          <a:blip r:embed="rId6">
            <a:alphaModFix/>
          </a:blip>
          <a:stretch>
            <a:fillRect/>
          </a:stretch>
        </p:blipFill>
        <p:spPr>
          <a:xfrm>
            <a:off x="696487" y="6178550"/>
            <a:ext cx="3347850" cy="2233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pic>
        <p:nvPicPr>
          <p:cNvPr id="79" name="Google Shape;7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Contextualization/Historical Significance</a:t>
            </a:r>
            <a:endParaRPr sz="1500">
              <a:latin typeface="Halant"/>
              <a:ea typeface="Halant"/>
              <a:cs typeface="Halant"/>
              <a:sym typeface="Halant"/>
            </a:endParaRPr>
          </a:p>
          <a:p>
            <a:pPr indent="0" lvl="0" marL="0" rtl="0" algn="ctr">
              <a:spcBef>
                <a:spcPts val="0"/>
              </a:spcBef>
              <a:spcAft>
                <a:spcPts val="0"/>
              </a:spcAft>
              <a:buNone/>
            </a:pPr>
            <a:r>
              <a:rPr lang="en" sz="2300">
                <a:solidFill>
                  <a:schemeClr val="dk1"/>
                </a:solidFill>
                <a:latin typeface="Inter Medium"/>
                <a:ea typeface="Inter Medium"/>
                <a:cs typeface="Inter Medium"/>
                <a:sym typeface="Inter Medium"/>
              </a:rPr>
              <a:t>Sightseeing in Mali &amp; Songhai</a:t>
            </a:r>
            <a:endParaRPr sz="2300">
              <a:solidFill>
                <a:schemeClr val="dk1"/>
              </a:solidFill>
              <a:latin typeface="Inter Medium"/>
              <a:ea typeface="Inter Medium"/>
              <a:cs typeface="Inter Medium"/>
              <a:sym typeface="Inter Medium"/>
            </a:endParaRPr>
          </a:p>
        </p:txBody>
      </p:sp>
      <p:pic>
        <p:nvPicPr>
          <p:cNvPr id="81" name="Google Shape;81;p1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4" name="Google Shape;84;p15"/>
          <p:cNvSpPr txBox="1"/>
          <p:nvPr/>
        </p:nvSpPr>
        <p:spPr>
          <a:xfrm>
            <a:off x="381550" y="1157250"/>
            <a:ext cx="6861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Imagine that you are a historian visiting West Africa. These are places and objects you might see.  Analyze each artifact and predict how Mali &amp; Songhai were influenced by Islamic culture.</a:t>
            </a:r>
            <a:endParaRPr sz="1200">
              <a:solidFill>
                <a:schemeClr val="dk1"/>
              </a:solidFill>
              <a:latin typeface="Inter"/>
              <a:ea typeface="Inter"/>
              <a:cs typeface="Inter"/>
              <a:sym typeface="Inter"/>
            </a:endParaRPr>
          </a:p>
        </p:txBody>
      </p:sp>
      <p:graphicFrame>
        <p:nvGraphicFramePr>
          <p:cNvPr id="85" name="Google Shape;85;p15"/>
          <p:cNvGraphicFramePr/>
          <p:nvPr/>
        </p:nvGraphicFramePr>
        <p:xfrm>
          <a:off x="405811" y="1985116"/>
          <a:ext cx="3000000" cy="3000000"/>
        </p:xfrm>
        <a:graphic>
          <a:graphicData uri="http://schemas.openxmlformats.org/drawingml/2006/table">
            <a:tbl>
              <a:tblPr>
                <a:noFill/>
                <a:tableStyleId>{F5B4FF71-01B6-4479-B04A-400841B766F3}</a:tableStyleId>
              </a:tblPr>
              <a:tblGrid>
                <a:gridCol w="3943800"/>
                <a:gridCol w="3161650"/>
              </a:tblGrid>
              <a:tr h="512750">
                <a:tc>
                  <a:txBody>
                    <a:bodyPr/>
                    <a:lstStyle/>
                    <a:p>
                      <a:pPr indent="0" lvl="0" marL="0" rtl="0" algn="ctr">
                        <a:spcBef>
                          <a:spcPts val="0"/>
                        </a:spcBef>
                        <a:spcAft>
                          <a:spcPts val="0"/>
                        </a:spcAft>
                        <a:buNone/>
                      </a:pPr>
                      <a:r>
                        <a:rPr b="1" lang="en" sz="1200">
                          <a:latin typeface="Inter"/>
                          <a:ea typeface="Inter"/>
                          <a:cs typeface="Inter"/>
                          <a:sym typeface="Inter"/>
                        </a:rPr>
                        <a:t>Image</a:t>
                      </a:r>
                      <a:endParaRPr b="1" sz="12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Islam influence + Reasoning</a:t>
                      </a:r>
                      <a:endParaRPr b="1" sz="12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686225">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300">
                          <a:solidFill>
                            <a:schemeClr val="dk1"/>
                          </a:solidFill>
                          <a:latin typeface="Inter SemiBold"/>
                          <a:ea typeface="Inter SemiBold"/>
                          <a:cs typeface="Inter SemiBold"/>
                          <a:sym typeface="Inter SemiBold"/>
                        </a:rPr>
                        <a:t>Sankore Mosque in Timbuktu (University of Timbuktu)</a:t>
                      </a:r>
                      <a:endParaRPr sz="11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056650">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l">
                        <a:spcBef>
                          <a:spcPts val="0"/>
                        </a:spcBef>
                        <a:spcAft>
                          <a:spcPts val="0"/>
                        </a:spcAft>
                        <a:buNone/>
                      </a:pPr>
                      <a:r>
                        <a:t/>
                      </a:r>
                      <a:endParaRPr sz="1800">
                        <a:latin typeface="Inter SemiBold"/>
                        <a:ea typeface="Inter SemiBold"/>
                        <a:cs typeface="Inter SemiBold"/>
                        <a:sym typeface="Inter SemiBold"/>
                      </a:endParaRPr>
                    </a:p>
                    <a:p>
                      <a:pPr indent="0" lvl="0" marL="0" rtl="0" algn="ctr">
                        <a:spcBef>
                          <a:spcPts val="0"/>
                        </a:spcBef>
                        <a:spcAft>
                          <a:spcPts val="0"/>
                        </a:spcAft>
                        <a:buNone/>
                      </a:pPr>
                      <a:r>
                        <a:t/>
                      </a:r>
                      <a:endParaRPr sz="1300">
                        <a:solidFill>
                          <a:schemeClr val="dk1"/>
                        </a:solidFill>
                        <a:latin typeface="Inter SemiBold"/>
                        <a:ea typeface="Inter SemiBold"/>
                        <a:cs typeface="Inter SemiBold"/>
                        <a:sym typeface="Inter SemiBold"/>
                      </a:endParaRPr>
                    </a:p>
                    <a:p>
                      <a:pPr indent="0" lvl="0" marL="0" rtl="0" algn="ctr">
                        <a:spcBef>
                          <a:spcPts val="0"/>
                        </a:spcBef>
                        <a:spcAft>
                          <a:spcPts val="0"/>
                        </a:spcAft>
                        <a:buNone/>
                      </a:pPr>
                      <a:r>
                        <a:rPr lang="en" sz="1300">
                          <a:solidFill>
                            <a:schemeClr val="dk1"/>
                          </a:solidFill>
                          <a:latin typeface="Inter SemiBold"/>
                          <a:ea typeface="Inter SemiBold"/>
                          <a:cs typeface="Inter SemiBold"/>
                          <a:sym typeface="Inter SemiBold"/>
                        </a:rPr>
                        <a:t>West African Gold Coins</a:t>
                      </a:r>
                      <a:endParaRPr sz="16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86" name="Google Shape;86;p15"/>
          <p:cNvPicPr preferRelativeResize="0"/>
          <p:nvPr/>
        </p:nvPicPr>
        <p:blipFill>
          <a:blip r:embed="rId5">
            <a:alphaModFix/>
          </a:blip>
          <a:stretch>
            <a:fillRect/>
          </a:stretch>
        </p:blipFill>
        <p:spPr>
          <a:xfrm>
            <a:off x="554138" y="2618563"/>
            <a:ext cx="3527768" cy="2645787"/>
          </a:xfrm>
          <a:prstGeom prst="rect">
            <a:avLst/>
          </a:prstGeom>
          <a:noFill/>
          <a:ln>
            <a:noFill/>
          </a:ln>
        </p:spPr>
      </p:pic>
      <p:pic>
        <p:nvPicPr>
          <p:cNvPr id="87" name="Google Shape;87;p15"/>
          <p:cNvPicPr preferRelativeResize="0"/>
          <p:nvPr/>
        </p:nvPicPr>
        <p:blipFill>
          <a:blip r:embed="rId6">
            <a:alphaModFix/>
          </a:blip>
          <a:stretch>
            <a:fillRect/>
          </a:stretch>
        </p:blipFill>
        <p:spPr>
          <a:xfrm>
            <a:off x="615688" y="6387725"/>
            <a:ext cx="3527774" cy="22095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1" name="Shape 91"/>
        <p:cNvGrpSpPr/>
        <p:nvPr/>
      </p:nvGrpSpPr>
      <p:grpSpPr>
        <a:xfrm>
          <a:off x="0" y="0"/>
          <a:ext cx="0" cy="0"/>
          <a:chOff x="0" y="0"/>
          <a:chExt cx="0" cy="0"/>
        </a:xfrm>
      </p:grpSpPr>
      <p:pic>
        <p:nvPicPr>
          <p:cNvPr id="92" name="Google Shape;92;p16"/>
          <p:cNvPicPr preferRelativeResize="0"/>
          <p:nvPr/>
        </p:nvPicPr>
        <p:blipFill>
          <a:blip r:embed="rId3">
            <a:alphaModFix/>
          </a:blip>
          <a:stretch>
            <a:fillRect/>
          </a:stretch>
        </p:blipFill>
        <p:spPr>
          <a:xfrm>
            <a:off x="390181" y="9627096"/>
            <a:ext cx="431174" cy="431174"/>
          </a:xfrm>
          <a:prstGeom prst="rect">
            <a:avLst/>
          </a:prstGeom>
          <a:noFill/>
          <a:ln>
            <a:noFill/>
          </a:ln>
        </p:spPr>
      </p:pic>
      <p:sp>
        <p:nvSpPr>
          <p:cNvPr id="93" name="Google Shape;93;p1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Primary Source Analysis: Mansa Musa</a:t>
            </a:r>
            <a:endParaRPr sz="2200">
              <a:latin typeface="Inter Medium"/>
              <a:ea typeface="Inter Medium"/>
              <a:cs typeface="Inter Medium"/>
              <a:sym typeface="Inter Medium"/>
            </a:endParaRPr>
          </a:p>
        </p:txBody>
      </p:sp>
      <p:pic>
        <p:nvPicPr>
          <p:cNvPr id="94" name="Google Shape;94;p16"/>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95" name="Google Shape;95;p16"/>
          <p:cNvSpPr txBox="1"/>
          <p:nvPr/>
        </p:nvSpPr>
        <p:spPr>
          <a:xfrm>
            <a:off x="5542403" y="97508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74925" y="97508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7" name="Google Shape;97;p16"/>
          <p:cNvSpPr txBox="1"/>
          <p:nvPr/>
        </p:nvSpPr>
        <p:spPr>
          <a:xfrm>
            <a:off x="542525" y="1658750"/>
            <a:ext cx="6704700" cy="605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From the beginning of my coming to stay in Egypt I heard talk of the arrival of this </a:t>
            </a:r>
            <a:r>
              <a:rPr b="1" lang="en" sz="1200">
                <a:solidFill>
                  <a:schemeClr val="dk1"/>
                </a:solidFill>
                <a:latin typeface="Inter"/>
                <a:ea typeface="Inter"/>
                <a:cs typeface="Inter"/>
                <a:sym typeface="Inter"/>
              </a:rPr>
              <a:t>sultan </a:t>
            </a:r>
            <a:r>
              <a:rPr lang="en" sz="1200">
                <a:solidFill>
                  <a:schemeClr val="dk1"/>
                </a:solidFill>
                <a:latin typeface="Inter"/>
                <a:ea typeface="Inter"/>
                <a:cs typeface="Inter"/>
                <a:sym typeface="Inter"/>
              </a:rPr>
              <a:t>Musa on his Pilgrimage and found the </a:t>
            </a:r>
            <a:r>
              <a:rPr b="1" lang="en" sz="1200">
                <a:solidFill>
                  <a:schemeClr val="dk1"/>
                </a:solidFill>
                <a:latin typeface="Inter"/>
                <a:ea typeface="Inter"/>
                <a:cs typeface="Inter"/>
                <a:sym typeface="Inter"/>
              </a:rPr>
              <a:t>Cairenes</a:t>
            </a:r>
            <a:r>
              <a:rPr lang="en" sz="1200">
                <a:solidFill>
                  <a:schemeClr val="dk1"/>
                </a:solidFill>
                <a:latin typeface="Inter"/>
                <a:ea typeface="Inter"/>
                <a:cs typeface="Inter"/>
                <a:sym typeface="Inter"/>
              </a:rPr>
              <a:t> eager to recount what they had seem of the Africans’ </a:t>
            </a:r>
            <a:r>
              <a:rPr b="1" lang="en" sz="1200">
                <a:solidFill>
                  <a:schemeClr val="dk1"/>
                </a:solidFill>
                <a:latin typeface="Inter"/>
                <a:ea typeface="Inter"/>
                <a:cs typeface="Inter"/>
                <a:sym typeface="Inter"/>
              </a:rPr>
              <a:t>prodigal</a:t>
            </a:r>
            <a:r>
              <a:rPr lang="en" sz="1200">
                <a:solidFill>
                  <a:schemeClr val="dk1"/>
                </a:solidFill>
                <a:latin typeface="Inter"/>
                <a:ea typeface="Inter"/>
                <a:cs typeface="Inter"/>
                <a:sym typeface="Inter"/>
              </a:rPr>
              <a:t> spending.  I asked the </a:t>
            </a:r>
            <a:r>
              <a:rPr b="1" lang="en" sz="1200">
                <a:solidFill>
                  <a:schemeClr val="dk1"/>
                </a:solidFill>
                <a:latin typeface="Inter"/>
                <a:ea typeface="Inter"/>
                <a:cs typeface="Inter"/>
                <a:sym typeface="Inter"/>
              </a:rPr>
              <a:t>emir</a:t>
            </a:r>
            <a:r>
              <a:rPr lang="en" sz="1200">
                <a:solidFill>
                  <a:schemeClr val="dk1"/>
                </a:solidFill>
                <a:latin typeface="Inter"/>
                <a:ea typeface="Inter"/>
                <a:cs typeface="Inter"/>
                <a:sym typeface="Inter"/>
              </a:rPr>
              <a:t> Abu…and he told me of the opulence, manly virtues, and </a:t>
            </a:r>
            <a:r>
              <a:rPr b="1" lang="en" sz="1200">
                <a:solidFill>
                  <a:schemeClr val="dk1"/>
                </a:solidFill>
                <a:latin typeface="Inter"/>
                <a:ea typeface="Inter"/>
                <a:cs typeface="Inter"/>
                <a:sym typeface="Inter"/>
              </a:rPr>
              <a:t>piety</a:t>
            </a:r>
            <a:r>
              <a:rPr lang="en" sz="1200">
                <a:solidFill>
                  <a:schemeClr val="dk1"/>
                </a:solidFill>
                <a:latin typeface="Inter"/>
                <a:ea typeface="Inter"/>
                <a:cs typeface="Inter"/>
                <a:sym typeface="Inter"/>
              </a:rPr>
              <a:t> of his sultan.  “When I went out to meet him {he said} that is, on behalf of the mighty sultan al-Malik al-Nasir, he did me extreme honour and treated me with the greatest courtesy.  He addressed me, however, only through an interpreter despite his perfect ability to speak in the Arabic tongue.  Then he forwarded to the royal treasury many loads of unworked native gold and other valuables.  I tried to persuade him to go up to the </a:t>
            </a:r>
            <a:r>
              <a:rPr b="1" lang="en" sz="1200">
                <a:solidFill>
                  <a:schemeClr val="dk1"/>
                </a:solidFill>
                <a:latin typeface="Inter"/>
                <a:ea typeface="Inter"/>
                <a:cs typeface="Inter"/>
                <a:sym typeface="Inter"/>
              </a:rPr>
              <a:t>Citadel</a:t>
            </a:r>
            <a:r>
              <a:rPr lang="en" sz="1200">
                <a:solidFill>
                  <a:schemeClr val="dk1"/>
                </a:solidFill>
                <a:latin typeface="Inter"/>
                <a:ea typeface="Inter"/>
                <a:cs typeface="Inter"/>
                <a:sym typeface="Inter"/>
              </a:rPr>
              <a:t> to meet the sultan, but he refused persistently saying: “I came for the Pilgrimage and nothing else.  I do not wish to mix anything else with my Pilgrimage.”  He had begun to use this argument but I realized that the audience was </a:t>
            </a:r>
            <a:r>
              <a:rPr b="1" lang="en" sz="1200">
                <a:solidFill>
                  <a:schemeClr val="dk1"/>
                </a:solidFill>
                <a:latin typeface="Inter"/>
                <a:ea typeface="Inter"/>
                <a:cs typeface="Inter"/>
                <a:sym typeface="Inter"/>
              </a:rPr>
              <a:t>repugnant</a:t>
            </a:r>
            <a:r>
              <a:rPr lang="en" sz="1200">
                <a:solidFill>
                  <a:schemeClr val="dk1"/>
                </a:solidFill>
                <a:latin typeface="Inter"/>
                <a:ea typeface="Inter"/>
                <a:cs typeface="Inter"/>
                <a:sym typeface="Inter"/>
              </a:rPr>
              <a:t> to him because he would be obliged to kiss the ground and the sultan’s hand.  I continue to cajole him and he continued to make excuses but the sultan’s protocol demanded that I should bring him into the royal presence, so I kept on at him till he agreed.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we came in the sultan’s presence we said to him: ‘Kiss the ground!’ but he refused outright saying: ‘How may this be?’  Then an intelligent man who was with him whispered to him something we could not understand and he said: ‘I make </a:t>
            </a:r>
            <a:r>
              <a:rPr b="1" lang="en" sz="1200">
                <a:solidFill>
                  <a:schemeClr val="dk1"/>
                </a:solidFill>
                <a:latin typeface="Inter"/>
                <a:ea typeface="Inter"/>
                <a:cs typeface="Inter"/>
                <a:sym typeface="Inter"/>
              </a:rPr>
              <a:t>obeisance</a:t>
            </a:r>
            <a:r>
              <a:rPr lang="en" sz="1200">
                <a:solidFill>
                  <a:schemeClr val="dk1"/>
                </a:solidFill>
                <a:latin typeface="Inter"/>
                <a:ea typeface="Inter"/>
                <a:cs typeface="Inter"/>
                <a:sym typeface="Inter"/>
              </a:rPr>
              <a:t> to God who created me!’ then he </a:t>
            </a:r>
            <a:r>
              <a:rPr b="1" lang="en" sz="1200">
                <a:solidFill>
                  <a:schemeClr val="dk1"/>
                </a:solidFill>
                <a:latin typeface="Inter"/>
                <a:ea typeface="Inter"/>
                <a:cs typeface="Inter"/>
                <a:sym typeface="Inter"/>
              </a:rPr>
              <a:t>prostrated</a:t>
            </a:r>
            <a:r>
              <a:rPr lang="en" sz="1200">
                <a:solidFill>
                  <a:schemeClr val="dk1"/>
                </a:solidFill>
                <a:latin typeface="Inter"/>
                <a:ea typeface="Inter"/>
                <a:cs typeface="Inter"/>
                <a:sym typeface="Inter"/>
              </a:rPr>
              <a:t> himself and went forward to the sultan.  The sultan half rose to greet him and sat him by his side.  They conversed together for a long time, then sultan Musa went out.  The sultan sent to him several complete suits of honour for himself, his courtiers, and all those who had come with him, and saddled and bridled horses for himself and his chief courtiers….This man [Mansa Musa] flooded Cairo with his </a:t>
            </a:r>
            <a:r>
              <a:rPr b="1" lang="en" sz="1200">
                <a:solidFill>
                  <a:schemeClr val="dk1"/>
                </a:solidFill>
                <a:latin typeface="Inter"/>
                <a:ea typeface="Inter"/>
                <a:cs typeface="Inter"/>
                <a:sym typeface="Inter"/>
              </a:rPr>
              <a:t>benefactions. </a:t>
            </a:r>
            <a:r>
              <a:rPr lang="en" sz="1200">
                <a:solidFill>
                  <a:schemeClr val="dk1"/>
                </a:solidFill>
                <a:latin typeface="Inter"/>
                <a:ea typeface="Inter"/>
                <a:cs typeface="Inter"/>
                <a:sym typeface="Inter"/>
              </a:rPr>
              <a:t> He left no court emir nor holder of a royal office without the gift of a load of gold.  The Cairenes made incalculable profits out of him and his suite in buying and selling and giving and taking.  They exchanged gold until they depressed its value in Egypt and caused its price to fall.” … Gold was at a high price in Egypt until they came in that year.  The </a:t>
            </a:r>
            <a:r>
              <a:rPr b="1" lang="en" sz="1200">
                <a:solidFill>
                  <a:schemeClr val="dk1"/>
                </a:solidFill>
                <a:latin typeface="Inter"/>
                <a:ea typeface="Inter"/>
                <a:cs typeface="Inter"/>
                <a:sym typeface="Inter"/>
              </a:rPr>
              <a:t>mithqal</a:t>
            </a:r>
            <a:r>
              <a:rPr lang="en" sz="1200">
                <a:solidFill>
                  <a:schemeClr val="dk1"/>
                </a:solidFill>
                <a:latin typeface="Inter"/>
                <a:ea typeface="Inter"/>
                <a:cs typeface="Inter"/>
                <a:sym typeface="Inter"/>
              </a:rPr>
              <a:t> did not go below 25 dirhams and was generally above, but from that time its value fell and it cheapened in price and has remained cheap till now.  The mithqal does not exceed 22 dirhams or less.  This has been the state of affairs for about twelve years until this day by reason of the large amount of gold which they brought into Egypt and spent there.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3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98" name="Google Shape;98;p16"/>
          <p:cNvSpPr txBox="1"/>
          <p:nvPr/>
        </p:nvSpPr>
        <p:spPr>
          <a:xfrm>
            <a:off x="499050" y="923400"/>
            <a:ext cx="6774300" cy="7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Source:</a:t>
            </a:r>
            <a:r>
              <a:rPr lang="en" sz="1300">
                <a:solidFill>
                  <a:schemeClr val="dk1"/>
                </a:solidFill>
                <a:latin typeface="Halant"/>
                <a:ea typeface="Halant"/>
                <a:cs typeface="Halant"/>
                <a:sym typeface="Halant"/>
              </a:rPr>
              <a:t> Al-Umari cited in Levitzion and Hopkins Corpus of Early Arabic Sources for West African History (Cambridge University Press 1981) pp. 269-273. </a:t>
            </a:r>
            <a:r>
              <a:rPr lang="en" sz="1300">
                <a:solidFill>
                  <a:srgbClr val="2C3346"/>
                </a:solidFill>
                <a:highlight>
                  <a:srgbClr val="FFFFFF"/>
                </a:highlight>
                <a:latin typeface="Halant"/>
                <a:ea typeface="Halant"/>
                <a:cs typeface="Halant"/>
                <a:sym typeface="Halant"/>
              </a:rPr>
              <a:t>This account of Mansa Musa's visit to Cairo in 1324 was written by Al-Umari, an Arab historian.</a:t>
            </a:r>
            <a:endParaRPr sz="1300">
              <a:solidFill>
                <a:schemeClr val="dk1"/>
              </a:solidFill>
              <a:latin typeface="Halant"/>
              <a:ea typeface="Halant"/>
              <a:cs typeface="Halant"/>
              <a:sym typeface="Halant"/>
            </a:endParaRPr>
          </a:p>
          <a:p>
            <a:pPr indent="0" lvl="0" marL="0" rtl="0" algn="l">
              <a:spcBef>
                <a:spcPts val="0"/>
              </a:spcBef>
              <a:spcAft>
                <a:spcPts val="0"/>
              </a:spcAft>
              <a:buNone/>
            </a:pPr>
            <a:r>
              <a:rPr lang="en">
                <a:solidFill>
                  <a:schemeClr val="dk1"/>
                </a:solidFill>
                <a:latin typeface="Halant"/>
                <a:ea typeface="Halant"/>
                <a:cs typeface="Halant"/>
                <a:sym typeface="Halant"/>
              </a:rPr>
              <a:t>.</a:t>
            </a:r>
            <a:endParaRPr>
              <a:solidFill>
                <a:schemeClr val="dk1"/>
              </a:solidFill>
              <a:latin typeface="Halant"/>
              <a:ea typeface="Halant"/>
              <a:cs typeface="Halant"/>
              <a:sym typeface="Halant"/>
            </a:endParaRPr>
          </a:p>
        </p:txBody>
      </p:sp>
      <p:sp>
        <p:nvSpPr>
          <p:cNvPr id="99" name="Google Shape;99;p16"/>
          <p:cNvSpPr txBox="1"/>
          <p:nvPr/>
        </p:nvSpPr>
        <p:spPr>
          <a:xfrm>
            <a:off x="611625" y="7716650"/>
            <a:ext cx="6361500" cy="15423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Vocabulary</a:t>
            </a:r>
            <a:endParaRPr b="1" sz="13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Sultan - </a:t>
            </a:r>
            <a:r>
              <a:rPr lang="en" sz="1200">
                <a:solidFill>
                  <a:srgbClr val="212529"/>
                </a:solidFill>
                <a:highlight>
                  <a:schemeClr val="lt1"/>
                </a:highlight>
                <a:latin typeface="Inter"/>
                <a:ea typeface="Inter"/>
                <a:cs typeface="Inter"/>
                <a:sym typeface="Inter"/>
              </a:rPr>
              <a:t>Muslim ruler						</a:t>
            </a:r>
            <a:r>
              <a:rPr b="1" lang="en" sz="1200">
                <a:solidFill>
                  <a:srgbClr val="212529"/>
                </a:solidFill>
                <a:highlight>
                  <a:schemeClr val="lt1"/>
                </a:highlight>
                <a:latin typeface="Inter"/>
                <a:ea typeface="Inter"/>
                <a:cs typeface="Inter"/>
                <a:sym typeface="Inter"/>
              </a:rPr>
              <a:t>piety - </a:t>
            </a:r>
            <a:r>
              <a:rPr lang="en" sz="1200">
                <a:solidFill>
                  <a:srgbClr val="212529"/>
                </a:solidFill>
                <a:highlight>
                  <a:schemeClr val="lt1"/>
                </a:highlight>
                <a:latin typeface="Inter"/>
                <a:ea typeface="Inter"/>
                <a:cs typeface="Inter"/>
                <a:sym typeface="Inter"/>
              </a:rPr>
              <a:t>devout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Cairenes</a:t>
            </a:r>
            <a:r>
              <a:rPr lang="en" sz="1200">
                <a:solidFill>
                  <a:schemeClr val="dk1"/>
                </a:solidFill>
                <a:latin typeface="Inter"/>
                <a:ea typeface="Inter"/>
                <a:cs typeface="Inter"/>
                <a:sym typeface="Inter"/>
              </a:rPr>
              <a:t> - a person born or living in Cairo, Egypt		</a:t>
            </a:r>
            <a:r>
              <a:rPr b="1" lang="en" sz="1200">
                <a:solidFill>
                  <a:schemeClr val="dk1"/>
                </a:solidFill>
                <a:latin typeface="Inter"/>
                <a:ea typeface="Inter"/>
                <a:cs typeface="Inter"/>
                <a:sym typeface="Inter"/>
              </a:rPr>
              <a:t>Citadel - </a:t>
            </a:r>
            <a:r>
              <a:rPr lang="en" sz="1200">
                <a:solidFill>
                  <a:schemeClr val="dk1"/>
                </a:solidFill>
                <a:latin typeface="Inter"/>
                <a:ea typeface="Inter"/>
                <a:cs typeface="Inter"/>
                <a:sym typeface="Inter"/>
              </a:rPr>
              <a:t>a fort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prodigal</a:t>
            </a:r>
            <a:r>
              <a:rPr lang="en" sz="1200">
                <a:solidFill>
                  <a:schemeClr val="dk1"/>
                </a:solidFill>
                <a:latin typeface="Inter"/>
                <a:ea typeface="Inter"/>
                <a:cs typeface="Inter"/>
                <a:sym typeface="Inter"/>
              </a:rPr>
              <a:t> - reckless; wasteful					</a:t>
            </a:r>
            <a:r>
              <a:rPr b="1" lang="en" sz="1200">
                <a:solidFill>
                  <a:schemeClr val="dk1"/>
                </a:solidFill>
                <a:latin typeface="Inter"/>
                <a:ea typeface="Inter"/>
                <a:cs typeface="Inter"/>
                <a:sym typeface="Inter"/>
              </a:rPr>
              <a:t>repugnant - </a:t>
            </a:r>
            <a:r>
              <a:rPr lang="en" sz="1200">
                <a:solidFill>
                  <a:schemeClr val="dk1"/>
                </a:solidFill>
                <a:latin typeface="Inter"/>
                <a:ea typeface="Inter"/>
                <a:cs typeface="Inter"/>
                <a:sym typeface="Inter"/>
              </a:rPr>
              <a:t>unacceptable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Emir - </a:t>
            </a:r>
            <a:r>
              <a:rPr lang="en" sz="1200">
                <a:solidFill>
                  <a:schemeClr val="dk1"/>
                </a:solidFill>
                <a:latin typeface="Inter"/>
                <a:ea typeface="Inter"/>
                <a:cs typeface="Inter"/>
                <a:sym typeface="Inter"/>
              </a:rPr>
              <a:t>Muslim military commander				</a:t>
            </a:r>
            <a:r>
              <a:rPr b="1" lang="en" sz="1200">
                <a:solidFill>
                  <a:schemeClr val="dk1"/>
                </a:solidFill>
                <a:latin typeface="Inter"/>
                <a:ea typeface="Inter"/>
                <a:cs typeface="Inter"/>
                <a:sym typeface="Inter"/>
              </a:rPr>
              <a:t>obeisance - </a:t>
            </a:r>
            <a:r>
              <a:rPr lang="en" sz="1200">
                <a:solidFill>
                  <a:schemeClr val="dk1"/>
                </a:solidFill>
                <a:latin typeface="Inter"/>
                <a:ea typeface="Inter"/>
                <a:cs typeface="Inter"/>
                <a:sym typeface="Inter"/>
              </a:rPr>
              <a:t>respect</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Prostrated - </a:t>
            </a:r>
            <a:r>
              <a:rPr lang="en" sz="1200">
                <a:solidFill>
                  <a:schemeClr val="dk1"/>
                </a:solidFill>
                <a:latin typeface="Inter"/>
                <a:ea typeface="Inter"/>
                <a:cs typeface="Inter"/>
                <a:sym typeface="Inter"/>
              </a:rPr>
              <a:t>throw oneself down</a:t>
            </a:r>
            <a:r>
              <a:rPr b="1" lang="en" sz="1200">
                <a:solidFill>
                  <a:schemeClr val="dk1"/>
                </a:solidFill>
                <a:latin typeface="Inter"/>
                <a:ea typeface="Inter"/>
                <a:cs typeface="Inter"/>
                <a:sym typeface="Inter"/>
              </a:rPr>
              <a:t>				benefactions - </a:t>
            </a:r>
            <a:r>
              <a:rPr lang="en" sz="1200">
                <a:solidFill>
                  <a:schemeClr val="dk1"/>
                </a:solidFill>
                <a:latin typeface="Inter"/>
                <a:ea typeface="Inter"/>
                <a:cs typeface="Inter"/>
                <a:sym typeface="Inter"/>
              </a:rPr>
              <a:t>gift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Mithqal - </a:t>
            </a:r>
            <a:r>
              <a:rPr lang="en" sz="1200">
                <a:solidFill>
                  <a:schemeClr val="dk1"/>
                </a:solidFill>
                <a:latin typeface="Inter"/>
                <a:ea typeface="Inter"/>
                <a:cs typeface="Inter"/>
                <a:sym typeface="Inter"/>
              </a:rPr>
              <a:t>unit of weight in the Islamic world</a:t>
            </a:r>
            <a:endParaRPr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3" name="Shape 103"/>
        <p:cNvGrpSpPr/>
        <p:nvPr/>
      </p:nvGrpSpPr>
      <p:grpSpPr>
        <a:xfrm>
          <a:off x="0" y="0"/>
          <a:ext cx="0" cy="0"/>
          <a:chOff x="0" y="0"/>
          <a:chExt cx="0" cy="0"/>
        </a:xfrm>
      </p:grpSpPr>
      <p:pic>
        <p:nvPicPr>
          <p:cNvPr id="104" name="Google Shape;10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5" name="Google Shape;105;p17"/>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Primary Source Questions: Mansa Musa</a:t>
            </a:r>
            <a:endParaRPr sz="2200">
              <a:latin typeface="Inter Medium"/>
              <a:ea typeface="Inter Medium"/>
              <a:cs typeface="Inter Medium"/>
              <a:sym typeface="Inter Medium"/>
            </a:endParaRPr>
          </a:p>
        </p:txBody>
      </p:sp>
      <p:pic>
        <p:nvPicPr>
          <p:cNvPr id="106" name="Google Shape;106;p17"/>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07" name="Google Shape;107;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8" name="Google Shape;108;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9" name="Google Shape;109;p17"/>
          <p:cNvSpPr txBox="1"/>
          <p:nvPr/>
        </p:nvSpPr>
        <p:spPr>
          <a:xfrm>
            <a:off x="533850" y="1222975"/>
            <a:ext cx="6704700" cy="81252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What can you tell about Mansa Musa from the historian’s account?  How did he view himself? Provide evidence from the source to support your answer.</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323850" lvl="0" marL="457200" rtl="0" algn="l">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What can you tell about the extent of his wealth?</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323850" lvl="0" marL="457200" rtl="0" algn="l">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How did the religious practice of Islam help Mali to connect with other societies?</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3" name="Shape 113"/>
        <p:cNvGrpSpPr/>
        <p:nvPr/>
      </p:nvGrpSpPr>
      <p:grpSpPr>
        <a:xfrm>
          <a:off x="0" y="0"/>
          <a:ext cx="0" cy="0"/>
          <a:chOff x="0" y="0"/>
          <a:chExt cx="0" cy="0"/>
        </a:xfrm>
      </p:grpSpPr>
      <p:pic>
        <p:nvPicPr>
          <p:cNvPr id="114" name="Google Shape;114;p18"/>
          <p:cNvPicPr preferRelativeResize="0"/>
          <p:nvPr/>
        </p:nvPicPr>
        <p:blipFill>
          <a:blip r:embed="rId3">
            <a:alphaModFix/>
          </a:blip>
          <a:stretch>
            <a:fillRect/>
          </a:stretch>
        </p:blipFill>
        <p:spPr>
          <a:xfrm>
            <a:off x="390144" y="9627146"/>
            <a:ext cx="431174" cy="431174"/>
          </a:xfrm>
          <a:prstGeom prst="rect">
            <a:avLst/>
          </a:prstGeom>
          <a:noFill/>
          <a:ln>
            <a:noFill/>
          </a:ln>
        </p:spPr>
      </p:pic>
      <p:sp>
        <p:nvSpPr>
          <p:cNvPr id="115" name="Google Shape;115;p18"/>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a:t>
            </a:r>
            <a:r>
              <a:rPr lang="en" sz="2200">
                <a:solidFill>
                  <a:schemeClr val="dk1"/>
                </a:solidFill>
                <a:latin typeface="Inter Medium"/>
                <a:ea typeface="Inter Medium"/>
                <a:cs typeface="Inter Medium"/>
                <a:sym typeface="Inter Medium"/>
              </a:rPr>
              <a:t> Source Analysis: Mali Empire</a:t>
            </a:r>
            <a:endParaRPr sz="2200">
              <a:latin typeface="Inter Medium"/>
              <a:ea typeface="Inter Medium"/>
              <a:cs typeface="Inter Medium"/>
              <a:sym typeface="Inter Medium"/>
            </a:endParaRPr>
          </a:p>
        </p:txBody>
      </p:sp>
      <p:pic>
        <p:nvPicPr>
          <p:cNvPr id="116" name="Google Shape;116;p18"/>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17" name="Google Shape;117;p18"/>
          <p:cNvSpPr txBox="1"/>
          <p:nvPr/>
        </p:nvSpPr>
        <p:spPr>
          <a:xfrm>
            <a:off x="5542366" y="9750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8" name="Google Shape;118;p18"/>
          <p:cNvSpPr txBox="1"/>
          <p:nvPr/>
        </p:nvSpPr>
        <p:spPr>
          <a:xfrm>
            <a:off x="2974888" y="9750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9" name="Google Shape;119;p18"/>
          <p:cNvSpPr txBox="1"/>
          <p:nvPr/>
        </p:nvSpPr>
        <p:spPr>
          <a:xfrm>
            <a:off x="356250" y="1096350"/>
            <a:ext cx="7059900" cy="8530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Excerpt 1</a:t>
            </a:r>
            <a:endParaRPr b="1">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Mansa Musa was famous for his piety and generosity. His 25-year-reign, from 1312 to 1337, is thought of as the golden age of Mali. Islamic scholar Ibn Kathir (c. 1300–c. 1374) reported that Mansa Musa was a young, handsome man who had 24 kings under his authority. Al-Umari was told that Musa had “conquered 24 cities, each with its surrounding district with villages and estates” (quoted by N. Levtzion and J.F.P. Hopkins in Corpus of Early Arabic Sources for West African History), and that his palace was rich and splendid. The royal flag that flew over Mansa Musa when he rode out on horseback was yellow with a red background. When the mansa held an audience, he carried gold weapons including a bow and a quiver of arrows (symbols of royal power in Mali). Mansa Musa sat on a large ebony throne that was on a raised platform with elephant tusks along the sides. Behind the king stood about 30 slaves, including ones from Turkey and Egypt. Over the mansa’s head one of the slaves held a large silk parasol topped by a golden falcon.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subordinate kings sat in two ranks on both sides, and </a:t>
            </a:r>
            <a:r>
              <a:rPr lang="en" sz="1200">
                <a:solidFill>
                  <a:schemeClr val="dk1"/>
                </a:solidFill>
                <a:latin typeface="Inter"/>
                <a:ea typeface="Inter"/>
                <a:cs typeface="Inter"/>
                <a:sym typeface="Inter"/>
              </a:rPr>
              <a:t>beyond them</a:t>
            </a:r>
            <a:r>
              <a:rPr lang="en" sz="1200">
                <a:solidFill>
                  <a:schemeClr val="dk1"/>
                </a:solidFill>
                <a:latin typeface="Inter"/>
                <a:ea typeface="Inter"/>
                <a:cs typeface="Inter"/>
                <a:sym typeface="Inter"/>
              </a:rPr>
              <a:t> were the commanders of the mounted troops. In front of the mansa stood the sword bearer or chief executioner, and a chief spokesman called a jeli. The mansa never spoke aloud in public, but whispered what he wanted to say to the jeli, who would make the announcements. Music accompanied his public appearances, with different size drums, trumpets made of elephant tusks, and a kind of xylophone called the bala that is famous for its beautiful sound. There were always two horses (far more expensive than camels) tied nearby, ready for the mansa to ride whenever he needed them.</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Halant"/>
                <a:ea typeface="Halant"/>
                <a:cs typeface="Halant"/>
                <a:sym typeface="Halant"/>
              </a:rPr>
              <a:t>Excerpt 2</a:t>
            </a:r>
            <a:endParaRPr b="1">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All the goods that were traded in the regional markets of the Ghana Empire from the 10th to the 12th centuries continued to generate revenue in the markets of Mali from the 13th to the 15th centuries. The main difference was that at the height of Mali’s power it controlled far more territory than Ghana ever did, so it had more resources to exploit. By the beginning of the 14th century, Mali’s expansion into the Inland Delta, Gao, and the eastern Songhay provinces added enormously to the farming, grazing, hunting, and fishing resources of the empire. The new territories also provided additional sources of slaves for trade, military service, and farm production. Tribute from newly subordinated kings and chiefs, and tariffs from newly controlled trade routes, enriched the government treasury.</a:t>
            </a:r>
            <a:r>
              <a:rPr b="1" lang="en">
                <a:solidFill>
                  <a:schemeClr val="dk1"/>
                </a:solidFill>
                <a:latin typeface="Halant"/>
                <a:ea typeface="Halant"/>
                <a:cs typeface="Halant"/>
                <a:sym typeface="Halant"/>
              </a:rPr>
              <a:t> </a:t>
            </a:r>
            <a:r>
              <a:rPr lang="en" sz="1200">
                <a:solidFill>
                  <a:schemeClr val="dk1"/>
                </a:solidFill>
                <a:latin typeface="Inter"/>
                <a:ea typeface="Inter"/>
                <a:cs typeface="Inter"/>
                <a:sym typeface="Inter"/>
              </a:rPr>
              <a:t>By the mid-14th century, when Mali was at its highest point of imperial dominance, the trans-Saharan trade had greatly increased in volume. Because of Mansa Musa’s extravagant pilgrimage and the resulting publicity in Cairo, Mali became better known in North Africa and the Middle East, and even Europe. Stories of Mali’s wealth drew increasing numbers of North Africans to trading ventures across the Sahara. In the decades following Mansa Musa’s pilgrimage, Egyptian traders were regular visitors to Mali, and Malian citizens in commercial centers like Walata were dressing in clothes imported from Egypt.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Halant"/>
                <a:ea typeface="Halant"/>
                <a:cs typeface="Halant"/>
                <a:sym typeface="Halant"/>
              </a:rPr>
              <a:t>Source:</a:t>
            </a:r>
            <a:r>
              <a:rPr lang="en">
                <a:solidFill>
                  <a:schemeClr val="dk1"/>
                </a:solidFill>
                <a:latin typeface="Halant"/>
                <a:ea typeface="Halant"/>
                <a:cs typeface="Halant"/>
                <a:sym typeface="Halant"/>
              </a:rPr>
              <a:t> </a:t>
            </a:r>
            <a:r>
              <a:rPr lang="en">
                <a:solidFill>
                  <a:schemeClr val="dk1"/>
                </a:solidFill>
                <a:latin typeface="Halant"/>
                <a:ea typeface="Halant"/>
                <a:cs typeface="Halant"/>
                <a:sym typeface="Halant"/>
              </a:rPr>
              <a:t>Callender, A. (2023, July 25). Smithsonian Learning Lab Resource: 1.5 Reading: The Sudanic Empires</a:t>
            </a:r>
            <a:endParaRPr>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3" name="Shape 123"/>
        <p:cNvGrpSpPr/>
        <p:nvPr/>
      </p:nvGrpSpPr>
      <p:grpSpPr>
        <a:xfrm>
          <a:off x="0" y="0"/>
          <a:ext cx="0" cy="0"/>
          <a:chOff x="0" y="0"/>
          <a:chExt cx="0" cy="0"/>
        </a:xfrm>
      </p:grpSpPr>
      <p:pic>
        <p:nvPicPr>
          <p:cNvPr id="124" name="Google Shape;124;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19"/>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a:t>
            </a:r>
            <a:r>
              <a:rPr lang="en" sz="2200">
                <a:solidFill>
                  <a:schemeClr val="dk1"/>
                </a:solidFill>
                <a:latin typeface="Inter Medium"/>
                <a:ea typeface="Inter Medium"/>
                <a:cs typeface="Inter Medium"/>
                <a:sym typeface="Inter Medium"/>
              </a:rPr>
              <a:t> Source Questions: Mali Empire</a:t>
            </a:r>
            <a:endParaRPr sz="2200">
              <a:latin typeface="Inter Medium"/>
              <a:ea typeface="Inter Medium"/>
              <a:cs typeface="Inter Medium"/>
              <a:sym typeface="Inter Medium"/>
            </a:endParaRPr>
          </a:p>
        </p:txBody>
      </p:sp>
      <p:pic>
        <p:nvPicPr>
          <p:cNvPr id="126" name="Google Shape;126;p19"/>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27" name="Google Shape;127;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9" name="Google Shape;129;p19"/>
          <p:cNvSpPr txBox="1"/>
          <p:nvPr/>
        </p:nvSpPr>
        <p:spPr>
          <a:xfrm>
            <a:off x="533850" y="1222975"/>
            <a:ext cx="6704700" cy="84408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What symbols of power did Mansa Musa display during his public appearances, and what did these symbols represent?</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323850" lvl="0" marL="457200" rtl="0" algn="l">
              <a:spcBef>
                <a:spcPts val="0"/>
              </a:spcBef>
              <a:spcAft>
                <a:spcPts val="0"/>
              </a:spcAft>
              <a:buClr>
                <a:schemeClr val="dk1"/>
              </a:buClr>
              <a:buSzPts val="1500"/>
              <a:buFont typeface="Inter"/>
              <a:buAutoNum type="arabicPeriod"/>
            </a:pPr>
            <a:r>
              <a:rPr lang="en" sz="1500">
                <a:solidFill>
                  <a:schemeClr val="dk1"/>
                </a:solidFill>
                <a:latin typeface="Inter"/>
                <a:ea typeface="Inter"/>
                <a:cs typeface="Inter"/>
                <a:sym typeface="Inter"/>
              </a:rPr>
              <a:t>What were the key factors that contributed to Mali’s economic success during Mansa Musa’s reign?</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b="1" sz="13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3" name="Shape 133"/>
        <p:cNvGrpSpPr/>
        <p:nvPr/>
      </p:nvGrpSpPr>
      <p:grpSpPr>
        <a:xfrm>
          <a:off x="0" y="0"/>
          <a:ext cx="0" cy="0"/>
          <a:chOff x="0" y="0"/>
          <a:chExt cx="0" cy="0"/>
        </a:xfrm>
      </p:grpSpPr>
      <p:pic>
        <p:nvPicPr>
          <p:cNvPr id="134" name="Google Shape;134;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5" name="Google Shape;135;p20"/>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Contextualization/Historical Significance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Analysis: Songhai Empire</a:t>
            </a:r>
            <a:endParaRPr sz="2200">
              <a:latin typeface="Inter Medium"/>
              <a:ea typeface="Inter Medium"/>
              <a:cs typeface="Inter Medium"/>
              <a:sym typeface="Inter Medium"/>
            </a:endParaRPr>
          </a:p>
        </p:txBody>
      </p:sp>
      <p:pic>
        <p:nvPicPr>
          <p:cNvPr id="136" name="Google Shape;136;p20"/>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37" name="Google Shape;137;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8" name="Google Shape;138;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9" name="Google Shape;139;p20"/>
          <p:cNvSpPr txBox="1"/>
          <p:nvPr/>
        </p:nvSpPr>
        <p:spPr>
          <a:xfrm>
            <a:off x="467850" y="1541725"/>
            <a:ext cx="6992100" cy="268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Halant"/>
                <a:ea typeface="Halant"/>
                <a:cs typeface="Halant"/>
                <a:sym typeface="Halant"/>
              </a:rPr>
              <a:t>Excerpt 1</a:t>
            </a:r>
            <a:endParaRPr b="1" sz="15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Among the early people of the Niger Bend region were the camel-riding Sanhaja of the Sahara Desert. Locally known as Tuareg, they rode out of the great desert to establish trading camps near the Niger River. As time went on, North African traders crossed the Sahara Desert and joined the Tuareg in their Niger Bend settlements. They all conducted business with the people living near the river. As time went on the trade increased, and the Songhay chiefs took control of the profitable commerce. They settled on the left bank of the Niger at a place that came to be known as Gao (which Arab geographers called Gawgaw).</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Source: </a:t>
            </a:r>
            <a:r>
              <a:rPr lang="en">
                <a:solidFill>
                  <a:schemeClr val="dk1"/>
                </a:solidFill>
                <a:latin typeface="Halant"/>
                <a:ea typeface="Halant"/>
                <a:cs typeface="Halant"/>
                <a:sym typeface="Halant"/>
              </a:rPr>
              <a:t>Callender, A. (2023, July 25). Smithsonian Learning Lab Resource: 1.5 Reading: The Sudanic Empires</a:t>
            </a:r>
            <a:endParaRPr sz="1200">
              <a:solidFill>
                <a:schemeClr val="dk1"/>
              </a:solidFill>
              <a:latin typeface="Inter"/>
              <a:ea typeface="Inter"/>
              <a:cs typeface="Inter"/>
              <a:sym typeface="Inter"/>
            </a:endParaRPr>
          </a:p>
        </p:txBody>
      </p:sp>
      <p:sp>
        <p:nvSpPr>
          <p:cNvPr id="140" name="Google Shape;140;p20"/>
          <p:cNvSpPr txBox="1"/>
          <p:nvPr/>
        </p:nvSpPr>
        <p:spPr>
          <a:xfrm>
            <a:off x="467850" y="923388"/>
            <a:ext cx="6531300" cy="7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Read the excerpts below about the Songhai Empire and answer the questions that follow. </a:t>
            </a:r>
            <a:endParaRPr>
              <a:solidFill>
                <a:schemeClr val="dk1"/>
              </a:solidFill>
              <a:latin typeface="Halant"/>
              <a:ea typeface="Halant"/>
              <a:cs typeface="Halant"/>
              <a:sym typeface="Halant"/>
            </a:endParaRPr>
          </a:p>
        </p:txBody>
      </p:sp>
      <p:sp>
        <p:nvSpPr>
          <p:cNvPr id="141" name="Google Shape;141;p20"/>
          <p:cNvSpPr txBox="1"/>
          <p:nvPr/>
        </p:nvSpPr>
        <p:spPr>
          <a:xfrm>
            <a:off x="467850" y="4371300"/>
            <a:ext cx="6992100" cy="4977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Halant"/>
                <a:ea typeface="Halant"/>
                <a:cs typeface="Halant"/>
                <a:sym typeface="Halant"/>
              </a:rPr>
              <a:t>Excerpt 2</a:t>
            </a:r>
            <a:endParaRPr b="1" sz="15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When Sii Sulayman Dama died in 1464, Ali Beeri (r. 1464–1492) became the next sii of Gao and its surrounding lands. He was a very ambitious ruler, a military leader of boundless energy who was constantly on the move, leading his troops to hold off invaders and conquer new territory. Sii Ali Beeri (“Beeri” = “the great” in Songhay) had a large, well-disciplined army that included cavalry. The mounted troops used sturdy, locally raised horses that were crossbred with Barbary horses brought by merchants across the Sahara from the shores of the Mediterranean Sea. Whenever possible, Sii Ali also used a fleet of riverboats to transport his troops, with Sorko crewmen under a naval commander known as the Hi- koi. A river navy was very useful because many of Sii Ali’s campaigns were in territories bordering the Niger River. Once Sii Ali had cleared the Gao kingdom of its most immediate dangers, he turned his attention to gaining control of the entire Middle Niger, which included the rich gold and salt trade that passed through Timbuktu and Jenne.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At the end of 1468 Sii Ali Beeri arrived with his Songhay army across the river from Timbuktu’s port of Kabara. The Muslim elite of Timbuktu (religious clerics, scholars, and wealthy merchants) had been cooperating with the Tuareg, who wanted to keep control of the city out of Sii Ali’s hands. The Muslims anticipated that Sii Ali would take revenge on those who had collaborated with his enemies, so a caravan of hundreds of camels was assembled for their escape. They fled to Walata, an important commercial city in the Sahara Desert. In January 1469 Sii Ali entered Timbuktu, and, as had been feared, he allowed his troops to sack and burn the city and kill many people.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Halant"/>
                <a:ea typeface="Halant"/>
                <a:cs typeface="Halant"/>
                <a:sym typeface="Halant"/>
              </a:rPr>
              <a:t>Source: </a:t>
            </a:r>
            <a:r>
              <a:rPr lang="en">
                <a:solidFill>
                  <a:schemeClr val="dk1"/>
                </a:solidFill>
                <a:latin typeface="Halant"/>
                <a:ea typeface="Halant"/>
                <a:cs typeface="Halant"/>
                <a:sym typeface="Halant"/>
              </a:rPr>
              <a:t>Callender, A. (2023, July 25). Smithsonian Learning Lab Resource: 1.5 Reading: The Sudanic Empires</a:t>
            </a:r>
            <a:endParaRPr>
              <a:solidFill>
                <a:schemeClr val="dk1"/>
              </a:solidFill>
              <a:latin typeface="Halant"/>
              <a:ea typeface="Halant"/>
              <a:cs typeface="Halant"/>
              <a:sym typeface="Halant"/>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5" name="Shape 145"/>
        <p:cNvGrpSpPr/>
        <p:nvPr/>
      </p:nvGrpSpPr>
      <p:grpSpPr>
        <a:xfrm>
          <a:off x="0" y="0"/>
          <a:ext cx="0" cy="0"/>
          <a:chOff x="0" y="0"/>
          <a:chExt cx="0" cy="0"/>
        </a:xfrm>
      </p:grpSpPr>
      <p:pic>
        <p:nvPicPr>
          <p:cNvPr id="146" name="Google Shape;146;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7" name="Google Shape;147;p21"/>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Contextualization/Historical Significance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Analysis: Songhai Empire</a:t>
            </a:r>
            <a:endParaRPr sz="2200">
              <a:latin typeface="Inter Medium"/>
              <a:ea typeface="Inter Medium"/>
              <a:cs typeface="Inter Medium"/>
              <a:sym typeface="Inter Medium"/>
            </a:endParaRPr>
          </a:p>
        </p:txBody>
      </p:sp>
      <p:pic>
        <p:nvPicPr>
          <p:cNvPr id="148" name="Google Shape;148;p21"/>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49" name="Google Shape;149;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0" name="Google Shape;150;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1" name="Google Shape;151;p21"/>
          <p:cNvSpPr txBox="1"/>
          <p:nvPr/>
        </p:nvSpPr>
        <p:spPr>
          <a:xfrm>
            <a:off x="467825" y="1935275"/>
            <a:ext cx="6531300" cy="3627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Halant"/>
                <a:ea typeface="Halant"/>
                <a:cs typeface="Halant"/>
                <a:sym typeface="Halant"/>
              </a:rPr>
              <a:t>Excerpt 3</a:t>
            </a:r>
            <a:endParaRPr b="1" sz="15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One of Sii Ali’s army commanders and provincial governors was Muhammad Turé, a devout Muslim who had objected to Sii Ali’s brutal treatment of the Muslims in Timbuktu. After Sii Ali died, Muhammad Turé challenged Sii Baru for the leadership of Songhay. In 1493 Muhammad Turé emerged victorious after two fierce and bloody battles. Askiya was a rank in the Songhay army with origins dating from at least the first half of the 13th century, and Muhammad Turé appropriated it as the title of his new dynasty.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From that time on, all the kings of Songhay were known as askiya. As one of the greatest of the Songhay rulers, Askiya Muhammad (r.1493–1529) strengthened and extended the empire that had begun to take shape under Sii Ali. Askiya Muhammad, who came to </a:t>
            </a:r>
            <a:r>
              <a:rPr lang="en" sz="1200">
                <a:solidFill>
                  <a:schemeClr val="dk1"/>
                </a:solidFill>
                <a:latin typeface="Inter"/>
                <a:ea typeface="Inter"/>
                <a:cs typeface="Inter"/>
                <a:sym typeface="Inter"/>
              </a:rPr>
              <a:t>be known</a:t>
            </a:r>
            <a:r>
              <a:rPr lang="en" sz="1200">
                <a:solidFill>
                  <a:schemeClr val="dk1"/>
                </a:solidFill>
                <a:latin typeface="Inter"/>
                <a:ea typeface="Inter"/>
                <a:cs typeface="Inter"/>
                <a:sym typeface="Inter"/>
              </a:rPr>
              <a:t> as Muhammad the Great, created a professional full-time army and built up the Songhay cavalry. He expanded Songhay control far beyond the territories of the Middle Niger and the Inland Delta waterways that had been conquered by Sii Ali.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a:solidFill>
                  <a:schemeClr val="dk1"/>
                </a:solidFill>
                <a:latin typeface="Halant"/>
                <a:ea typeface="Halant"/>
                <a:cs typeface="Halant"/>
                <a:sym typeface="Halant"/>
              </a:rPr>
              <a:t>Source: </a:t>
            </a:r>
            <a:r>
              <a:rPr lang="en">
                <a:solidFill>
                  <a:schemeClr val="dk1"/>
                </a:solidFill>
                <a:latin typeface="Halant"/>
                <a:ea typeface="Halant"/>
                <a:cs typeface="Halant"/>
                <a:sym typeface="Halant"/>
              </a:rPr>
              <a:t>Callender, A. (2023, July 25). Smithsonian Learning Lab Resource: 1.5 Reading: The Sudanic Empires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52" name="Google Shape;152;p21"/>
          <p:cNvSpPr txBox="1"/>
          <p:nvPr/>
        </p:nvSpPr>
        <p:spPr>
          <a:xfrm>
            <a:off x="467825" y="1145663"/>
            <a:ext cx="6531300" cy="7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Read the excerpts below about the Songhai Empire and answer the questions that follow. </a:t>
            </a:r>
            <a:endParaRPr>
              <a:solidFill>
                <a:schemeClr val="dk1"/>
              </a:solidFill>
              <a:latin typeface="Halant"/>
              <a:ea typeface="Halant"/>
              <a:cs typeface="Halant"/>
              <a:sym typeface="Halant"/>
            </a:endParaRPr>
          </a:p>
        </p:txBody>
      </p:sp>
      <p:sp>
        <p:nvSpPr>
          <p:cNvPr id="153" name="Google Shape;153;p21"/>
          <p:cNvSpPr txBox="1"/>
          <p:nvPr/>
        </p:nvSpPr>
        <p:spPr>
          <a:xfrm>
            <a:off x="467825" y="5881525"/>
            <a:ext cx="6531300" cy="2719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Excerpt 4</a:t>
            </a:r>
            <a:endParaRPr b="1">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Askia Muhammad’s greatest achievement was organizing the government of this vast empire. He began by dividing Songhai into provinces. He then put a governor in charge of each province. He also appointed people as directors of finance, agriculture, army, and navy. In addition, Askia Muhammad set up an organized tax system. Under Askia Muhammad’s rule, Islam spread throughout the empire. He sent Muslim scholars into areas that had little contact with the Islamic religion. These scholars converted many people in the cities to Islam. But in rural areas, Islamic beliefs continued to blend with traditional religious practices.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a:solidFill>
                <a:schemeClr val="dk1"/>
              </a:solidFill>
              <a:latin typeface="Halant"/>
              <a:ea typeface="Halant"/>
              <a:cs typeface="Halant"/>
              <a:sym typeface="Halant"/>
            </a:endParaRPr>
          </a:p>
          <a:p>
            <a:pPr indent="0" lvl="0" marL="0" rtl="0" algn="l">
              <a:spcBef>
                <a:spcPts val="0"/>
              </a:spcBef>
              <a:spcAft>
                <a:spcPts val="0"/>
              </a:spcAft>
              <a:buNone/>
            </a:pPr>
            <a:r>
              <a:rPr b="1" lang="en">
                <a:solidFill>
                  <a:schemeClr val="dk1"/>
                </a:solidFill>
                <a:latin typeface="Halant"/>
                <a:ea typeface="Halant"/>
                <a:cs typeface="Halant"/>
                <a:sym typeface="Halant"/>
              </a:rPr>
              <a:t>Source: </a:t>
            </a:r>
            <a:r>
              <a:rPr lang="en">
                <a:solidFill>
                  <a:schemeClr val="dk1"/>
                </a:solidFill>
                <a:latin typeface="Halant"/>
                <a:ea typeface="Halant"/>
                <a:cs typeface="Halant"/>
                <a:sym typeface="Halant"/>
              </a:rPr>
              <a:t>Scholastic Textbook, Chapter 5: West Africa, 2014-15</a:t>
            </a:r>
            <a:endParaRPr>
              <a:solidFill>
                <a:schemeClr val="dk1"/>
              </a:solidFill>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