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y="10287000" cx="18288000"/>
  <p:notesSz cx="6858000" cy="9144000"/>
  <p:embeddedFontLst>
    <p:embeddedFont>
      <p:font typeface="Halant"/>
      <p:bold r:id="rId19"/>
    </p:embeddedFont>
    <p:embeddedFont>
      <p:font typeface="Inter"/>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40DC317-73B5-4DBE-948B-D3351FCD98B1}">
  <a:tblStyle styleId="{D40DC317-73B5-4DBE-948B-D3351FCD98B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regular.fntdata"/><Relationship Id="rId11" Type="http://schemas.openxmlformats.org/officeDocument/2006/relationships/slide" Target="slides/slide5.xml"/><Relationship Id="rId22" Type="http://schemas.openxmlformats.org/officeDocument/2006/relationships/font" Target="fonts/Inter-italic.fntdata"/><Relationship Id="rId10" Type="http://schemas.openxmlformats.org/officeDocument/2006/relationships/slide" Target="slides/slide4.xml"/><Relationship Id="rId21" Type="http://schemas.openxmlformats.org/officeDocument/2006/relationships/font" Target="fonts/Inter-bold.fntdata"/><Relationship Id="rId13" Type="http://schemas.openxmlformats.org/officeDocument/2006/relationships/slide" Target="slides/slide7.xml"/><Relationship Id="rId12" Type="http://schemas.openxmlformats.org/officeDocument/2006/relationships/slide" Target="slides/slide6.xml"/><Relationship Id="rId23" Type="http://schemas.openxmlformats.org/officeDocument/2006/relationships/font" Target="fonts/Inter-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1.xml"/><Relationship Id="rId19" Type="http://schemas.openxmlformats.org/officeDocument/2006/relationships/font" Target="fonts/Halant-bold.fntdata"/><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307a4b3fb84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g307a4b3fb84_0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308159a9ff9_0_2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g308159a9ff9_0_25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308159a9ff9_0_2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g308159a9ff9_0_27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7887a6bb3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g27887a6bb36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080f597e1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g3080f597e19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308159a9ff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g308159a9ff9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31b186ce35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g31b186ce35a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308159a9ff9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g308159a9ff9_0_2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308159a9ff9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g308159a9ff9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31b186ce35a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g31b186ce35a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31b186ce35a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g31b186ce35a_0_5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11.png"/><Relationship Id="rId5" Type="http://schemas.openxmlformats.org/officeDocument/2006/relationships/hyperlink" Target="https://creativecommons.org/licenses/by-nc/4.0deed.en"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hyperlink" Target="https://en.wikipedia.org/wiki/en:Creative_Commons" TargetMode="External"/><Relationship Id="rId5" Type="http://schemas.openxmlformats.org/officeDocument/2006/relationships/hyperlink" Target="https://creativecommons.org/licenses/by-sa/2.0/deed.en" TargetMode="External"/><Relationship Id="rId6"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15.png"/><Relationship Id="rId5" Type="http://schemas.openxmlformats.org/officeDocument/2006/relationships/hyperlink" Target="https://creativecommons.org/licenses/by-nc/4.0deed.en"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grpSp>
        <p:nvGrpSpPr>
          <p:cNvPr id="84" name="Google Shape;84;p13"/>
          <p:cNvGrpSpPr/>
          <p:nvPr/>
        </p:nvGrpSpPr>
        <p:grpSpPr>
          <a:xfrm>
            <a:off x="-31071" y="-180826"/>
            <a:ext cx="4239084" cy="10467826"/>
            <a:chOff x="0" y="-241102"/>
            <a:chExt cx="5652112" cy="13957102"/>
          </a:xfrm>
        </p:grpSpPr>
        <p:grpSp>
          <p:nvGrpSpPr>
            <p:cNvPr id="85" name="Google Shape;85;p13"/>
            <p:cNvGrpSpPr/>
            <p:nvPr/>
          </p:nvGrpSpPr>
          <p:grpSpPr>
            <a:xfrm>
              <a:off x="2826056" y="-241102"/>
              <a:ext cx="2826056" cy="13957102"/>
              <a:chOff x="0" y="-47625"/>
              <a:chExt cx="558233" cy="2756958"/>
            </a:xfrm>
          </p:grpSpPr>
          <p:sp>
            <p:nvSpPr>
              <p:cNvPr id="86" name="Google Shape;8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87" name="Google Shape;87;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88" name="Google Shape;88;p13"/>
            <p:cNvGrpSpPr/>
            <p:nvPr/>
          </p:nvGrpSpPr>
          <p:grpSpPr>
            <a:xfrm>
              <a:off x="1413028" y="-241102"/>
              <a:ext cx="2826056" cy="13957102"/>
              <a:chOff x="0" y="-47625"/>
              <a:chExt cx="558233" cy="2756958"/>
            </a:xfrm>
          </p:grpSpPr>
          <p:sp>
            <p:nvSpPr>
              <p:cNvPr id="89" name="Google Shape;8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90" name="Google Shape;90;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1" name="Google Shape;91;p13"/>
            <p:cNvGrpSpPr/>
            <p:nvPr/>
          </p:nvGrpSpPr>
          <p:grpSpPr>
            <a:xfrm>
              <a:off x="0" y="-241102"/>
              <a:ext cx="2826056" cy="13957102"/>
              <a:chOff x="0" y="-47625"/>
              <a:chExt cx="558233" cy="2756958"/>
            </a:xfrm>
          </p:grpSpPr>
          <p:sp>
            <p:nvSpPr>
              <p:cNvPr id="92" name="Google Shape;9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93" name="Google Shape;93;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94" name="Google Shape;94;p13"/>
          <p:cNvSpPr txBox="1"/>
          <p:nvPr/>
        </p:nvSpPr>
        <p:spPr>
          <a:xfrm>
            <a:off x="4207988" y="3158991"/>
            <a:ext cx="14079900" cy="28668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Clr>
                <a:srgbClr val="000000"/>
              </a:buClr>
              <a:buFont typeface="Arial"/>
              <a:buNone/>
            </a:pPr>
            <a:r>
              <a:rPr b="1" lang="en-US" sz="9600">
                <a:solidFill>
                  <a:srgbClr val="231F20"/>
                </a:solidFill>
                <a:latin typeface="Halant"/>
                <a:ea typeface="Halant"/>
                <a:cs typeface="Halant"/>
                <a:sym typeface="Halant"/>
              </a:rPr>
              <a:t>CHRISTIANITY &amp; THE CATHOLIC CHURCH</a:t>
            </a:r>
            <a:endParaRPr b="1" sz="9600">
              <a:solidFill>
                <a:srgbClr val="231F20"/>
              </a:solidFill>
              <a:latin typeface="Halant"/>
              <a:ea typeface="Halant"/>
              <a:cs typeface="Halant"/>
              <a:sym typeface="Halant"/>
            </a:endParaRPr>
          </a:p>
        </p:txBody>
      </p:sp>
      <p:sp>
        <p:nvSpPr>
          <p:cNvPr id="95" name="Google Shape;95;p13"/>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96" name="Google Shape;96;p13"/>
          <p:cNvSpPr txBox="1"/>
          <p:nvPr/>
        </p:nvSpPr>
        <p:spPr>
          <a:xfrm>
            <a:off x="4648902" y="6406408"/>
            <a:ext cx="12625200" cy="882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5735" u="none" cap="none" strike="noStrike">
                <a:solidFill>
                  <a:srgbClr val="231F20"/>
                </a:solidFill>
                <a:latin typeface="Inter"/>
                <a:ea typeface="Inter"/>
                <a:cs typeface="Inter"/>
                <a:sym typeface="Inter"/>
              </a:rPr>
              <a:t>Unit </a:t>
            </a:r>
            <a:r>
              <a:rPr lang="en-US" sz="5735">
                <a:solidFill>
                  <a:srgbClr val="231F20"/>
                </a:solidFill>
                <a:latin typeface="Inter"/>
                <a:ea typeface="Inter"/>
                <a:cs typeface="Inter"/>
                <a:sym typeface="Inter"/>
              </a:rPr>
              <a:t>1</a:t>
            </a:r>
            <a:r>
              <a:rPr lang="en-US" sz="5735">
                <a:solidFill>
                  <a:srgbClr val="231F20"/>
                </a:solidFill>
                <a:latin typeface="Inter"/>
                <a:ea typeface="Inter"/>
                <a:cs typeface="Inter"/>
                <a:sym typeface="Inter"/>
              </a:rPr>
              <a:t>:</a:t>
            </a:r>
            <a:r>
              <a:rPr b="0" i="0" lang="en-US" sz="5735" u="none" cap="none" strike="noStrike">
                <a:solidFill>
                  <a:srgbClr val="231F20"/>
                </a:solidFill>
                <a:latin typeface="Inter"/>
                <a:ea typeface="Inter"/>
                <a:cs typeface="Inter"/>
                <a:sym typeface="Inter"/>
              </a:rPr>
              <a:t> </a:t>
            </a:r>
            <a:r>
              <a:rPr lang="en-US" sz="5735">
                <a:solidFill>
                  <a:srgbClr val="231F20"/>
                </a:solidFill>
                <a:latin typeface="Inter"/>
                <a:ea typeface="Inter"/>
                <a:cs typeface="Inter"/>
                <a:sym typeface="Inter"/>
              </a:rPr>
              <a:t>Global Exchange &amp; Societies</a:t>
            </a:r>
            <a:endParaRPr/>
          </a:p>
        </p:txBody>
      </p:sp>
      <p:sp>
        <p:nvSpPr>
          <p:cNvPr id="97" name="Google Shape;97;p13"/>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98" name="Google Shape;98;p13"/>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99" name="Google Shape;99;p13"/>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100" name="Google Shape;100;p13"/>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22"/>
          <p:cNvSpPr txBox="1"/>
          <p:nvPr/>
        </p:nvSpPr>
        <p:spPr>
          <a:xfrm>
            <a:off x="1263750" y="1638300"/>
            <a:ext cx="159477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THE CATHEDRAL CHRONICLE: A MEDIEVAL NEWSPAPER</a:t>
            </a:r>
            <a:endParaRPr/>
          </a:p>
        </p:txBody>
      </p:sp>
      <p:grpSp>
        <p:nvGrpSpPr>
          <p:cNvPr id="285" name="Google Shape;285;p22"/>
          <p:cNvGrpSpPr/>
          <p:nvPr/>
        </p:nvGrpSpPr>
        <p:grpSpPr>
          <a:xfrm>
            <a:off x="15859155" y="-98041"/>
            <a:ext cx="1562625" cy="1771271"/>
            <a:chOff x="0" y="-130721"/>
            <a:chExt cx="2083500" cy="2361695"/>
          </a:xfrm>
        </p:grpSpPr>
        <p:grpSp>
          <p:nvGrpSpPr>
            <p:cNvPr id="286" name="Google Shape;286;p22"/>
            <p:cNvGrpSpPr/>
            <p:nvPr/>
          </p:nvGrpSpPr>
          <p:grpSpPr>
            <a:xfrm>
              <a:off x="75599" y="-130721"/>
              <a:ext cx="1932614" cy="2361695"/>
              <a:chOff x="0" y="-47625"/>
              <a:chExt cx="704100" cy="860425"/>
            </a:xfrm>
          </p:grpSpPr>
          <p:sp>
            <p:nvSpPr>
              <p:cNvPr id="287" name="Google Shape;287;p2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2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rPr b="1" lang="en-US" sz="5550">
                    <a:solidFill>
                      <a:schemeClr val="dk1"/>
                    </a:solidFill>
                    <a:latin typeface="Halant"/>
                    <a:ea typeface="Halant"/>
                    <a:cs typeface="Halant"/>
                    <a:sym typeface="Halant"/>
                  </a:rPr>
                  <a:t>9</a:t>
                </a:r>
                <a:endParaRPr b="1" i="0" sz="5550" u="none" cap="none" strike="noStrike">
                  <a:solidFill>
                    <a:schemeClr val="dk1"/>
                  </a:solidFill>
                  <a:latin typeface="Halant"/>
                  <a:ea typeface="Halant"/>
                  <a:cs typeface="Halant"/>
                  <a:sym typeface="Halant"/>
                </a:endParaRPr>
              </a:p>
            </p:txBody>
          </p:sp>
        </p:grpSp>
        <p:sp>
          <p:nvSpPr>
            <p:cNvPr id="289" name="Google Shape;289;p22"/>
            <p:cNvSpPr txBox="1"/>
            <p:nvPr/>
          </p:nvSpPr>
          <p:spPr>
            <a:xfrm>
              <a:off x="0" y="447107"/>
              <a:ext cx="2083500" cy="287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t/>
              </a:r>
              <a:endParaRPr/>
            </a:p>
          </p:txBody>
        </p:sp>
      </p:grpSp>
      <p:sp>
        <p:nvSpPr>
          <p:cNvPr id="290" name="Google Shape;290;p22"/>
          <p:cNvSpPr/>
          <p:nvPr/>
        </p:nvSpPr>
        <p:spPr>
          <a:xfrm>
            <a:off x="1263762" y="-145860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91" name="Google Shape;291;p22"/>
          <p:cNvSpPr/>
          <p:nvPr/>
        </p:nvSpPr>
        <p:spPr>
          <a:xfrm>
            <a:off x="11804788"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92" name="Google Shape;292;p22"/>
          <p:cNvGrpSpPr/>
          <p:nvPr/>
        </p:nvGrpSpPr>
        <p:grpSpPr>
          <a:xfrm>
            <a:off x="185402" y="-144662"/>
            <a:ext cx="937448" cy="10431660"/>
            <a:chOff x="0" y="-53378"/>
            <a:chExt cx="1249931" cy="13908880"/>
          </a:xfrm>
        </p:grpSpPr>
        <p:grpSp>
          <p:nvGrpSpPr>
            <p:cNvPr id="293" name="Google Shape;293;p22"/>
            <p:cNvGrpSpPr/>
            <p:nvPr/>
          </p:nvGrpSpPr>
          <p:grpSpPr>
            <a:xfrm>
              <a:off x="0" y="-53378"/>
              <a:ext cx="1249931" cy="13908880"/>
              <a:chOff x="0" y="-38100"/>
              <a:chExt cx="246900" cy="2747433"/>
            </a:xfrm>
          </p:grpSpPr>
          <p:sp>
            <p:nvSpPr>
              <p:cNvPr id="294" name="Google Shape;294;p22"/>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95" name="Google Shape;295;p22"/>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6" name="Google Shape;296;p22"/>
            <p:cNvSpPr txBox="1"/>
            <p:nvPr/>
          </p:nvSpPr>
          <p:spPr>
            <a:xfrm rot="-5400000">
              <a:off x="-4005696" y="6720474"/>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97" name="Google Shape;297;p22"/>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298" name="Google Shape;298;p22"/>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sp>
        <p:nvSpPr>
          <p:cNvPr id="299" name="Google Shape;299;p22"/>
          <p:cNvSpPr txBox="1"/>
          <p:nvPr/>
        </p:nvSpPr>
        <p:spPr>
          <a:xfrm>
            <a:off x="7341450" y="4974875"/>
            <a:ext cx="10155000" cy="32325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0"/>
              </a:spcBef>
              <a:spcAft>
                <a:spcPts val="0"/>
              </a:spcAft>
              <a:buNone/>
            </a:pPr>
            <a:r>
              <a:rPr lang="en-US" sz="3500">
                <a:solidFill>
                  <a:srgbClr val="231F20"/>
                </a:solidFill>
                <a:latin typeface="Inter"/>
                <a:ea typeface="Inter"/>
                <a:cs typeface="Inter"/>
                <a:sym typeface="Inter"/>
              </a:rPr>
              <a:t>Imagine it's the year 1556. the local church is the center of life for everyone in Medieval Europe. You have been tasked with writing the latest edition of "The Cathedral Chronicle," a newspaper that reports on the Church’s influence in politics, culture, and daily life.</a:t>
            </a:r>
            <a:endParaRPr sz="3500">
              <a:solidFill>
                <a:srgbClr val="231F20"/>
              </a:solidFill>
              <a:latin typeface="Inter"/>
              <a:ea typeface="Inter"/>
              <a:cs typeface="Inter"/>
              <a:sym typeface="Inter"/>
            </a:endParaRPr>
          </a:p>
        </p:txBody>
      </p:sp>
      <p:pic>
        <p:nvPicPr>
          <p:cNvPr id="300" name="Google Shape;300;p22"/>
          <p:cNvPicPr preferRelativeResize="0"/>
          <p:nvPr/>
        </p:nvPicPr>
        <p:blipFill>
          <a:blip r:embed="rId4">
            <a:alphaModFix/>
          </a:blip>
          <a:stretch>
            <a:fillRect/>
          </a:stretch>
        </p:blipFill>
        <p:spPr>
          <a:xfrm rot="-301632">
            <a:off x="2061734" y="4441699"/>
            <a:ext cx="4340832" cy="5454451"/>
          </a:xfrm>
          <a:prstGeom prst="rect">
            <a:avLst/>
          </a:prstGeom>
          <a:noFill/>
          <a:ln cap="flat" cmpd="sng" w="28575">
            <a:solidFill>
              <a:schemeClr val="dk1"/>
            </a:solidFill>
            <a:prstDash val="solid"/>
            <a:round/>
            <a:headEnd len="sm" w="sm" type="none"/>
            <a:tailEnd len="sm" w="sm"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23"/>
          <p:cNvSpPr txBox="1"/>
          <p:nvPr/>
        </p:nvSpPr>
        <p:spPr>
          <a:xfrm>
            <a:off x="1263750" y="1638300"/>
            <a:ext cx="16428900" cy="26163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Font typeface="Arial"/>
              <a:buNone/>
            </a:pPr>
            <a:r>
              <a:rPr b="1" lang="en-US" sz="8499">
                <a:solidFill>
                  <a:srgbClr val="231F20"/>
                </a:solidFill>
                <a:latin typeface="Halant"/>
                <a:ea typeface="Halant"/>
                <a:cs typeface="Halant"/>
                <a:sym typeface="Halant"/>
              </a:rPr>
              <a:t>THE CATHEDRAL CHRONICLE: ARTICLE DESCRIPTION</a:t>
            </a:r>
            <a:endParaRPr/>
          </a:p>
        </p:txBody>
      </p:sp>
      <p:grpSp>
        <p:nvGrpSpPr>
          <p:cNvPr id="306" name="Google Shape;306;p23"/>
          <p:cNvGrpSpPr/>
          <p:nvPr/>
        </p:nvGrpSpPr>
        <p:grpSpPr>
          <a:xfrm>
            <a:off x="15859155" y="-98041"/>
            <a:ext cx="1562625" cy="1771271"/>
            <a:chOff x="0" y="-130721"/>
            <a:chExt cx="2083500" cy="2361695"/>
          </a:xfrm>
        </p:grpSpPr>
        <p:grpSp>
          <p:nvGrpSpPr>
            <p:cNvPr id="307" name="Google Shape;307;p23"/>
            <p:cNvGrpSpPr/>
            <p:nvPr/>
          </p:nvGrpSpPr>
          <p:grpSpPr>
            <a:xfrm>
              <a:off x="75599" y="-130721"/>
              <a:ext cx="1932614" cy="2361695"/>
              <a:chOff x="0" y="-47625"/>
              <a:chExt cx="704100" cy="860425"/>
            </a:xfrm>
          </p:grpSpPr>
          <p:sp>
            <p:nvSpPr>
              <p:cNvPr id="308" name="Google Shape;308;p2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23"/>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rPr b="1" lang="en-US" sz="5550">
                    <a:solidFill>
                      <a:schemeClr val="dk1"/>
                    </a:solidFill>
                    <a:latin typeface="Halant"/>
                    <a:ea typeface="Halant"/>
                    <a:cs typeface="Halant"/>
                    <a:sym typeface="Halant"/>
                  </a:rPr>
                  <a:t>10</a:t>
                </a:r>
                <a:endParaRPr b="1" i="0" sz="5550" u="none" cap="none" strike="noStrike">
                  <a:solidFill>
                    <a:schemeClr val="dk1"/>
                  </a:solidFill>
                  <a:latin typeface="Halant"/>
                  <a:ea typeface="Halant"/>
                  <a:cs typeface="Halant"/>
                  <a:sym typeface="Halant"/>
                </a:endParaRPr>
              </a:p>
            </p:txBody>
          </p:sp>
        </p:grpSp>
        <p:sp>
          <p:nvSpPr>
            <p:cNvPr id="310" name="Google Shape;310;p23"/>
            <p:cNvSpPr txBox="1"/>
            <p:nvPr/>
          </p:nvSpPr>
          <p:spPr>
            <a:xfrm>
              <a:off x="0" y="447107"/>
              <a:ext cx="2083500" cy="287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t/>
              </a:r>
              <a:endParaRPr/>
            </a:p>
          </p:txBody>
        </p:sp>
      </p:grpSp>
      <p:sp>
        <p:nvSpPr>
          <p:cNvPr id="311" name="Google Shape;311;p23"/>
          <p:cNvSpPr/>
          <p:nvPr/>
        </p:nvSpPr>
        <p:spPr>
          <a:xfrm>
            <a:off x="1263762" y="-145860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12" name="Google Shape;312;p23"/>
          <p:cNvSpPr/>
          <p:nvPr/>
        </p:nvSpPr>
        <p:spPr>
          <a:xfrm>
            <a:off x="11804788"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13" name="Google Shape;313;p23"/>
          <p:cNvGrpSpPr/>
          <p:nvPr/>
        </p:nvGrpSpPr>
        <p:grpSpPr>
          <a:xfrm>
            <a:off x="185402" y="-144662"/>
            <a:ext cx="937448" cy="10431660"/>
            <a:chOff x="0" y="-53378"/>
            <a:chExt cx="1249931" cy="13908880"/>
          </a:xfrm>
        </p:grpSpPr>
        <p:grpSp>
          <p:nvGrpSpPr>
            <p:cNvPr id="314" name="Google Shape;314;p23"/>
            <p:cNvGrpSpPr/>
            <p:nvPr/>
          </p:nvGrpSpPr>
          <p:grpSpPr>
            <a:xfrm>
              <a:off x="0" y="-53378"/>
              <a:ext cx="1249931" cy="13908880"/>
              <a:chOff x="0" y="-38100"/>
              <a:chExt cx="246900" cy="2747433"/>
            </a:xfrm>
          </p:grpSpPr>
          <p:sp>
            <p:nvSpPr>
              <p:cNvPr id="315" name="Google Shape;315;p23"/>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316" name="Google Shape;316;p23"/>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7" name="Google Shape;317;p23"/>
            <p:cNvSpPr txBox="1"/>
            <p:nvPr/>
          </p:nvSpPr>
          <p:spPr>
            <a:xfrm rot="-5400000">
              <a:off x="-4005696" y="6720474"/>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18" name="Google Shape;318;p23"/>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319" name="Google Shape;319;p23"/>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sp>
        <p:nvSpPr>
          <p:cNvPr id="320" name="Google Shape;320;p23"/>
          <p:cNvSpPr txBox="1"/>
          <p:nvPr/>
        </p:nvSpPr>
        <p:spPr>
          <a:xfrm>
            <a:off x="1928825" y="4443800"/>
            <a:ext cx="9326100" cy="4867200"/>
          </a:xfrm>
          <a:prstGeom prst="rect">
            <a:avLst/>
          </a:prstGeom>
          <a:noFill/>
          <a:ln>
            <a:noFill/>
          </a:ln>
        </p:spPr>
        <p:txBody>
          <a:bodyPr anchorCtr="0" anchor="t" bIns="0" lIns="0" spcFirstLastPara="1" rIns="0" wrap="square" tIns="0">
            <a:spAutoFit/>
          </a:bodyPr>
          <a:lstStyle/>
          <a:p>
            <a:pPr indent="-430530" lvl="0" marL="457200" rtl="0" algn="l">
              <a:lnSpc>
                <a:spcPct val="100000"/>
              </a:lnSpc>
              <a:spcBef>
                <a:spcPts val="0"/>
              </a:spcBef>
              <a:spcAft>
                <a:spcPts val="0"/>
              </a:spcAft>
              <a:buClr>
                <a:srgbClr val="231F20"/>
              </a:buClr>
              <a:buSzPts val="3180"/>
              <a:buFont typeface="Inter"/>
              <a:buChar char="●"/>
            </a:pPr>
            <a:r>
              <a:rPr lang="en-US" sz="3180">
                <a:solidFill>
                  <a:srgbClr val="231F20"/>
                </a:solidFill>
                <a:latin typeface="Inter"/>
                <a:ea typeface="Inter"/>
                <a:cs typeface="Inter"/>
                <a:sym typeface="Inter"/>
              </a:rPr>
              <a:t>1556 is 100 years after Gutenberg’s printing press printed an edition of the Bible</a:t>
            </a:r>
            <a:endParaRPr sz="3180">
              <a:solidFill>
                <a:srgbClr val="231F20"/>
              </a:solidFill>
              <a:latin typeface="Inter"/>
              <a:ea typeface="Inter"/>
              <a:cs typeface="Inter"/>
              <a:sym typeface="Inter"/>
            </a:endParaRPr>
          </a:p>
          <a:p>
            <a:pPr indent="-430530" lvl="0" marL="457200" rtl="0" algn="l">
              <a:lnSpc>
                <a:spcPct val="100000"/>
              </a:lnSpc>
              <a:spcBef>
                <a:spcPts val="1000"/>
              </a:spcBef>
              <a:spcAft>
                <a:spcPts val="0"/>
              </a:spcAft>
              <a:buClr>
                <a:srgbClr val="231F20"/>
              </a:buClr>
              <a:buSzPts val="3180"/>
              <a:buFont typeface="Inter"/>
              <a:buChar char="●"/>
            </a:pPr>
            <a:r>
              <a:rPr lang="en-US" sz="3180">
                <a:solidFill>
                  <a:srgbClr val="231F20"/>
                </a:solidFill>
                <a:latin typeface="Inter"/>
                <a:ea typeface="Inter"/>
                <a:cs typeface="Inter"/>
                <a:sym typeface="Inter"/>
              </a:rPr>
              <a:t>Write an article that highlights and celebrates the transformative impact of the press</a:t>
            </a:r>
            <a:endParaRPr sz="3180">
              <a:solidFill>
                <a:srgbClr val="231F20"/>
              </a:solidFill>
              <a:latin typeface="Inter"/>
              <a:ea typeface="Inter"/>
              <a:cs typeface="Inter"/>
              <a:sym typeface="Inter"/>
            </a:endParaRPr>
          </a:p>
          <a:p>
            <a:pPr indent="-430530" lvl="0" marL="457200" rtl="0" algn="l">
              <a:lnSpc>
                <a:spcPct val="100000"/>
              </a:lnSpc>
              <a:spcBef>
                <a:spcPts val="1000"/>
              </a:spcBef>
              <a:spcAft>
                <a:spcPts val="0"/>
              </a:spcAft>
              <a:buClr>
                <a:srgbClr val="231F20"/>
              </a:buClr>
              <a:buSzPts val="3180"/>
              <a:buFont typeface="Inter"/>
              <a:buChar char="●"/>
            </a:pPr>
            <a:r>
              <a:rPr lang="en-US" sz="3180">
                <a:solidFill>
                  <a:srgbClr val="231F20"/>
                </a:solidFill>
                <a:latin typeface="Inter"/>
                <a:ea typeface="Inter"/>
                <a:cs typeface="Inter"/>
                <a:sym typeface="Inter"/>
              </a:rPr>
              <a:t>Consider focusing on:</a:t>
            </a:r>
            <a:endParaRPr sz="3180">
              <a:solidFill>
                <a:srgbClr val="231F20"/>
              </a:solidFill>
              <a:latin typeface="Inter"/>
              <a:ea typeface="Inter"/>
              <a:cs typeface="Inter"/>
              <a:sym typeface="Inter"/>
            </a:endParaRPr>
          </a:p>
          <a:p>
            <a:pPr indent="-398780" lvl="1" marL="914400" rtl="0" algn="l">
              <a:lnSpc>
                <a:spcPct val="100000"/>
              </a:lnSpc>
              <a:spcBef>
                <a:spcPts val="1000"/>
              </a:spcBef>
              <a:spcAft>
                <a:spcPts val="0"/>
              </a:spcAft>
              <a:buClr>
                <a:srgbClr val="231F20"/>
              </a:buClr>
              <a:buSzPts val="2680"/>
              <a:buFont typeface="Inter"/>
              <a:buChar char="○"/>
            </a:pPr>
            <a:r>
              <a:rPr lang="en-US" sz="2680">
                <a:solidFill>
                  <a:srgbClr val="231F20"/>
                </a:solidFill>
                <a:latin typeface="Inter"/>
                <a:ea typeface="Inter"/>
                <a:cs typeface="Inter"/>
                <a:sym typeface="Inter"/>
              </a:rPr>
              <a:t>Inventor Johannes Gutenberg</a:t>
            </a:r>
            <a:endParaRPr sz="2680">
              <a:solidFill>
                <a:srgbClr val="231F20"/>
              </a:solidFill>
              <a:latin typeface="Inter"/>
              <a:ea typeface="Inter"/>
              <a:cs typeface="Inter"/>
              <a:sym typeface="Inter"/>
            </a:endParaRPr>
          </a:p>
          <a:p>
            <a:pPr indent="-398780" lvl="1" marL="914400" rtl="0" algn="l">
              <a:lnSpc>
                <a:spcPct val="100000"/>
              </a:lnSpc>
              <a:spcBef>
                <a:spcPts val="1000"/>
              </a:spcBef>
              <a:spcAft>
                <a:spcPts val="0"/>
              </a:spcAft>
              <a:buClr>
                <a:srgbClr val="231F20"/>
              </a:buClr>
              <a:buSzPts val="2680"/>
              <a:buFont typeface="Inter"/>
              <a:buChar char="○"/>
            </a:pPr>
            <a:r>
              <a:rPr lang="en-US" sz="2680">
                <a:solidFill>
                  <a:srgbClr val="231F20"/>
                </a:solidFill>
                <a:latin typeface="Inter"/>
                <a:ea typeface="Inter"/>
                <a:cs typeface="Inter"/>
                <a:sym typeface="Inter"/>
              </a:rPr>
              <a:t>Economic Impact</a:t>
            </a:r>
            <a:endParaRPr sz="2680">
              <a:solidFill>
                <a:srgbClr val="231F20"/>
              </a:solidFill>
              <a:latin typeface="Inter"/>
              <a:ea typeface="Inter"/>
              <a:cs typeface="Inter"/>
              <a:sym typeface="Inter"/>
            </a:endParaRPr>
          </a:p>
          <a:p>
            <a:pPr indent="-398780" lvl="1" marL="914400" rtl="0" algn="l">
              <a:lnSpc>
                <a:spcPct val="100000"/>
              </a:lnSpc>
              <a:spcBef>
                <a:spcPts val="1000"/>
              </a:spcBef>
              <a:spcAft>
                <a:spcPts val="0"/>
              </a:spcAft>
              <a:buClr>
                <a:srgbClr val="231F20"/>
              </a:buClr>
              <a:buSzPts val="2680"/>
              <a:buFont typeface="Inter"/>
              <a:buChar char="○"/>
            </a:pPr>
            <a:r>
              <a:rPr lang="en-US" sz="2680">
                <a:solidFill>
                  <a:srgbClr val="231F20"/>
                </a:solidFill>
                <a:latin typeface="Inter"/>
                <a:ea typeface="Inter"/>
                <a:cs typeface="Inter"/>
                <a:sym typeface="Inter"/>
              </a:rPr>
              <a:t>Religious Impact</a:t>
            </a:r>
            <a:endParaRPr sz="2680">
              <a:solidFill>
                <a:srgbClr val="231F20"/>
              </a:solidFill>
              <a:latin typeface="Inter"/>
              <a:ea typeface="Inter"/>
              <a:cs typeface="Inter"/>
              <a:sym typeface="Inter"/>
            </a:endParaRPr>
          </a:p>
          <a:p>
            <a:pPr indent="-398780" lvl="1" marL="914400" rtl="0" algn="l">
              <a:lnSpc>
                <a:spcPct val="100000"/>
              </a:lnSpc>
              <a:spcBef>
                <a:spcPts val="1000"/>
              </a:spcBef>
              <a:spcAft>
                <a:spcPts val="1000"/>
              </a:spcAft>
              <a:buClr>
                <a:srgbClr val="231F20"/>
              </a:buClr>
              <a:buSzPts val="2680"/>
              <a:buFont typeface="Inter"/>
              <a:buChar char="○"/>
            </a:pPr>
            <a:r>
              <a:rPr lang="en-US" sz="2680">
                <a:solidFill>
                  <a:srgbClr val="231F20"/>
                </a:solidFill>
                <a:latin typeface="Inter"/>
                <a:ea typeface="Inter"/>
                <a:cs typeface="Inter"/>
                <a:sym typeface="Inter"/>
              </a:rPr>
              <a:t>Cultural Impact</a:t>
            </a:r>
            <a:endParaRPr sz="2680">
              <a:solidFill>
                <a:srgbClr val="231F20"/>
              </a:solidFill>
              <a:latin typeface="Inter"/>
              <a:ea typeface="Inter"/>
              <a:cs typeface="Inter"/>
              <a:sym typeface="Inter"/>
            </a:endParaRPr>
          </a:p>
        </p:txBody>
      </p:sp>
      <p:pic>
        <p:nvPicPr>
          <p:cNvPr id="321" name="Google Shape;321;p23"/>
          <p:cNvPicPr preferRelativeResize="0"/>
          <p:nvPr/>
        </p:nvPicPr>
        <p:blipFill>
          <a:blip r:embed="rId4">
            <a:alphaModFix/>
          </a:blip>
          <a:stretch>
            <a:fillRect/>
          </a:stretch>
        </p:blipFill>
        <p:spPr>
          <a:xfrm>
            <a:off x="11390750" y="4254600"/>
            <a:ext cx="6728274" cy="4233206"/>
          </a:xfrm>
          <a:prstGeom prst="rect">
            <a:avLst/>
          </a:prstGeom>
          <a:noFill/>
          <a:ln>
            <a:noFill/>
          </a:ln>
        </p:spPr>
      </p:pic>
      <p:sp>
        <p:nvSpPr>
          <p:cNvPr id="322" name="Google Shape;322;p23"/>
          <p:cNvSpPr txBox="1"/>
          <p:nvPr/>
        </p:nvSpPr>
        <p:spPr>
          <a:xfrm>
            <a:off x="11371000" y="8633325"/>
            <a:ext cx="6769500" cy="779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000">
                <a:solidFill>
                  <a:schemeClr val="dk1"/>
                </a:solidFill>
                <a:latin typeface="Inter"/>
                <a:ea typeface="Inter"/>
                <a:cs typeface="Inter"/>
                <a:sym typeface="Inter"/>
              </a:rPr>
              <a:t>Source: Adele Millicent Smith, </a:t>
            </a:r>
            <a:r>
              <a:rPr lang="en-US" sz="2000">
                <a:solidFill>
                  <a:srgbClr val="202122"/>
                </a:solidFill>
                <a:highlight>
                  <a:srgbClr val="F8F9FA"/>
                </a:highlight>
                <a:latin typeface="Inter"/>
                <a:ea typeface="Inter"/>
                <a:cs typeface="Inter"/>
                <a:sym typeface="Inter"/>
              </a:rPr>
              <a:t>Gutenberg taking an impression, 1904</a:t>
            </a:r>
            <a:endParaRPr sz="2000">
              <a:solidFill>
                <a:schemeClr val="dk1"/>
              </a:solidFill>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24"/>
          <p:cNvSpPr txBox="1"/>
          <p:nvPr/>
        </p:nvSpPr>
        <p:spPr>
          <a:xfrm>
            <a:off x="1263750" y="1562100"/>
            <a:ext cx="15914400" cy="246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999">
                <a:solidFill>
                  <a:srgbClr val="231F20"/>
                </a:solidFill>
                <a:latin typeface="Halant"/>
                <a:ea typeface="Halant"/>
                <a:cs typeface="Halant"/>
                <a:sym typeface="Halant"/>
              </a:rPr>
              <a:t>THE CATHEDRAL CHRONICLE: REQUIREMENTS</a:t>
            </a:r>
            <a:endParaRPr sz="900"/>
          </a:p>
        </p:txBody>
      </p:sp>
      <p:grpSp>
        <p:nvGrpSpPr>
          <p:cNvPr id="328" name="Google Shape;328;p24"/>
          <p:cNvGrpSpPr/>
          <p:nvPr/>
        </p:nvGrpSpPr>
        <p:grpSpPr>
          <a:xfrm>
            <a:off x="15859155" y="-98041"/>
            <a:ext cx="1562625" cy="1771271"/>
            <a:chOff x="0" y="-130721"/>
            <a:chExt cx="2083500" cy="2361695"/>
          </a:xfrm>
        </p:grpSpPr>
        <p:grpSp>
          <p:nvGrpSpPr>
            <p:cNvPr id="329" name="Google Shape;329;p24"/>
            <p:cNvGrpSpPr/>
            <p:nvPr/>
          </p:nvGrpSpPr>
          <p:grpSpPr>
            <a:xfrm>
              <a:off x="75599" y="-130721"/>
              <a:ext cx="1932614" cy="2361695"/>
              <a:chOff x="0" y="-47625"/>
              <a:chExt cx="704100" cy="860425"/>
            </a:xfrm>
          </p:grpSpPr>
          <p:sp>
            <p:nvSpPr>
              <p:cNvPr id="330" name="Google Shape;330;p2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2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rPr b="1" lang="en-US" sz="5550">
                    <a:solidFill>
                      <a:schemeClr val="dk1"/>
                    </a:solidFill>
                    <a:latin typeface="Halant"/>
                    <a:ea typeface="Halant"/>
                    <a:cs typeface="Halant"/>
                    <a:sym typeface="Halant"/>
                  </a:rPr>
                  <a:t>11</a:t>
                </a:r>
                <a:endParaRPr b="1" i="0" sz="5550" u="none" cap="none" strike="noStrike">
                  <a:solidFill>
                    <a:schemeClr val="dk1"/>
                  </a:solidFill>
                  <a:latin typeface="Halant"/>
                  <a:ea typeface="Halant"/>
                  <a:cs typeface="Halant"/>
                  <a:sym typeface="Halant"/>
                </a:endParaRPr>
              </a:p>
            </p:txBody>
          </p:sp>
        </p:grpSp>
        <p:sp>
          <p:nvSpPr>
            <p:cNvPr id="332" name="Google Shape;332;p24"/>
            <p:cNvSpPr txBox="1"/>
            <p:nvPr/>
          </p:nvSpPr>
          <p:spPr>
            <a:xfrm>
              <a:off x="0" y="447107"/>
              <a:ext cx="2083500" cy="287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t/>
              </a:r>
              <a:endParaRPr/>
            </a:p>
          </p:txBody>
        </p:sp>
      </p:grpSp>
      <p:sp>
        <p:nvSpPr>
          <p:cNvPr id="333" name="Google Shape;333;p24"/>
          <p:cNvSpPr/>
          <p:nvPr/>
        </p:nvSpPr>
        <p:spPr>
          <a:xfrm>
            <a:off x="1263762" y="-1458608"/>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34" name="Google Shape;334;p24"/>
          <p:cNvSpPr/>
          <p:nvPr/>
        </p:nvSpPr>
        <p:spPr>
          <a:xfrm>
            <a:off x="11804788"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35" name="Google Shape;335;p24"/>
          <p:cNvGrpSpPr/>
          <p:nvPr/>
        </p:nvGrpSpPr>
        <p:grpSpPr>
          <a:xfrm>
            <a:off x="185402" y="-144662"/>
            <a:ext cx="937448" cy="10431660"/>
            <a:chOff x="0" y="-53378"/>
            <a:chExt cx="1249931" cy="13908880"/>
          </a:xfrm>
        </p:grpSpPr>
        <p:grpSp>
          <p:nvGrpSpPr>
            <p:cNvPr id="336" name="Google Shape;336;p24"/>
            <p:cNvGrpSpPr/>
            <p:nvPr/>
          </p:nvGrpSpPr>
          <p:grpSpPr>
            <a:xfrm>
              <a:off x="0" y="-53378"/>
              <a:ext cx="1249931" cy="13908880"/>
              <a:chOff x="0" y="-38100"/>
              <a:chExt cx="246900" cy="2747433"/>
            </a:xfrm>
          </p:grpSpPr>
          <p:sp>
            <p:nvSpPr>
              <p:cNvPr id="337" name="Google Shape;337;p24"/>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338" name="Google Shape;338;p24"/>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9" name="Google Shape;339;p24"/>
            <p:cNvSpPr txBox="1"/>
            <p:nvPr/>
          </p:nvSpPr>
          <p:spPr>
            <a:xfrm rot="-5400000">
              <a:off x="-4005696" y="6720474"/>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40" name="Google Shape;340;p24"/>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341" name="Google Shape;341;p24"/>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sp>
        <p:nvSpPr>
          <p:cNvPr id="342" name="Google Shape;342;p24"/>
          <p:cNvSpPr txBox="1"/>
          <p:nvPr/>
        </p:nvSpPr>
        <p:spPr>
          <a:xfrm>
            <a:off x="2005025" y="4102200"/>
            <a:ext cx="8881500" cy="5610300"/>
          </a:xfrm>
          <a:prstGeom prst="rect">
            <a:avLst/>
          </a:prstGeom>
          <a:noFill/>
          <a:ln>
            <a:noFill/>
          </a:ln>
        </p:spPr>
        <p:txBody>
          <a:bodyPr anchorCtr="0" anchor="t" bIns="0" lIns="0" spcFirstLastPara="1" rIns="0" wrap="square" tIns="0">
            <a:spAutoFit/>
          </a:bodyPr>
          <a:lstStyle/>
          <a:p>
            <a:pPr indent="-398780" lvl="0" marL="457200" rtl="0" algn="l">
              <a:lnSpc>
                <a:spcPct val="140000"/>
              </a:lnSpc>
              <a:spcBef>
                <a:spcPts val="0"/>
              </a:spcBef>
              <a:spcAft>
                <a:spcPts val="0"/>
              </a:spcAft>
              <a:buClr>
                <a:srgbClr val="231F20"/>
              </a:buClr>
              <a:buSzPts val="2680"/>
              <a:buFont typeface="Inter"/>
              <a:buChar char="●"/>
            </a:pPr>
            <a:r>
              <a:rPr lang="en-US" sz="2680">
                <a:solidFill>
                  <a:srgbClr val="231F20"/>
                </a:solidFill>
                <a:latin typeface="Inter"/>
                <a:ea typeface="Inter"/>
                <a:cs typeface="Inter"/>
                <a:sym typeface="Inter"/>
              </a:rPr>
              <a:t>Your newspaper should include:</a:t>
            </a:r>
            <a:endParaRPr sz="2680">
              <a:solidFill>
                <a:srgbClr val="231F20"/>
              </a:solidFill>
              <a:latin typeface="Inter"/>
              <a:ea typeface="Inter"/>
              <a:cs typeface="Inter"/>
              <a:sym typeface="Inter"/>
            </a:endParaRPr>
          </a:p>
          <a:p>
            <a:pPr indent="-398780" lvl="1" marL="914400" rtl="0" algn="l">
              <a:lnSpc>
                <a:spcPct val="140000"/>
              </a:lnSpc>
              <a:spcBef>
                <a:spcPts val="0"/>
              </a:spcBef>
              <a:spcAft>
                <a:spcPts val="0"/>
              </a:spcAft>
              <a:buClr>
                <a:srgbClr val="231F20"/>
              </a:buClr>
              <a:buSzPts val="2680"/>
              <a:buFont typeface="Inter"/>
              <a:buChar char="○"/>
            </a:pPr>
            <a:r>
              <a:rPr lang="en-US" sz="2680">
                <a:solidFill>
                  <a:srgbClr val="231F20"/>
                </a:solidFill>
                <a:latin typeface="Inter"/>
                <a:ea typeface="Inter"/>
                <a:cs typeface="Inter"/>
                <a:sym typeface="Inter"/>
              </a:rPr>
              <a:t>A catchy </a:t>
            </a:r>
            <a:r>
              <a:rPr b="1" lang="en-US" sz="2680">
                <a:solidFill>
                  <a:srgbClr val="231F20"/>
                </a:solidFill>
                <a:latin typeface="Inter"/>
                <a:ea typeface="Inter"/>
                <a:cs typeface="Inter"/>
                <a:sym typeface="Inter"/>
              </a:rPr>
              <a:t>headline</a:t>
            </a:r>
            <a:r>
              <a:rPr lang="en-US" sz="2680">
                <a:solidFill>
                  <a:srgbClr val="231F20"/>
                </a:solidFill>
                <a:latin typeface="Inter"/>
                <a:ea typeface="Inter"/>
                <a:cs typeface="Inter"/>
                <a:sym typeface="Inter"/>
              </a:rPr>
              <a:t> </a:t>
            </a:r>
            <a:endParaRPr sz="2680">
              <a:solidFill>
                <a:srgbClr val="231F20"/>
              </a:solidFill>
              <a:latin typeface="Inter"/>
              <a:ea typeface="Inter"/>
              <a:cs typeface="Inter"/>
              <a:sym typeface="Inter"/>
            </a:endParaRPr>
          </a:p>
          <a:p>
            <a:pPr indent="-398780" lvl="1" marL="914400" rtl="0" algn="l">
              <a:lnSpc>
                <a:spcPct val="140000"/>
              </a:lnSpc>
              <a:spcBef>
                <a:spcPts val="0"/>
              </a:spcBef>
              <a:spcAft>
                <a:spcPts val="0"/>
              </a:spcAft>
              <a:buClr>
                <a:srgbClr val="231F20"/>
              </a:buClr>
              <a:buSzPts val="2680"/>
              <a:buFont typeface="Inter"/>
              <a:buChar char="○"/>
            </a:pPr>
            <a:r>
              <a:rPr lang="en-US" sz="2680">
                <a:solidFill>
                  <a:srgbClr val="231F20"/>
                </a:solidFill>
                <a:latin typeface="Inter"/>
                <a:ea typeface="Inter"/>
                <a:cs typeface="Inter"/>
                <a:sym typeface="Inter"/>
              </a:rPr>
              <a:t>A </a:t>
            </a:r>
            <a:r>
              <a:rPr b="1" lang="en-US" sz="2680">
                <a:solidFill>
                  <a:srgbClr val="231F20"/>
                </a:solidFill>
                <a:latin typeface="Inter"/>
                <a:ea typeface="Inter"/>
                <a:cs typeface="Inter"/>
                <a:sym typeface="Inter"/>
              </a:rPr>
              <a:t>news article</a:t>
            </a:r>
            <a:r>
              <a:rPr lang="en-US" sz="2680">
                <a:solidFill>
                  <a:srgbClr val="231F20"/>
                </a:solidFill>
                <a:latin typeface="Inter"/>
                <a:ea typeface="Inter"/>
                <a:cs typeface="Inter"/>
                <a:sym typeface="Inter"/>
              </a:rPr>
              <a:t> (short paragraphs) summarizing the impact of the printing press</a:t>
            </a:r>
            <a:endParaRPr sz="2680">
              <a:solidFill>
                <a:srgbClr val="231F20"/>
              </a:solidFill>
              <a:latin typeface="Inter"/>
              <a:ea typeface="Inter"/>
              <a:cs typeface="Inter"/>
              <a:sym typeface="Inter"/>
            </a:endParaRPr>
          </a:p>
          <a:p>
            <a:pPr indent="-398780" lvl="1" marL="914400" rtl="0" algn="l">
              <a:lnSpc>
                <a:spcPct val="140000"/>
              </a:lnSpc>
              <a:spcBef>
                <a:spcPts val="0"/>
              </a:spcBef>
              <a:spcAft>
                <a:spcPts val="0"/>
              </a:spcAft>
              <a:buClr>
                <a:srgbClr val="231F20"/>
              </a:buClr>
              <a:buSzPts val="2680"/>
              <a:buFont typeface="Inter"/>
              <a:buChar char="○"/>
            </a:pPr>
            <a:r>
              <a:rPr lang="en-US" sz="2680">
                <a:solidFill>
                  <a:srgbClr val="231F20"/>
                </a:solidFill>
                <a:latin typeface="Inter"/>
                <a:ea typeface="Inter"/>
                <a:cs typeface="Inter"/>
                <a:sym typeface="Inter"/>
              </a:rPr>
              <a:t>A </a:t>
            </a:r>
            <a:r>
              <a:rPr b="1" lang="en-US" sz="2680">
                <a:solidFill>
                  <a:srgbClr val="231F20"/>
                </a:solidFill>
                <a:latin typeface="Inter"/>
                <a:ea typeface="Inter"/>
                <a:cs typeface="Inter"/>
                <a:sym typeface="Inter"/>
              </a:rPr>
              <a:t>quote or opinion piece</a:t>
            </a:r>
            <a:r>
              <a:rPr lang="en-US" sz="2680">
                <a:solidFill>
                  <a:srgbClr val="231F20"/>
                </a:solidFill>
                <a:latin typeface="Inter"/>
                <a:ea typeface="Inter"/>
                <a:cs typeface="Inter"/>
                <a:sym typeface="Inter"/>
              </a:rPr>
              <a:t> from a member of European society reflecting on the printing press and the Church</a:t>
            </a:r>
            <a:endParaRPr sz="2680">
              <a:solidFill>
                <a:srgbClr val="231F20"/>
              </a:solidFill>
              <a:latin typeface="Inter"/>
              <a:ea typeface="Inter"/>
              <a:cs typeface="Inter"/>
              <a:sym typeface="Inter"/>
            </a:endParaRPr>
          </a:p>
          <a:p>
            <a:pPr indent="-398780" lvl="0" marL="457200" rtl="0" algn="l">
              <a:lnSpc>
                <a:spcPct val="140000"/>
              </a:lnSpc>
              <a:spcBef>
                <a:spcPts val="0"/>
              </a:spcBef>
              <a:spcAft>
                <a:spcPts val="0"/>
              </a:spcAft>
              <a:buClr>
                <a:srgbClr val="231F20"/>
              </a:buClr>
              <a:buSzPts val="2680"/>
              <a:buFont typeface="Inter"/>
              <a:buChar char="●"/>
            </a:pPr>
            <a:r>
              <a:rPr b="1" lang="en-US" sz="2680">
                <a:solidFill>
                  <a:srgbClr val="231F20"/>
                </a:solidFill>
                <a:highlight>
                  <a:srgbClr val="FFFF00"/>
                </a:highlight>
                <a:latin typeface="Inter"/>
                <a:ea typeface="Inter"/>
                <a:cs typeface="Inter"/>
                <a:sym typeface="Inter"/>
              </a:rPr>
              <a:t>One member of the group should make a copy of Google Slide and share it with ME and the rest of the members of the group.</a:t>
            </a:r>
            <a:endParaRPr b="1" sz="2680">
              <a:solidFill>
                <a:srgbClr val="231F20"/>
              </a:solidFill>
              <a:highlight>
                <a:srgbClr val="FFFF00"/>
              </a:highlight>
              <a:latin typeface="Inter"/>
              <a:ea typeface="Inter"/>
              <a:cs typeface="Inter"/>
              <a:sym typeface="Inter"/>
            </a:endParaRPr>
          </a:p>
        </p:txBody>
      </p:sp>
      <p:pic>
        <p:nvPicPr>
          <p:cNvPr id="343" name="Google Shape;343;p24"/>
          <p:cNvPicPr preferRelativeResize="0"/>
          <p:nvPr/>
        </p:nvPicPr>
        <p:blipFill rotWithShape="1">
          <a:blip r:embed="rId4">
            <a:alphaModFix/>
          </a:blip>
          <a:srcRect b="0" l="24521" r="24027" t="0"/>
          <a:stretch/>
        </p:blipFill>
        <p:spPr>
          <a:xfrm>
            <a:off x="12787825" y="4063663"/>
            <a:ext cx="4390323" cy="5687375"/>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4"/>
          <p:cNvSpPr txBox="1"/>
          <p:nvPr/>
        </p:nvSpPr>
        <p:spPr>
          <a:xfrm>
            <a:off x="2769750" y="4162925"/>
            <a:ext cx="12748500" cy="23088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100"/>
              <a:buNone/>
            </a:pPr>
            <a:r>
              <a:rPr i="1" lang="en-US" sz="5000">
                <a:solidFill>
                  <a:schemeClr val="dk1"/>
                </a:solidFill>
                <a:latin typeface="Inter"/>
                <a:ea typeface="Inter"/>
                <a:cs typeface="Inter"/>
                <a:sym typeface="Inter"/>
              </a:rPr>
              <a:t>What political and cultural role did the Catholic Church play in the lives of Medieval Europeans?</a:t>
            </a:r>
            <a:endParaRPr i="1" sz="5000">
              <a:solidFill>
                <a:schemeClr val="dk1"/>
              </a:solidFill>
              <a:latin typeface="Inter"/>
              <a:ea typeface="Inter"/>
              <a:cs typeface="Inter"/>
              <a:sym typeface="Inter"/>
            </a:endParaRPr>
          </a:p>
        </p:txBody>
      </p:sp>
      <p:sp>
        <p:nvSpPr>
          <p:cNvPr id="106" name="Google Shape;106;p14"/>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07" name="Google Shape;107;p14"/>
          <p:cNvGrpSpPr/>
          <p:nvPr/>
        </p:nvGrpSpPr>
        <p:grpSpPr>
          <a:xfrm>
            <a:off x="-254016" y="9230009"/>
            <a:ext cx="18796043" cy="937448"/>
            <a:chOff x="204" y="0"/>
            <a:chExt cx="25061391" cy="1249931"/>
          </a:xfrm>
        </p:grpSpPr>
        <p:grpSp>
          <p:nvGrpSpPr>
            <p:cNvPr id="108" name="Google Shape;108;p14"/>
            <p:cNvGrpSpPr/>
            <p:nvPr/>
          </p:nvGrpSpPr>
          <p:grpSpPr>
            <a:xfrm rot="5400000">
              <a:off x="12002369" y="-11663474"/>
              <a:ext cx="1249931" cy="24576878"/>
              <a:chOff x="0" y="-38100"/>
              <a:chExt cx="246900" cy="4854692"/>
            </a:xfrm>
          </p:grpSpPr>
          <p:sp>
            <p:nvSpPr>
              <p:cNvPr id="109" name="Google Shape;109;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10" name="Google Shape;110;p1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1" name="Google Shape;111;p1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12" name="Google Shape;112;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13" name="Google Shape;113;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14" name="Google Shape;114;p14"/>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grpSp>
        <p:nvGrpSpPr>
          <p:cNvPr id="115" name="Google Shape;115;p14"/>
          <p:cNvGrpSpPr/>
          <p:nvPr/>
        </p:nvGrpSpPr>
        <p:grpSpPr>
          <a:xfrm>
            <a:off x="15859155" y="-98041"/>
            <a:ext cx="1562625" cy="1771271"/>
            <a:chOff x="0" y="-130721"/>
            <a:chExt cx="2083500" cy="2361695"/>
          </a:xfrm>
        </p:grpSpPr>
        <p:grpSp>
          <p:nvGrpSpPr>
            <p:cNvPr id="116" name="Google Shape;116;p14"/>
            <p:cNvGrpSpPr/>
            <p:nvPr/>
          </p:nvGrpSpPr>
          <p:grpSpPr>
            <a:xfrm>
              <a:off x="75599" y="-130721"/>
              <a:ext cx="1932614" cy="2361695"/>
              <a:chOff x="0" y="-47625"/>
              <a:chExt cx="704100" cy="860425"/>
            </a:xfrm>
          </p:grpSpPr>
          <p:sp>
            <p:nvSpPr>
              <p:cNvPr id="117" name="Google Shape;117;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9" name="Google Shape;119;p1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120" name="Google Shape;120;p14"/>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15"/>
          <p:cNvSpPr/>
          <p:nvPr/>
        </p:nvSpPr>
        <p:spPr>
          <a:xfrm>
            <a:off x="14840742" y="780922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26" name="Google Shape;126;p15"/>
          <p:cNvGrpSpPr/>
          <p:nvPr/>
        </p:nvGrpSpPr>
        <p:grpSpPr>
          <a:xfrm>
            <a:off x="-254016" y="9230009"/>
            <a:ext cx="18796043" cy="937448"/>
            <a:chOff x="204" y="0"/>
            <a:chExt cx="25061391" cy="1249931"/>
          </a:xfrm>
        </p:grpSpPr>
        <p:grpSp>
          <p:nvGrpSpPr>
            <p:cNvPr id="127" name="Google Shape;127;p15"/>
            <p:cNvGrpSpPr/>
            <p:nvPr/>
          </p:nvGrpSpPr>
          <p:grpSpPr>
            <a:xfrm rot="5400000">
              <a:off x="12002369" y="-11663474"/>
              <a:ext cx="1249931" cy="24576878"/>
              <a:chOff x="0" y="-38100"/>
              <a:chExt cx="246900" cy="4854692"/>
            </a:xfrm>
          </p:grpSpPr>
          <p:sp>
            <p:nvSpPr>
              <p:cNvPr id="128" name="Google Shape;128;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29" name="Google Shape;129;p1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0" name="Google Shape;130;p1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31" name="Google Shape;131;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32" name="Google Shape;132;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33" name="Google Shape;133;p15"/>
          <p:cNvSpPr txBox="1"/>
          <p:nvPr/>
        </p:nvSpPr>
        <p:spPr>
          <a:xfrm>
            <a:off x="724649" y="1838450"/>
            <a:ext cx="168387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HISTORICAL THINKING SKILLS</a:t>
            </a:r>
            <a:endParaRPr/>
          </a:p>
        </p:txBody>
      </p:sp>
      <p:grpSp>
        <p:nvGrpSpPr>
          <p:cNvPr id="134" name="Google Shape;134;p15"/>
          <p:cNvGrpSpPr/>
          <p:nvPr/>
        </p:nvGrpSpPr>
        <p:grpSpPr>
          <a:xfrm>
            <a:off x="15859155" y="-98041"/>
            <a:ext cx="1562625" cy="1771271"/>
            <a:chOff x="0" y="-130721"/>
            <a:chExt cx="2083500" cy="2361695"/>
          </a:xfrm>
        </p:grpSpPr>
        <p:grpSp>
          <p:nvGrpSpPr>
            <p:cNvPr id="135" name="Google Shape;135;p15"/>
            <p:cNvGrpSpPr/>
            <p:nvPr/>
          </p:nvGrpSpPr>
          <p:grpSpPr>
            <a:xfrm>
              <a:off x="75599" y="-130721"/>
              <a:ext cx="1932614" cy="2361695"/>
              <a:chOff x="0" y="-47625"/>
              <a:chExt cx="704100" cy="860425"/>
            </a:xfrm>
          </p:grpSpPr>
          <p:sp>
            <p:nvSpPr>
              <p:cNvPr id="136" name="Google Shape;136;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8" name="Google Shape;138;p1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2</a:t>
              </a:r>
              <a:endParaRPr>
                <a:solidFill>
                  <a:schemeClr val="lt1"/>
                </a:solidFill>
              </a:endParaRPr>
            </a:p>
          </p:txBody>
        </p:sp>
      </p:grpSp>
      <p:sp>
        <p:nvSpPr>
          <p:cNvPr id="139" name="Google Shape;139;p15"/>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40" name="Google Shape;140;p15"/>
          <p:cNvSpPr txBox="1"/>
          <p:nvPr/>
        </p:nvSpPr>
        <p:spPr>
          <a:xfrm>
            <a:off x="482550" y="5562175"/>
            <a:ext cx="8178900" cy="306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400">
                <a:solidFill>
                  <a:schemeClr val="dk1"/>
                </a:solidFill>
                <a:latin typeface="Inter"/>
                <a:ea typeface="Inter"/>
                <a:cs typeface="Inter"/>
                <a:sym typeface="Inter"/>
              </a:rPr>
              <a:t>Contextualization &amp; Sourcing</a:t>
            </a:r>
            <a:endParaRPr b="1" sz="2400">
              <a:solidFill>
                <a:schemeClr val="dk1"/>
              </a:solidFill>
              <a:latin typeface="Inter"/>
              <a:ea typeface="Inter"/>
              <a:cs typeface="Inter"/>
              <a:sym typeface="Inter"/>
            </a:endParaRPr>
          </a:p>
          <a:p>
            <a:pPr indent="0" lvl="0" marL="0" rtl="0" algn="ctr">
              <a:spcBef>
                <a:spcPts val="0"/>
              </a:spcBef>
              <a:spcAft>
                <a:spcPts val="0"/>
              </a:spcAft>
              <a:buNone/>
            </a:pPr>
            <a:r>
              <a:t/>
            </a:r>
            <a:endParaRPr b="1" sz="1900">
              <a:solidFill>
                <a:schemeClr val="dk1"/>
              </a:solidFill>
              <a:latin typeface="Inter"/>
              <a:ea typeface="Inter"/>
              <a:cs typeface="Inter"/>
              <a:sym typeface="Inter"/>
            </a:endParaRPr>
          </a:p>
          <a:p>
            <a:pPr indent="0" lvl="0" marL="0" rtl="0" algn="l">
              <a:spcBef>
                <a:spcPts val="0"/>
              </a:spcBef>
              <a:spcAft>
                <a:spcPts val="0"/>
              </a:spcAft>
              <a:buNone/>
            </a:pPr>
            <a:r>
              <a:rPr lang="en-US" sz="2400">
                <a:solidFill>
                  <a:schemeClr val="dk1"/>
                </a:solidFill>
                <a:latin typeface="Inter"/>
                <a:ea typeface="Inter"/>
                <a:cs typeface="Inter"/>
                <a:sym typeface="Inter"/>
              </a:rPr>
              <a:t>Thinking historically means interpreting historical events, developments, or processes in light of the surrounding historical context. It also means understanding key information about a historical source, such as its purpose, perspective, and reliability as a piece of evidence.</a:t>
            </a:r>
            <a:endParaRPr/>
          </a:p>
        </p:txBody>
      </p:sp>
      <p:sp>
        <p:nvSpPr>
          <p:cNvPr id="141" name="Google Shape;141;p15"/>
          <p:cNvSpPr txBox="1"/>
          <p:nvPr/>
        </p:nvSpPr>
        <p:spPr>
          <a:xfrm>
            <a:off x="9606175" y="5669725"/>
            <a:ext cx="8178900" cy="306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400">
                <a:solidFill>
                  <a:schemeClr val="dk1"/>
                </a:solidFill>
                <a:latin typeface="Inter"/>
                <a:ea typeface="Inter"/>
                <a:cs typeface="Inter"/>
                <a:sym typeface="Inter"/>
              </a:rPr>
              <a:t>Perspective</a:t>
            </a:r>
            <a:endParaRPr b="1" sz="2400">
              <a:solidFill>
                <a:schemeClr val="dk1"/>
              </a:solidFill>
              <a:latin typeface="Inter"/>
              <a:ea typeface="Inter"/>
              <a:cs typeface="Inter"/>
              <a:sym typeface="Inter"/>
            </a:endParaRPr>
          </a:p>
          <a:p>
            <a:pPr indent="0" lvl="0" marL="0" rtl="0" algn="ctr">
              <a:spcBef>
                <a:spcPts val="0"/>
              </a:spcBef>
              <a:spcAft>
                <a:spcPts val="0"/>
              </a:spcAft>
              <a:buNone/>
            </a:pPr>
            <a:r>
              <a:t/>
            </a:r>
            <a:endParaRPr b="1" sz="1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2400">
                <a:solidFill>
                  <a:schemeClr val="dk1"/>
                </a:solidFill>
                <a:latin typeface="Inter"/>
                <a:ea typeface="Inter"/>
                <a:cs typeface="Inter"/>
                <a:sym typeface="Inter"/>
              </a:rPr>
              <a:t>Thinking historically means considering how one's personhood has influenced their perspective. It also means recognizing how diverse viewpoints and experiences shape the understanding of historical events. This allows students of history to cultivate empathy for the people of the past that are studied.</a:t>
            </a:r>
            <a:endParaRPr sz="2400"/>
          </a:p>
        </p:txBody>
      </p:sp>
      <p:pic>
        <p:nvPicPr>
          <p:cNvPr id="142" name="Google Shape;142;p15"/>
          <p:cNvPicPr preferRelativeResize="0"/>
          <p:nvPr/>
        </p:nvPicPr>
        <p:blipFill>
          <a:blip r:embed="rId4">
            <a:alphaModFix/>
          </a:blip>
          <a:stretch>
            <a:fillRect/>
          </a:stretch>
        </p:blipFill>
        <p:spPr>
          <a:xfrm>
            <a:off x="3416537" y="3198998"/>
            <a:ext cx="2310925" cy="2310925"/>
          </a:xfrm>
          <a:prstGeom prst="rect">
            <a:avLst/>
          </a:prstGeom>
          <a:noFill/>
          <a:ln>
            <a:noFill/>
          </a:ln>
        </p:spPr>
      </p:pic>
      <p:pic>
        <p:nvPicPr>
          <p:cNvPr id="143" name="Google Shape;143;p15"/>
          <p:cNvPicPr preferRelativeResize="0"/>
          <p:nvPr/>
        </p:nvPicPr>
        <p:blipFill>
          <a:blip r:embed="rId5">
            <a:alphaModFix/>
          </a:blip>
          <a:stretch>
            <a:fillRect/>
          </a:stretch>
        </p:blipFill>
        <p:spPr>
          <a:xfrm>
            <a:off x="12746163" y="3533655"/>
            <a:ext cx="1898913" cy="189891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grpSp>
        <p:nvGrpSpPr>
          <p:cNvPr id="148" name="Google Shape;148;p16"/>
          <p:cNvGrpSpPr/>
          <p:nvPr/>
        </p:nvGrpSpPr>
        <p:grpSpPr>
          <a:xfrm>
            <a:off x="15859155" y="-98041"/>
            <a:ext cx="1562625" cy="1771271"/>
            <a:chOff x="0" y="-130721"/>
            <a:chExt cx="2083500" cy="2361695"/>
          </a:xfrm>
        </p:grpSpPr>
        <p:grpSp>
          <p:nvGrpSpPr>
            <p:cNvPr id="149" name="Google Shape;149;p16"/>
            <p:cNvGrpSpPr/>
            <p:nvPr/>
          </p:nvGrpSpPr>
          <p:grpSpPr>
            <a:xfrm>
              <a:off x="75599" y="-130721"/>
              <a:ext cx="1932614" cy="2361695"/>
              <a:chOff x="0" y="-47625"/>
              <a:chExt cx="704100" cy="860425"/>
            </a:xfrm>
          </p:grpSpPr>
          <p:sp>
            <p:nvSpPr>
              <p:cNvPr id="150" name="Google Shape;150;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2" name="Google Shape;152;p1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3</a:t>
              </a:r>
              <a:endParaRPr>
                <a:solidFill>
                  <a:schemeClr val="dk1"/>
                </a:solidFill>
              </a:endParaRPr>
            </a:p>
          </p:txBody>
        </p:sp>
      </p:grpSp>
      <p:sp>
        <p:nvSpPr>
          <p:cNvPr id="153" name="Google Shape;153;p16"/>
          <p:cNvSpPr/>
          <p:nvPr/>
        </p:nvSpPr>
        <p:spPr>
          <a:xfrm>
            <a:off x="-4886456" y="-3702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54" name="Google Shape;154;p16"/>
          <p:cNvSpPr txBox="1"/>
          <p:nvPr/>
        </p:nvSpPr>
        <p:spPr>
          <a:xfrm>
            <a:off x="625500" y="3003850"/>
            <a:ext cx="8522100" cy="4295400"/>
          </a:xfrm>
          <a:prstGeom prst="rect">
            <a:avLst/>
          </a:prstGeom>
          <a:noFill/>
          <a:ln>
            <a:noFill/>
          </a:ln>
        </p:spPr>
        <p:txBody>
          <a:bodyPr anchorCtr="0" anchor="t" bIns="0" lIns="0" spcFirstLastPara="1" rIns="0" wrap="square" tIns="0">
            <a:spAutoFit/>
          </a:bodyPr>
          <a:lstStyle/>
          <a:p>
            <a:pPr indent="-436880" lvl="0" marL="457200" rtl="0" algn="l">
              <a:lnSpc>
                <a:spcPct val="100000"/>
              </a:lnSpc>
              <a:spcBef>
                <a:spcPts val="0"/>
              </a:spcBef>
              <a:spcAft>
                <a:spcPts val="0"/>
              </a:spcAft>
              <a:buClr>
                <a:srgbClr val="231F20"/>
              </a:buClr>
              <a:buSzPts val="3280"/>
              <a:buFont typeface="Inter"/>
              <a:buChar char="●"/>
            </a:pPr>
            <a:r>
              <a:rPr lang="en-US" sz="3280">
                <a:solidFill>
                  <a:srgbClr val="231F20"/>
                </a:solidFill>
                <a:latin typeface="Inter"/>
                <a:ea typeface="Inter"/>
                <a:cs typeface="Inter"/>
                <a:sym typeface="Inter"/>
              </a:rPr>
              <a:t>Christianity was the dominant religion in Europe during the 14th and 15th centuries.</a:t>
            </a:r>
            <a:endParaRPr sz="3280">
              <a:solidFill>
                <a:srgbClr val="231F20"/>
              </a:solidFill>
              <a:latin typeface="Inter"/>
              <a:ea typeface="Inter"/>
              <a:cs typeface="Inter"/>
              <a:sym typeface="Inter"/>
            </a:endParaRPr>
          </a:p>
          <a:p>
            <a:pPr indent="-436880" lvl="0" marL="457200" rtl="0" algn="l">
              <a:lnSpc>
                <a:spcPct val="100000"/>
              </a:lnSpc>
              <a:spcBef>
                <a:spcPts val="1000"/>
              </a:spcBef>
              <a:spcAft>
                <a:spcPts val="0"/>
              </a:spcAft>
              <a:buClr>
                <a:srgbClr val="231F20"/>
              </a:buClr>
              <a:buSzPts val="3280"/>
              <a:buFont typeface="Inter"/>
              <a:buChar char="●"/>
            </a:pPr>
            <a:r>
              <a:rPr lang="en-US" sz="3280">
                <a:solidFill>
                  <a:srgbClr val="231F20"/>
                </a:solidFill>
                <a:latin typeface="Inter"/>
                <a:ea typeface="Inter"/>
                <a:cs typeface="Inter"/>
                <a:sym typeface="Inter"/>
              </a:rPr>
              <a:t>Amid the weak central governments in feudal Europe, the Church emerged as a powerful institution</a:t>
            </a:r>
            <a:endParaRPr sz="3280">
              <a:solidFill>
                <a:srgbClr val="231F20"/>
              </a:solidFill>
              <a:latin typeface="Inter"/>
              <a:ea typeface="Inter"/>
              <a:cs typeface="Inter"/>
              <a:sym typeface="Inter"/>
            </a:endParaRPr>
          </a:p>
          <a:p>
            <a:pPr indent="-436880" lvl="0" marL="457200" rtl="0" algn="l">
              <a:lnSpc>
                <a:spcPct val="100000"/>
              </a:lnSpc>
              <a:spcBef>
                <a:spcPts val="1000"/>
              </a:spcBef>
              <a:spcAft>
                <a:spcPts val="1000"/>
              </a:spcAft>
              <a:buClr>
                <a:srgbClr val="231F20"/>
              </a:buClr>
              <a:buSzPts val="3280"/>
              <a:buFont typeface="Inter"/>
              <a:buChar char="●"/>
            </a:pPr>
            <a:r>
              <a:rPr lang="en-US" sz="3280">
                <a:solidFill>
                  <a:srgbClr val="231F20"/>
                </a:solidFill>
                <a:latin typeface="Inter"/>
                <a:ea typeface="Inter"/>
                <a:cs typeface="Inter"/>
                <a:sym typeface="Inter"/>
              </a:rPr>
              <a:t>Christianity fragmented into Catholics and Protestants in the 16th century</a:t>
            </a:r>
            <a:endParaRPr sz="3280">
              <a:solidFill>
                <a:srgbClr val="231F20"/>
              </a:solidFill>
              <a:latin typeface="Inter"/>
              <a:ea typeface="Inter"/>
              <a:cs typeface="Inter"/>
              <a:sym typeface="Inter"/>
            </a:endParaRPr>
          </a:p>
        </p:txBody>
      </p:sp>
      <p:grpSp>
        <p:nvGrpSpPr>
          <p:cNvPr id="155" name="Google Shape;155;p16"/>
          <p:cNvGrpSpPr/>
          <p:nvPr/>
        </p:nvGrpSpPr>
        <p:grpSpPr>
          <a:xfrm>
            <a:off x="-254016" y="9230009"/>
            <a:ext cx="18796043" cy="937448"/>
            <a:chOff x="204" y="0"/>
            <a:chExt cx="25061391" cy="1249931"/>
          </a:xfrm>
        </p:grpSpPr>
        <p:grpSp>
          <p:nvGrpSpPr>
            <p:cNvPr id="156" name="Google Shape;156;p16"/>
            <p:cNvGrpSpPr/>
            <p:nvPr/>
          </p:nvGrpSpPr>
          <p:grpSpPr>
            <a:xfrm rot="5400000">
              <a:off x="12002369" y="-11663474"/>
              <a:ext cx="1249931" cy="24576878"/>
              <a:chOff x="0" y="-38100"/>
              <a:chExt cx="246900" cy="4854692"/>
            </a:xfrm>
          </p:grpSpPr>
          <p:sp>
            <p:nvSpPr>
              <p:cNvPr id="157" name="Google Shape;157;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8" name="Google Shape;158;p1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9" name="Google Shape;159;p1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60" name="Google Shape;160;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61" name="Google Shape;161;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62" name="Google Shape;162;p16"/>
          <p:cNvSpPr txBox="1"/>
          <p:nvPr/>
        </p:nvSpPr>
        <p:spPr>
          <a:xfrm>
            <a:off x="2553993" y="508925"/>
            <a:ext cx="13179900" cy="1815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1000"/>
              </a:spcAft>
              <a:buNone/>
            </a:pPr>
            <a:r>
              <a:rPr b="1" lang="en-US" sz="5899">
                <a:solidFill>
                  <a:srgbClr val="231F20"/>
                </a:solidFill>
                <a:latin typeface="Halant"/>
                <a:ea typeface="Halant"/>
                <a:cs typeface="Halant"/>
                <a:sym typeface="Halant"/>
              </a:rPr>
              <a:t>CHRISTIANITY: A FOUNDATION FOR EUROPEAN SOCIETIES</a:t>
            </a:r>
            <a:endParaRPr sz="5799"/>
          </a:p>
        </p:txBody>
      </p:sp>
      <p:pic>
        <p:nvPicPr>
          <p:cNvPr id="163" name="Google Shape;163;p16"/>
          <p:cNvPicPr preferRelativeResize="0"/>
          <p:nvPr/>
        </p:nvPicPr>
        <p:blipFill>
          <a:blip r:embed="rId4">
            <a:alphaModFix/>
          </a:blip>
          <a:stretch>
            <a:fillRect/>
          </a:stretch>
        </p:blipFill>
        <p:spPr>
          <a:xfrm>
            <a:off x="9963675" y="2417000"/>
            <a:ext cx="7868805" cy="5990784"/>
          </a:xfrm>
          <a:prstGeom prst="rect">
            <a:avLst/>
          </a:prstGeom>
          <a:noFill/>
          <a:ln>
            <a:noFill/>
          </a:ln>
        </p:spPr>
      </p:pic>
      <p:sp>
        <p:nvSpPr>
          <p:cNvPr id="164" name="Google Shape;164;p16"/>
          <p:cNvSpPr txBox="1"/>
          <p:nvPr/>
        </p:nvSpPr>
        <p:spPr>
          <a:xfrm>
            <a:off x="9894325" y="8589100"/>
            <a:ext cx="8113500" cy="64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600">
                <a:solidFill>
                  <a:schemeClr val="dk1"/>
                </a:solidFill>
                <a:latin typeface="Inter"/>
                <a:ea typeface="Inter"/>
                <a:cs typeface="Inter"/>
                <a:sym typeface="Inter"/>
              </a:rPr>
              <a:t>Source: </a:t>
            </a:r>
            <a:r>
              <a:rPr lang="en-US" sz="1600">
                <a:solidFill>
                  <a:schemeClr val="dk1"/>
                </a:solidFill>
                <a:highlight>
                  <a:srgbClr val="FFFFFF"/>
                </a:highlight>
                <a:latin typeface="Inter"/>
                <a:ea typeface="Inter"/>
                <a:cs typeface="Inter"/>
                <a:sym typeface="Inter"/>
              </a:rPr>
              <a:t>Simeon Netchev</a:t>
            </a:r>
            <a:r>
              <a:rPr lang="en-US" sz="1600">
                <a:solidFill>
                  <a:schemeClr val="dk1"/>
                </a:solidFill>
                <a:latin typeface="Inter"/>
                <a:ea typeface="Inter"/>
                <a:cs typeface="Inter"/>
                <a:sym typeface="Inter"/>
              </a:rPr>
              <a:t>, </a:t>
            </a:r>
            <a:r>
              <a:rPr lang="en-US" sz="1600">
                <a:solidFill>
                  <a:schemeClr val="dk1"/>
                </a:solidFill>
                <a:highlight>
                  <a:srgbClr val="FFFFFF"/>
                </a:highlight>
                <a:latin typeface="Inter"/>
                <a:ea typeface="Inter"/>
                <a:cs typeface="Inter"/>
                <a:sym typeface="Inter"/>
              </a:rPr>
              <a:t>Religions in Europe in the 16th Century, </a:t>
            </a:r>
            <a:r>
              <a:rPr lang="en-US" sz="1600">
                <a:solidFill>
                  <a:srgbClr val="B52600"/>
                </a:solidFill>
                <a:highlight>
                  <a:srgbClr val="FFFFFF"/>
                </a:highlight>
                <a:uFill>
                  <a:noFill/>
                </a:uFill>
                <a:latin typeface="Inter"/>
                <a:ea typeface="Inter"/>
                <a:cs typeface="Inter"/>
                <a:sym typeface="Inter"/>
                <a:hlinkClick r:id="rId5">
                  <a:extLst>
                    <a:ext uri="{A12FA001-AC4F-418D-AE19-62706E023703}">
                      <ahyp:hlinkClr val="tx"/>
                    </a:ext>
                  </a:extLst>
                </a:hlinkClick>
              </a:rPr>
              <a:t>Creative Commons Attribution-NonCommercial-NoDerivs</a:t>
            </a:r>
            <a:r>
              <a:rPr lang="en-US" sz="1600">
                <a:solidFill>
                  <a:srgbClr val="666666"/>
                </a:solidFill>
                <a:highlight>
                  <a:srgbClr val="FFFFFF"/>
                </a:highlight>
                <a:latin typeface="Inter"/>
                <a:ea typeface="Inter"/>
                <a:cs typeface="Inter"/>
                <a:sym typeface="Inter"/>
              </a:rPr>
              <a:t>.</a:t>
            </a:r>
            <a:endParaRPr sz="16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grpSp>
        <p:nvGrpSpPr>
          <p:cNvPr id="169" name="Google Shape;169;p17"/>
          <p:cNvGrpSpPr/>
          <p:nvPr/>
        </p:nvGrpSpPr>
        <p:grpSpPr>
          <a:xfrm>
            <a:off x="15859155" y="-98041"/>
            <a:ext cx="1562625" cy="1771271"/>
            <a:chOff x="0" y="-130721"/>
            <a:chExt cx="2083500" cy="2361695"/>
          </a:xfrm>
        </p:grpSpPr>
        <p:grpSp>
          <p:nvGrpSpPr>
            <p:cNvPr id="170" name="Google Shape;170;p17"/>
            <p:cNvGrpSpPr/>
            <p:nvPr/>
          </p:nvGrpSpPr>
          <p:grpSpPr>
            <a:xfrm>
              <a:off x="75599" y="-130721"/>
              <a:ext cx="1932614" cy="2361695"/>
              <a:chOff x="0" y="-47625"/>
              <a:chExt cx="704100" cy="860425"/>
            </a:xfrm>
          </p:grpSpPr>
          <p:sp>
            <p:nvSpPr>
              <p:cNvPr id="171" name="Google Shape;171;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3" name="Google Shape;173;p1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4</a:t>
              </a:r>
              <a:endParaRPr>
                <a:solidFill>
                  <a:schemeClr val="dk1"/>
                </a:solidFill>
              </a:endParaRPr>
            </a:p>
          </p:txBody>
        </p:sp>
      </p:grpSp>
      <p:sp>
        <p:nvSpPr>
          <p:cNvPr id="174" name="Google Shape;174;p17"/>
          <p:cNvSpPr/>
          <p:nvPr/>
        </p:nvSpPr>
        <p:spPr>
          <a:xfrm>
            <a:off x="-4886456" y="-3702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75" name="Google Shape;175;p17"/>
          <p:cNvGrpSpPr/>
          <p:nvPr/>
        </p:nvGrpSpPr>
        <p:grpSpPr>
          <a:xfrm>
            <a:off x="-254016" y="9230009"/>
            <a:ext cx="18796043" cy="937448"/>
            <a:chOff x="204" y="0"/>
            <a:chExt cx="25061391" cy="1249931"/>
          </a:xfrm>
        </p:grpSpPr>
        <p:grpSp>
          <p:nvGrpSpPr>
            <p:cNvPr id="176" name="Google Shape;176;p17"/>
            <p:cNvGrpSpPr/>
            <p:nvPr/>
          </p:nvGrpSpPr>
          <p:grpSpPr>
            <a:xfrm rot="5400000">
              <a:off x="12002369" y="-11663474"/>
              <a:ext cx="1249931" cy="24576878"/>
              <a:chOff x="0" y="-38100"/>
              <a:chExt cx="246900" cy="4854692"/>
            </a:xfrm>
          </p:grpSpPr>
          <p:sp>
            <p:nvSpPr>
              <p:cNvPr id="177" name="Google Shape;177;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78" name="Google Shape;178;p1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9" name="Google Shape;179;p1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80" name="Google Shape;180;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1" name="Google Shape;181;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82" name="Google Shape;182;p17"/>
          <p:cNvSpPr txBox="1"/>
          <p:nvPr/>
        </p:nvSpPr>
        <p:spPr>
          <a:xfrm>
            <a:off x="2553993" y="1194725"/>
            <a:ext cx="13179900" cy="1815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5899">
                <a:solidFill>
                  <a:srgbClr val="231F20"/>
                </a:solidFill>
                <a:latin typeface="Halant"/>
                <a:ea typeface="Halant"/>
                <a:cs typeface="Halant"/>
                <a:sym typeface="Halant"/>
              </a:rPr>
              <a:t>CHRISTIANITY: A FOUNDATION FOR EUROPEAN SOCIETIES</a:t>
            </a:r>
            <a:endParaRPr sz="5799"/>
          </a:p>
        </p:txBody>
      </p:sp>
      <p:graphicFrame>
        <p:nvGraphicFramePr>
          <p:cNvPr id="183" name="Google Shape;183;p17"/>
          <p:cNvGraphicFramePr/>
          <p:nvPr/>
        </p:nvGraphicFramePr>
        <p:xfrm>
          <a:off x="952450" y="3597400"/>
          <a:ext cx="3000000" cy="3000000"/>
        </p:xfrm>
        <a:graphic>
          <a:graphicData uri="http://schemas.openxmlformats.org/drawingml/2006/table">
            <a:tbl>
              <a:tblPr>
                <a:noFill/>
                <a:tableStyleId>{D40DC317-73B5-4DBE-948B-D3351FCD98B1}</a:tableStyleId>
              </a:tblPr>
              <a:tblGrid>
                <a:gridCol w="11797100"/>
                <a:gridCol w="773100"/>
                <a:gridCol w="3812800"/>
              </a:tblGrid>
              <a:tr h="381000">
                <a:tc>
                  <a:txBody>
                    <a:bodyPr/>
                    <a:lstStyle/>
                    <a:p>
                      <a:pPr indent="0" lvl="0" marL="0" rtl="0" algn="ctr">
                        <a:spcBef>
                          <a:spcPts val="0"/>
                        </a:spcBef>
                        <a:spcAft>
                          <a:spcPts val="0"/>
                        </a:spcAft>
                        <a:buClr>
                          <a:schemeClr val="dk1"/>
                        </a:buClr>
                        <a:buSzPts val="1100"/>
                        <a:buFont typeface="Arial"/>
                        <a:buNone/>
                      </a:pPr>
                      <a:r>
                        <a:rPr b="1" lang="en-US" sz="2700">
                          <a:solidFill>
                            <a:schemeClr val="dk1"/>
                          </a:solidFill>
                          <a:latin typeface="Inter"/>
                          <a:ea typeface="Inter"/>
                          <a:cs typeface="Inter"/>
                          <a:sym typeface="Inter"/>
                        </a:rPr>
                        <a:t>The Catholic Church</a:t>
                      </a:r>
                      <a:endParaRPr>
                        <a:latin typeface="Inter"/>
                        <a:ea typeface="Inter"/>
                        <a:cs typeface="Inter"/>
                        <a:sym typeface="Inter"/>
                      </a:endParaRPr>
                    </a:p>
                  </a:txBody>
                  <a:tcPr marT="91425" marB="91425" marR="91425" marL="91425">
                    <a:lnR cap="flat" cmpd="sng" w="9525">
                      <a:solidFill>
                        <a:srgbClr val="9E9E9E"/>
                      </a:solidFill>
                      <a:prstDash val="solid"/>
                      <a:round/>
                      <a:headEnd len="sm" w="sm" type="none"/>
                      <a:tailEnd len="sm" w="sm" type="none"/>
                    </a:lnR>
                  </a:tcPr>
                </a:tc>
                <a:tc gridSpan="2">
                  <a:txBody>
                    <a:bodyPr/>
                    <a:lstStyle/>
                    <a:p>
                      <a:pPr indent="0" lvl="0" marL="0" rtl="0" algn="ctr">
                        <a:spcBef>
                          <a:spcPts val="0"/>
                        </a:spcBef>
                        <a:spcAft>
                          <a:spcPts val="0"/>
                        </a:spcAft>
                        <a:buNone/>
                      </a:pPr>
                      <a:r>
                        <a:rPr b="1" lang="en-US" sz="2700">
                          <a:latin typeface="Inter"/>
                          <a:ea typeface="Inter"/>
                          <a:cs typeface="Inter"/>
                          <a:sym typeface="Inter"/>
                        </a:rPr>
                        <a:t>The Bible</a:t>
                      </a:r>
                      <a:endParaRPr b="1" sz="27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381000">
                <a:tc>
                  <a:txBody>
                    <a:bodyPr/>
                    <a:lstStyle/>
                    <a:p>
                      <a:pPr indent="0" lvl="0" marL="0" rtl="0" algn="ctr">
                        <a:spcBef>
                          <a:spcPts val="0"/>
                        </a:spcBef>
                        <a:spcAft>
                          <a:spcPts val="0"/>
                        </a:spcAft>
                        <a:buNone/>
                      </a:pPr>
                      <a:r>
                        <a:rPr lang="en-US" sz="2000">
                          <a:latin typeface="Inter"/>
                          <a:ea typeface="Inter"/>
                          <a:cs typeface="Inter"/>
                          <a:sym typeface="Inter"/>
                        </a:rPr>
                        <a:t>Role of the Catholic Church in political and social life</a:t>
                      </a:r>
                      <a:endParaRPr sz="2000">
                        <a:latin typeface="Inter"/>
                        <a:ea typeface="Inter"/>
                        <a:cs typeface="Inter"/>
                        <a:sym typeface="Inter"/>
                      </a:endParaRPr>
                    </a:p>
                  </a:txBody>
                  <a:tcPr marT="91425" marB="91425" marR="91425" marL="91425">
                    <a:lnR cap="flat" cmpd="sng" w="9525">
                      <a:solidFill>
                        <a:srgbClr val="9E9E9E"/>
                      </a:solidFill>
                      <a:prstDash val="solid"/>
                      <a:round/>
                      <a:headEnd len="sm" w="sm" type="none"/>
                      <a:tailEnd len="sm" w="sm" type="none"/>
                    </a:lnR>
                  </a:tcPr>
                </a:tc>
                <a:tc gridSpan="2">
                  <a:txBody>
                    <a:bodyPr/>
                    <a:lstStyle/>
                    <a:p>
                      <a:pPr indent="0" lvl="0" marL="0" rtl="0" algn="ctr">
                        <a:spcBef>
                          <a:spcPts val="0"/>
                        </a:spcBef>
                        <a:spcAft>
                          <a:spcPts val="0"/>
                        </a:spcAft>
                        <a:buNone/>
                      </a:pPr>
                      <a:r>
                        <a:rPr lang="en-US" sz="2000">
                          <a:latin typeface="Inter"/>
                          <a:ea typeface="Inter"/>
                          <a:cs typeface="Inter"/>
                          <a:sym typeface="Inter"/>
                        </a:rPr>
                        <a:t>The Holy Scripture of Christianity</a:t>
                      </a:r>
                      <a:endParaRPr sz="2000">
                        <a:latin typeface="Inter"/>
                        <a:ea typeface="Inter"/>
                        <a:cs typeface="Inter"/>
                        <a:sym typeface="Inter"/>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381000">
                <a:tc>
                  <a:txBody>
                    <a:bodyPr/>
                    <a:lstStyle/>
                    <a:p>
                      <a:pPr indent="-387350" lvl="0" marL="457200" rtl="0" algn="l">
                        <a:spcBef>
                          <a:spcPts val="0"/>
                        </a:spcBef>
                        <a:spcAft>
                          <a:spcPts val="0"/>
                        </a:spcAft>
                        <a:buClr>
                          <a:schemeClr val="dk1"/>
                        </a:buClr>
                        <a:buSzPts val="2500"/>
                        <a:buFont typeface="Inter"/>
                        <a:buAutoNum type="arabicPeriod"/>
                      </a:pPr>
                      <a:r>
                        <a:rPr b="1" lang="en-US" sz="2500">
                          <a:solidFill>
                            <a:schemeClr val="dk1"/>
                          </a:solidFill>
                          <a:latin typeface="Inter"/>
                          <a:ea typeface="Inter"/>
                          <a:cs typeface="Inter"/>
                          <a:sym typeface="Inter"/>
                        </a:rPr>
                        <a:t>Spiritual Leadership: </a:t>
                      </a:r>
                      <a:r>
                        <a:rPr lang="en-US" sz="2500">
                          <a:solidFill>
                            <a:schemeClr val="dk1"/>
                          </a:solidFill>
                          <a:latin typeface="Inter"/>
                          <a:ea typeface="Inter"/>
                          <a:cs typeface="Inter"/>
                          <a:sym typeface="Inter"/>
                        </a:rPr>
                        <a:t>Provided religious guidance, sacraments, and moral teachings to the population.</a:t>
                      </a:r>
                      <a:endParaRPr sz="2500">
                        <a:solidFill>
                          <a:schemeClr val="dk1"/>
                        </a:solidFill>
                        <a:latin typeface="Inter"/>
                        <a:ea typeface="Inter"/>
                        <a:cs typeface="Inter"/>
                        <a:sym typeface="Inter"/>
                      </a:endParaRPr>
                    </a:p>
                    <a:p>
                      <a:pPr indent="-387350" lvl="0" marL="457200" rtl="0" algn="l">
                        <a:spcBef>
                          <a:spcPts val="0"/>
                        </a:spcBef>
                        <a:spcAft>
                          <a:spcPts val="0"/>
                        </a:spcAft>
                        <a:buClr>
                          <a:schemeClr val="dk1"/>
                        </a:buClr>
                        <a:buSzPts val="2500"/>
                        <a:buFont typeface="Inter"/>
                        <a:buAutoNum type="arabicPeriod"/>
                      </a:pPr>
                      <a:r>
                        <a:rPr b="1" lang="en-US" sz="2500">
                          <a:solidFill>
                            <a:schemeClr val="dk1"/>
                          </a:solidFill>
                          <a:latin typeface="Inter"/>
                          <a:ea typeface="Inter"/>
                          <a:cs typeface="Inter"/>
                          <a:sym typeface="Inter"/>
                        </a:rPr>
                        <a:t>Social Welfare: </a:t>
                      </a:r>
                      <a:r>
                        <a:rPr lang="en-US" sz="2500">
                          <a:solidFill>
                            <a:schemeClr val="dk1"/>
                          </a:solidFill>
                          <a:latin typeface="Inter"/>
                          <a:ea typeface="Inter"/>
                          <a:cs typeface="Inter"/>
                          <a:sym typeface="Inter"/>
                        </a:rPr>
                        <a:t>Operated hospitals, orphanages, and schools, providing care for the needy.</a:t>
                      </a:r>
                      <a:endParaRPr sz="2500">
                        <a:solidFill>
                          <a:schemeClr val="dk1"/>
                        </a:solidFill>
                        <a:latin typeface="Inter"/>
                        <a:ea typeface="Inter"/>
                        <a:cs typeface="Inter"/>
                        <a:sym typeface="Inter"/>
                      </a:endParaRPr>
                    </a:p>
                    <a:p>
                      <a:pPr indent="-387350" lvl="0" marL="457200" rtl="0" algn="l">
                        <a:spcBef>
                          <a:spcPts val="0"/>
                        </a:spcBef>
                        <a:spcAft>
                          <a:spcPts val="0"/>
                        </a:spcAft>
                        <a:buClr>
                          <a:schemeClr val="dk1"/>
                        </a:buClr>
                        <a:buSzPts val="2500"/>
                        <a:buFont typeface="Inter"/>
                        <a:buAutoNum type="arabicPeriod"/>
                      </a:pPr>
                      <a:r>
                        <a:rPr b="1" lang="en-US" sz="2500">
                          <a:solidFill>
                            <a:schemeClr val="dk1"/>
                          </a:solidFill>
                          <a:latin typeface="Inter"/>
                          <a:ea typeface="Inter"/>
                          <a:cs typeface="Inter"/>
                          <a:sym typeface="Inter"/>
                        </a:rPr>
                        <a:t>Education: </a:t>
                      </a:r>
                      <a:r>
                        <a:rPr lang="en-US" sz="2500">
                          <a:solidFill>
                            <a:schemeClr val="dk1"/>
                          </a:solidFill>
                          <a:latin typeface="Inter"/>
                          <a:ea typeface="Inter"/>
                          <a:cs typeface="Inter"/>
                          <a:sym typeface="Inter"/>
                        </a:rPr>
                        <a:t>Established universities and monasteries, centers of learning and intellectual pursuits.</a:t>
                      </a:r>
                      <a:endParaRPr sz="2500">
                        <a:solidFill>
                          <a:schemeClr val="dk1"/>
                        </a:solidFill>
                        <a:latin typeface="Inter"/>
                        <a:ea typeface="Inter"/>
                        <a:cs typeface="Inter"/>
                        <a:sym typeface="Inter"/>
                      </a:endParaRPr>
                    </a:p>
                    <a:p>
                      <a:pPr indent="-387350" lvl="0" marL="457200" rtl="0" algn="l">
                        <a:spcBef>
                          <a:spcPts val="0"/>
                        </a:spcBef>
                        <a:spcAft>
                          <a:spcPts val="0"/>
                        </a:spcAft>
                        <a:buClr>
                          <a:schemeClr val="dk1"/>
                        </a:buClr>
                        <a:buSzPts val="2500"/>
                        <a:buFont typeface="Inter"/>
                        <a:buAutoNum type="arabicPeriod"/>
                      </a:pPr>
                      <a:r>
                        <a:rPr b="1" lang="en-US" sz="2500">
                          <a:solidFill>
                            <a:schemeClr val="dk1"/>
                          </a:solidFill>
                          <a:latin typeface="Inter"/>
                          <a:ea typeface="Inter"/>
                          <a:cs typeface="Inter"/>
                          <a:sym typeface="Inter"/>
                        </a:rPr>
                        <a:t>Political Influence: </a:t>
                      </a:r>
                      <a:r>
                        <a:rPr lang="en-US" sz="2500">
                          <a:solidFill>
                            <a:schemeClr val="dk1"/>
                          </a:solidFill>
                          <a:latin typeface="Inter"/>
                          <a:ea typeface="Inter"/>
                          <a:cs typeface="Inter"/>
                          <a:sym typeface="Inter"/>
                        </a:rPr>
                        <a:t>Held significant power and influence over rulers, often acting as a mediator in conflicts.</a:t>
                      </a:r>
                      <a:endParaRPr sz="2500">
                        <a:solidFill>
                          <a:schemeClr val="dk1"/>
                        </a:solidFill>
                        <a:latin typeface="Inter"/>
                        <a:ea typeface="Inter"/>
                        <a:cs typeface="Inter"/>
                        <a:sym typeface="Inter"/>
                      </a:endParaRPr>
                    </a:p>
                    <a:p>
                      <a:pPr indent="-387350" lvl="0" marL="457200" rtl="0" algn="l">
                        <a:spcBef>
                          <a:spcPts val="0"/>
                        </a:spcBef>
                        <a:spcAft>
                          <a:spcPts val="0"/>
                        </a:spcAft>
                        <a:buClr>
                          <a:schemeClr val="dk1"/>
                        </a:buClr>
                        <a:buSzPts val="2500"/>
                        <a:buFont typeface="Inter"/>
                        <a:buAutoNum type="arabicPeriod"/>
                      </a:pPr>
                      <a:r>
                        <a:rPr b="1" lang="en-US" sz="2500">
                          <a:solidFill>
                            <a:schemeClr val="dk1"/>
                          </a:solidFill>
                          <a:latin typeface="Inter"/>
                          <a:ea typeface="Inter"/>
                          <a:cs typeface="Inter"/>
                          <a:sym typeface="Inter"/>
                        </a:rPr>
                        <a:t>Social Control: </a:t>
                      </a:r>
                      <a:r>
                        <a:rPr lang="en-US" sz="2500">
                          <a:solidFill>
                            <a:schemeClr val="dk1"/>
                          </a:solidFill>
                          <a:latin typeface="Inter"/>
                          <a:ea typeface="Inter"/>
                          <a:cs typeface="Inter"/>
                          <a:sym typeface="Inter"/>
                        </a:rPr>
                        <a:t>Maintained social order through religious doctrines and institutions.</a:t>
                      </a:r>
                      <a:endParaRPr sz="1700">
                        <a:latin typeface="Inter"/>
                        <a:ea typeface="Inter"/>
                        <a:cs typeface="Inter"/>
                        <a:sym typeface="Inter"/>
                      </a:endParaRPr>
                    </a:p>
                  </a:txBody>
                  <a:tcPr marT="91425" marB="91425" marR="91425" marL="91425"/>
                </a:tc>
                <a:tc gridSpan="2">
                  <a:txBody>
                    <a:bodyPr/>
                    <a:lstStyle/>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rPr lang="en-US" sz="1200">
                          <a:latin typeface="Inter"/>
                          <a:ea typeface="Inter"/>
                          <a:cs typeface="Inter"/>
                          <a:sym typeface="Inter"/>
                        </a:rPr>
                        <a:t>Source: The Gutenberg Bible, </a:t>
                      </a:r>
                      <a:r>
                        <a:rPr lang="en-US" sz="1200">
                          <a:solidFill>
                            <a:srgbClr val="202122"/>
                          </a:solidFill>
                          <a:highlight>
                            <a:srgbClr val="F9F9F9"/>
                          </a:highlight>
                          <a:latin typeface="Inter"/>
                          <a:ea typeface="Inter"/>
                          <a:cs typeface="Inter"/>
                          <a:sym typeface="Inter"/>
                        </a:rPr>
                        <a:t>licensed under the </a:t>
                      </a:r>
                      <a:r>
                        <a:rPr lang="en-US" sz="1200">
                          <a:solidFill>
                            <a:srgbClr val="3366BB"/>
                          </a:solidFill>
                          <a:highlight>
                            <a:srgbClr val="F9F9F9"/>
                          </a:highlight>
                          <a:uFill>
                            <a:noFill/>
                          </a:uFill>
                          <a:latin typeface="Inter"/>
                          <a:ea typeface="Inter"/>
                          <a:cs typeface="Inter"/>
                          <a:sym typeface="Inter"/>
                          <a:hlinkClick r:id="rId4">
                            <a:extLst>
                              <a:ext uri="{A12FA001-AC4F-418D-AE19-62706E023703}">
                                <ahyp:hlinkClr val="tx"/>
                              </a:ext>
                            </a:extLst>
                          </a:hlinkClick>
                        </a:rPr>
                        <a:t>Creative Commons</a:t>
                      </a:r>
                      <a:r>
                        <a:rPr lang="en-US" sz="1200">
                          <a:solidFill>
                            <a:srgbClr val="202122"/>
                          </a:solidFill>
                          <a:highlight>
                            <a:srgbClr val="F9F9F9"/>
                          </a:highlight>
                          <a:latin typeface="Inter"/>
                          <a:ea typeface="Inter"/>
                          <a:cs typeface="Inter"/>
                          <a:sym typeface="Inter"/>
                        </a:rPr>
                        <a:t> </a:t>
                      </a:r>
                      <a:r>
                        <a:rPr lang="en-US" sz="1200">
                          <a:solidFill>
                            <a:srgbClr val="3366BB"/>
                          </a:solidFill>
                          <a:highlight>
                            <a:srgbClr val="F9F9F9"/>
                          </a:highlight>
                          <a:uFill>
                            <a:noFill/>
                          </a:uFill>
                          <a:latin typeface="Inter"/>
                          <a:ea typeface="Inter"/>
                          <a:cs typeface="Inter"/>
                          <a:sym typeface="Inter"/>
                          <a:hlinkClick r:id="rId5">
                            <a:extLst>
                              <a:ext uri="{A12FA001-AC4F-418D-AE19-62706E023703}">
                                <ahyp:hlinkClr val="tx"/>
                              </a:ext>
                            </a:extLst>
                          </a:hlinkClick>
                        </a:rPr>
                        <a:t>Attribution-Share Alike 2.0 Generic</a:t>
                      </a:r>
                      <a:r>
                        <a:rPr lang="en-US" sz="1200">
                          <a:solidFill>
                            <a:srgbClr val="202122"/>
                          </a:solidFill>
                          <a:highlight>
                            <a:srgbClr val="F9F9F9"/>
                          </a:highlight>
                          <a:latin typeface="Inter"/>
                          <a:ea typeface="Inter"/>
                          <a:cs typeface="Inter"/>
                          <a:sym typeface="Inter"/>
                        </a:rPr>
                        <a:t> license.</a:t>
                      </a:r>
                      <a:endParaRPr sz="1200">
                        <a:latin typeface="Inter"/>
                        <a:ea typeface="Inter"/>
                        <a:cs typeface="Inter"/>
                        <a:sym typeface="Inter"/>
                      </a:endParaRPr>
                    </a:p>
                  </a:txBody>
                  <a:tcPr marT="91425" marB="91425" marR="91425" marL="91425">
                    <a:lnT cap="flat" cmpd="sng" w="9525">
                      <a:solidFill>
                        <a:srgbClr val="9E9E9E"/>
                      </a:solidFill>
                      <a:prstDash val="solid"/>
                      <a:round/>
                      <a:headEnd len="sm" w="sm" type="none"/>
                      <a:tailEnd len="sm" w="sm" type="none"/>
                    </a:lnT>
                  </a:tcPr>
                </a:tc>
                <a:tc hMerge="1"/>
              </a:tr>
            </a:tbl>
          </a:graphicData>
        </a:graphic>
      </p:graphicFrame>
      <p:pic>
        <p:nvPicPr>
          <p:cNvPr id="184" name="Google Shape;184;p17"/>
          <p:cNvPicPr preferRelativeResize="0"/>
          <p:nvPr/>
        </p:nvPicPr>
        <p:blipFill>
          <a:blip r:embed="rId6">
            <a:alphaModFix/>
          </a:blip>
          <a:stretch>
            <a:fillRect/>
          </a:stretch>
        </p:blipFill>
        <p:spPr>
          <a:xfrm>
            <a:off x="12967850" y="4756350"/>
            <a:ext cx="4131051" cy="25818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grpSp>
        <p:nvGrpSpPr>
          <p:cNvPr id="189" name="Google Shape;189;p18"/>
          <p:cNvGrpSpPr/>
          <p:nvPr/>
        </p:nvGrpSpPr>
        <p:grpSpPr>
          <a:xfrm>
            <a:off x="15859155" y="-98041"/>
            <a:ext cx="1562625" cy="1771271"/>
            <a:chOff x="0" y="-130721"/>
            <a:chExt cx="2083500" cy="2361695"/>
          </a:xfrm>
        </p:grpSpPr>
        <p:grpSp>
          <p:nvGrpSpPr>
            <p:cNvPr id="190" name="Google Shape;190;p18"/>
            <p:cNvGrpSpPr/>
            <p:nvPr/>
          </p:nvGrpSpPr>
          <p:grpSpPr>
            <a:xfrm>
              <a:off x="75599" y="-130721"/>
              <a:ext cx="1932614" cy="2361695"/>
              <a:chOff x="0" y="-47625"/>
              <a:chExt cx="704100" cy="860425"/>
            </a:xfrm>
          </p:grpSpPr>
          <p:sp>
            <p:nvSpPr>
              <p:cNvPr id="191" name="Google Shape;191;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3" name="Google Shape;193;p1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5</a:t>
              </a:r>
              <a:endParaRPr>
                <a:solidFill>
                  <a:schemeClr val="dk1"/>
                </a:solidFill>
              </a:endParaRPr>
            </a:p>
          </p:txBody>
        </p:sp>
      </p:grpSp>
      <p:sp>
        <p:nvSpPr>
          <p:cNvPr id="194" name="Google Shape;194;p18"/>
          <p:cNvSpPr/>
          <p:nvPr/>
        </p:nvSpPr>
        <p:spPr>
          <a:xfrm>
            <a:off x="-4886456" y="-3702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95" name="Google Shape;195;p18"/>
          <p:cNvSpPr txBox="1"/>
          <p:nvPr/>
        </p:nvSpPr>
        <p:spPr>
          <a:xfrm>
            <a:off x="625500" y="2013250"/>
            <a:ext cx="17216400" cy="10098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None/>
            </a:pPr>
            <a:r>
              <a:rPr lang="en-US" sz="3280">
                <a:solidFill>
                  <a:srgbClr val="231F20"/>
                </a:solidFill>
                <a:latin typeface="Inter"/>
                <a:ea typeface="Inter"/>
                <a:cs typeface="Inter"/>
                <a:sym typeface="Inter"/>
              </a:rPr>
              <a:t>A social system that existed in Europe during the Middle Ages in which people worked and fought for nobles who gave them protection and the use of land in return.</a:t>
            </a:r>
            <a:endParaRPr sz="3280">
              <a:solidFill>
                <a:srgbClr val="231F20"/>
              </a:solidFill>
              <a:latin typeface="Inter"/>
              <a:ea typeface="Inter"/>
              <a:cs typeface="Inter"/>
              <a:sym typeface="Inter"/>
            </a:endParaRPr>
          </a:p>
        </p:txBody>
      </p:sp>
      <p:grpSp>
        <p:nvGrpSpPr>
          <p:cNvPr id="196" name="Google Shape;196;p18"/>
          <p:cNvGrpSpPr/>
          <p:nvPr/>
        </p:nvGrpSpPr>
        <p:grpSpPr>
          <a:xfrm>
            <a:off x="-254016" y="9230009"/>
            <a:ext cx="18796043" cy="937448"/>
            <a:chOff x="204" y="0"/>
            <a:chExt cx="25061391" cy="1249931"/>
          </a:xfrm>
        </p:grpSpPr>
        <p:grpSp>
          <p:nvGrpSpPr>
            <p:cNvPr id="197" name="Google Shape;197;p18"/>
            <p:cNvGrpSpPr/>
            <p:nvPr/>
          </p:nvGrpSpPr>
          <p:grpSpPr>
            <a:xfrm rot="5400000">
              <a:off x="12002369" y="-11663474"/>
              <a:ext cx="1249931" cy="24576878"/>
              <a:chOff x="0" y="-38100"/>
              <a:chExt cx="246900" cy="4854692"/>
            </a:xfrm>
          </p:grpSpPr>
          <p:sp>
            <p:nvSpPr>
              <p:cNvPr id="198" name="Google Shape;198;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99" name="Google Shape;199;p1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0" name="Google Shape;200;p1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01" name="Google Shape;201;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02" name="Google Shape;202;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03" name="Google Shape;203;p18"/>
          <p:cNvSpPr txBox="1"/>
          <p:nvPr/>
        </p:nvSpPr>
        <p:spPr>
          <a:xfrm>
            <a:off x="2494168" y="920375"/>
            <a:ext cx="13179900" cy="908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5899">
                <a:solidFill>
                  <a:srgbClr val="231F20"/>
                </a:solidFill>
                <a:latin typeface="Halant"/>
                <a:ea typeface="Halant"/>
                <a:cs typeface="Halant"/>
                <a:sym typeface="Halant"/>
              </a:rPr>
              <a:t>FEUDALISM</a:t>
            </a:r>
            <a:endParaRPr sz="5799"/>
          </a:p>
        </p:txBody>
      </p:sp>
      <p:pic>
        <p:nvPicPr>
          <p:cNvPr id="204" name="Google Shape;204;p18"/>
          <p:cNvPicPr preferRelativeResize="0"/>
          <p:nvPr/>
        </p:nvPicPr>
        <p:blipFill>
          <a:blip r:embed="rId4">
            <a:alphaModFix/>
          </a:blip>
          <a:stretch>
            <a:fillRect/>
          </a:stretch>
        </p:blipFill>
        <p:spPr>
          <a:xfrm>
            <a:off x="8725781" y="3500188"/>
            <a:ext cx="8566519" cy="4820101"/>
          </a:xfrm>
          <a:prstGeom prst="rect">
            <a:avLst/>
          </a:prstGeom>
          <a:noFill/>
          <a:ln>
            <a:noFill/>
          </a:ln>
        </p:spPr>
      </p:pic>
      <p:sp>
        <p:nvSpPr>
          <p:cNvPr id="205" name="Google Shape;205;p18"/>
          <p:cNvSpPr txBox="1"/>
          <p:nvPr/>
        </p:nvSpPr>
        <p:spPr>
          <a:xfrm>
            <a:off x="555075" y="3540275"/>
            <a:ext cx="7729800" cy="4993500"/>
          </a:xfrm>
          <a:prstGeom prst="rect">
            <a:avLst/>
          </a:prstGeom>
          <a:solidFill>
            <a:srgbClr val="F1AF4B"/>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431800" lvl="0" marL="457200" rtl="0" algn="l">
              <a:spcBef>
                <a:spcPts val="0"/>
              </a:spcBef>
              <a:spcAft>
                <a:spcPts val="0"/>
              </a:spcAft>
              <a:buClr>
                <a:schemeClr val="dk1"/>
              </a:buClr>
              <a:buSzPts val="3200"/>
              <a:buFont typeface="Inter"/>
              <a:buChar char="●"/>
            </a:pPr>
            <a:r>
              <a:rPr lang="en-US" sz="3200">
                <a:solidFill>
                  <a:schemeClr val="dk1"/>
                </a:solidFill>
                <a:latin typeface="Inter"/>
                <a:ea typeface="Inter"/>
                <a:cs typeface="Inter"/>
                <a:sym typeface="Inter"/>
              </a:rPr>
              <a:t>The feudal pyramid was made up of:</a:t>
            </a:r>
            <a:endParaRPr sz="3200">
              <a:solidFill>
                <a:schemeClr val="dk1"/>
              </a:solidFill>
              <a:latin typeface="Inter"/>
              <a:ea typeface="Inter"/>
              <a:cs typeface="Inter"/>
              <a:sym typeface="Inter"/>
            </a:endParaRPr>
          </a:p>
          <a:p>
            <a:pPr indent="-406400" lvl="1" marL="914400" rtl="0" algn="l">
              <a:spcBef>
                <a:spcPts val="1000"/>
              </a:spcBef>
              <a:spcAft>
                <a:spcPts val="0"/>
              </a:spcAft>
              <a:buClr>
                <a:schemeClr val="dk1"/>
              </a:buClr>
              <a:buSzPts val="2800"/>
              <a:buFont typeface="Inter"/>
              <a:buChar char="○"/>
            </a:pPr>
            <a:r>
              <a:rPr lang="en-US" sz="2800">
                <a:solidFill>
                  <a:schemeClr val="dk1"/>
                </a:solidFill>
                <a:latin typeface="Inter"/>
                <a:ea typeface="Inter"/>
                <a:cs typeface="Inter"/>
                <a:sym typeface="Inter"/>
              </a:rPr>
              <a:t>King &amp; Church: Head of society</a:t>
            </a:r>
            <a:endParaRPr sz="2800">
              <a:solidFill>
                <a:schemeClr val="dk1"/>
              </a:solidFill>
              <a:latin typeface="Inter"/>
              <a:ea typeface="Inter"/>
              <a:cs typeface="Inter"/>
              <a:sym typeface="Inter"/>
            </a:endParaRPr>
          </a:p>
          <a:p>
            <a:pPr indent="-406400" lvl="1" marL="914400" rtl="0" algn="l">
              <a:spcBef>
                <a:spcPts val="1000"/>
              </a:spcBef>
              <a:spcAft>
                <a:spcPts val="0"/>
              </a:spcAft>
              <a:buClr>
                <a:schemeClr val="dk1"/>
              </a:buClr>
              <a:buSzPts val="2800"/>
              <a:buFont typeface="Inter"/>
              <a:buChar char="○"/>
            </a:pPr>
            <a:r>
              <a:rPr lang="en-US" sz="2800">
                <a:solidFill>
                  <a:schemeClr val="dk1"/>
                </a:solidFill>
                <a:latin typeface="Inter"/>
                <a:ea typeface="Inter"/>
                <a:cs typeface="Inter"/>
                <a:sym typeface="Inter"/>
              </a:rPr>
              <a:t>Nobles: Received land and castles in exchange for loyalty and protection</a:t>
            </a:r>
            <a:endParaRPr sz="2800">
              <a:solidFill>
                <a:schemeClr val="dk1"/>
              </a:solidFill>
              <a:latin typeface="Inter"/>
              <a:ea typeface="Inter"/>
              <a:cs typeface="Inter"/>
              <a:sym typeface="Inter"/>
            </a:endParaRPr>
          </a:p>
          <a:p>
            <a:pPr indent="-406400" lvl="1" marL="914400" rtl="0" algn="l">
              <a:spcBef>
                <a:spcPts val="1000"/>
              </a:spcBef>
              <a:spcAft>
                <a:spcPts val="0"/>
              </a:spcAft>
              <a:buClr>
                <a:schemeClr val="dk1"/>
              </a:buClr>
              <a:buSzPts val="2800"/>
              <a:buFont typeface="Inter"/>
              <a:buChar char="○"/>
            </a:pPr>
            <a:r>
              <a:rPr lang="en-US" sz="2800">
                <a:solidFill>
                  <a:schemeClr val="dk1"/>
                </a:solidFill>
                <a:latin typeface="Inter"/>
                <a:ea typeface="Inter"/>
                <a:cs typeface="Inter"/>
                <a:sym typeface="Inter"/>
              </a:rPr>
              <a:t>Lords &amp; Knights: Provided military service and political support </a:t>
            </a:r>
            <a:endParaRPr sz="2800">
              <a:solidFill>
                <a:schemeClr val="dk1"/>
              </a:solidFill>
              <a:latin typeface="Inter"/>
              <a:ea typeface="Inter"/>
              <a:cs typeface="Inter"/>
              <a:sym typeface="Inter"/>
            </a:endParaRPr>
          </a:p>
          <a:p>
            <a:pPr indent="-406400" lvl="1" marL="914400" rtl="0" algn="l">
              <a:spcBef>
                <a:spcPts val="1000"/>
              </a:spcBef>
              <a:spcAft>
                <a:spcPts val="0"/>
              </a:spcAft>
              <a:buClr>
                <a:schemeClr val="dk1"/>
              </a:buClr>
              <a:buSzPts val="2800"/>
              <a:buFont typeface="Inter"/>
              <a:buChar char="○"/>
            </a:pPr>
            <a:r>
              <a:rPr lang="en-US" sz="2800">
                <a:solidFill>
                  <a:schemeClr val="dk1"/>
                </a:solidFill>
                <a:latin typeface="Inter"/>
                <a:ea typeface="Inter"/>
                <a:cs typeface="Inter"/>
                <a:sym typeface="Inter"/>
              </a:rPr>
              <a:t>Vassals &amp; Serfs: Worked the land</a:t>
            </a:r>
            <a:endParaRPr sz="2800">
              <a:solidFill>
                <a:schemeClr val="dk1"/>
              </a:solidFill>
              <a:latin typeface="Inter"/>
              <a:ea typeface="Inter"/>
              <a:cs typeface="Inter"/>
              <a:sym typeface="Inter"/>
            </a:endParaRPr>
          </a:p>
          <a:p>
            <a:pPr indent="-431800" lvl="0" marL="457200" rtl="0" algn="l">
              <a:spcBef>
                <a:spcPts val="1000"/>
              </a:spcBef>
              <a:spcAft>
                <a:spcPts val="0"/>
              </a:spcAft>
              <a:buClr>
                <a:schemeClr val="dk1"/>
              </a:buClr>
              <a:buSzPts val="3200"/>
              <a:buFont typeface="Inter"/>
              <a:buChar char="●"/>
            </a:pPr>
            <a:r>
              <a:rPr lang="en-US" sz="3200">
                <a:solidFill>
                  <a:schemeClr val="dk1"/>
                </a:solidFill>
                <a:latin typeface="Inter"/>
                <a:ea typeface="Inter"/>
                <a:cs typeface="Inter"/>
                <a:sym typeface="Inter"/>
              </a:rPr>
              <a:t>Christianity used to justify social hierarchy</a:t>
            </a:r>
            <a:endParaRPr sz="3200">
              <a:solidFill>
                <a:schemeClr val="dk1"/>
              </a:solidFill>
              <a:latin typeface="Inter"/>
              <a:ea typeface="Inter"/>
              <a:cs typeface="Inter"/>
              <a:sym typeface="Inter"/>
            </a:endParaRPr>
          </a:p>
        </p:txBody>
      </p:sp>
      <p:sp>
        <p:nvSpPr>
          <p:cNvPr id="206" name="Google Shape;206;p18"/>
          <p:cNvSpPr txBox="1"/>
          <p:nvPr/>
        </p:nvSpPr>
        <p:spPr>
          <a:xfrm>
            <a:off x="8686175" y="8405975"/>
            <a:ext cx="8888100" cy="112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a:t>
            </a:r>
            <a:r>
              <a:rPr lang="en-US" sz="1200">
                <a:solidFill>
                  <a:schemeClr val="dk1"/>
                </a:solidFill>
                <a:highlight>
                  <a:srgbClr val="FFFFFF"/>
                </a:highlight>
                <a:latin typeface="Inter"/>
                <a:ea typeface="Inter"/>
                <a:cs typeface="Inter"/>
                <a:sym typeface="Inter"/>
              </a:rPr>
              <a:t>Simeon Netchev</a:t>
            </a:r>
            <a:r>
              <a:rPr lang="en-US" sz="1200">
                <a:solidFill>
                  <a:schemeClr val="dk1"/>
                </a:solidFill>
                <a:latin typeface="Inter"/>
                <a:ea typeface="Inter"/>
                <a:cs typeface="Inter"/>
                <a:sym typeface="Inter"/>
              </a:rPr>
              <a:t>, </a:t>
            </a:r>
            <a:r>
              <a:rPr lang="en-US" sz="1200">
                <a:solidFill>
                  <a:schemeClr val="dk1"/>
                </a:solidFill>
                <a:highlight>
                  <a:srgbClr val="FFFFFF"/>
                </a:highlight>
                <a:latin typeface="Inter"/>
                <a:ea typeface="Inter"/>
                <a:cs typeface="Inter"/>
                <a:sym typeface="Inter"/>
              </a:rPr>
              <a:t>The Feudal Society in Medieval Europe, </a:t>
            </a:r>
            <a:r>
              <a:rPr lang="en-US" sz="1200">
                <a:solidFill>
                  <a:srgbClr val="B52600"/>
                </a:solidFill>
                <a:highlight>
                  <a:srgbClr val="FFFFFF"/>
                </a:highlight>
                <a:uFill>
                  <a:noFill/>
                </a:uFill>
                <a:latin typeface="Inter"/>
                <a:ea typeface="Inter"/>
                <a:cs typeface="Inter"/>
                <a:sym typeface="Inter"/>
                <a:hlinkClick r:id="rId5">
                  <a:extLst>
                    <a:ext uri="{A12FA001-AC4F-418D-AE19-62706E023703}">
                      <ahyp:hlinkClr val="tx"/>
                    </a:ext>
                  </a:extLst>
                </a:hlinkClick>
              </a:rPr>
              <a:t>Creative Commons Attribution-NonCommercial-NoDerivs</a:t>
            </a:r>
            <a:endParaRPr sz="12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19"/>
          <p:cNvSpPr txBox="1"/>
          <p:nvPr/>
        </p:nvSpPr>
        <p:spPr>
          <a:xfrm>
            <a:off x="1028700" y="813350"/>
            <a:ext cx="16230600" cy="10620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899">
                <a:solidFill>
                  <a:srgbClr val="231F20"/>
                </a:solidFill>
                <a:latin typeface="Halant"/>
                <a:ea typeface="Halant"/>
                <a:cs typeface="Halant"/>
                <a:sym typeface="Halant"/>
              </a:rPr>
              <a:t>OTHER SOCIETAL IMPACTS</a:t>
            </a:r>
            <a:endParaRPr sz="100"/>
          </a:p>
        </p:txBody>
      </p:sp>
      <p:grpSp>
        <p:nvGrpSpPr>
          <p:cNvPr id="212" name="Google Shape;212;p19"/>
          <p:cNvGrpSpPr/>
          <p:nvPr/>
        </p:nvGrpSpPr>
        <p:grpSpPr>
          <a:xfrm>
            <a:off x="15859155" y="-98041"/>
            <a:ext cx="1562625" cy="1771271"/>
            <a:chOff x="0" y="-130721"/>
            <a:chExt cx="2083500" cy="2361695"/>
          </a:xfrm>
        </p:grpSpPr>
        <p:grpSp>
          <p:nvGrpSpPr>
            <p:cNvPr id="213" name="Google Shape;213;p19"/>
            <p:cNvGrpSpPr/>
            <p:nvPr/>
          </p:nvGrpSpPr>
          <p:grpSpPr>
            <a:xfrm>
              <a:off x="75599" y="-130721"/>
              <a:ext cx="1932614" cy="2361695"/>
              <a:chOff x="0" y="-47625"/>
              <a:chExt cx="704100" cy="860425"/>
            </a:xfrm>
          </p:grpSpPr>
          <p:sp>
            <p:nvSpPr>
              <p:cNvPr id="214" name="Google Shape;214;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1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6" name="Google Shape;216;p1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6</a:t>
              </a:r>
              <a:endParaRPr>
                <a:solidFill>
                  <a:schemeClr val="lt1"/>
                </a:solidFill>
              </a:endParaRPr>
            </a:p>
          </p:txBody>
        </p:sp>
      </p:grpSp>
      <p:sp>
        <p:nvSpPr>
          <p:cNvPr id="217" name="Google Shape;217;p19"/>
          <p:cNvSpPr/>
          <p:nvPr/>
        </p:nvSpPr>
        <p:spPr>
          <a:xfrm>
            <a:off x="-3634087" y="-60242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18" name="Google Shape;218;p19"/>
          <p:cNvGrpSpPr/>
          <p:nvPr/>
        </p:nvGrpSpPr>
        <p:grpSpPr>
          <a:xfrm>
            <a:off x="-254016" y="9230009"/>
            <a:ext cx="18796043" cy="937448"/>
            <a:chOff x="204" y="0"/>
            <a:chExt cx="25061391" cy="1249931"/>
          </a:xfrm>
        </p:grpSpPr>
        <p:grpSp>
          <p:nvGrpSpPr>
            <p:cNvPr id="219" name="Google Shape;219;p19"/>
            <p:cNvGrpSpPr/>
            <p:nvPr/>
          </p:nvGrpSpPr>
          <p:grpSpPr>
            <a:xfrm rot="5400000">
              <a:off x="12002369" y="-11663474"/>
              <a:ext cx="1249931" cy="24576878"/>
              <a:chOff x="0" y="-38100"/>
              <a:chExt cx="246900" cy="4854692"/>
            </a:xfrm>
          </p:grpSpPr>
          <p:sp>
            <p:nvSpPr>
              <p:cNvPr id="220" name="Google Shape;220;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21" name="Google Shape;221;p1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2" name="Google Shape;222;p1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23" name="Google Shape;223;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24" name="Google Shape;224;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25" name="Google Shape;225;p19"/>
          <p:cNvGrpSpPr/>
          <p:nvPr/>
        </p:nvGrpSpPr>
        <p:grpSpPr>
          <a:xfrm>
            <a:off x="3681125" y="3554409"/>
            <a:ext cx="4480200" cy="1019647"/>
            <a:chOff x="331910" y="2615981"/>
            <a:chExt cx="4480200" cy="2820600"/>
          </a:xfrm>
        </p:grpSpPr>
        <p:sp>
          <p:nvSpPr>
            <p:cNvPr id="226" name="Google Shape;226;p19"/>
            <p:cNvSpPr/>
            <p:nvPr/>
          </p:nvSpPr>
          <p:spPr>
            <a:xfrm>
              <a:off x="331910" y="2615981"/>
              <a:ext cx="4480200" cy="2820600"/>
            </a:xfrm>
            <a:prstGeom prst="roundRect">
              <a:avLst>
                <a:gd fmla="val 16667" name="adj"/>
              </a:avLst>
            </a:prstGeom>
            <a:solidFill>
              <a:srgbClr val="E95C3E"/>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27" name="Google Shape;227;p19"/>
            <p:cNvSpPr txBox="1"/>
            <p:nvPr/>
          </p:nvSpPr>
          <p:spPr>
            <a:xfrm>
              <a:off x="1046098" y="4062086"/>
              <a:ext cx="3346200" cy="1021800"/>
            </a:xfrm>
            <a:prstGeom prst="rect">
              <a:avLst/>
            </a:prstGeom>
            <a:solidFill>
              <a:srgbClr val="E95C3E"/>
            </a:solidFill>
            <a:ln>
              <a:noFill/>
            </a:ln>
          </p:spPr>
          <p:txBody>
            <a:bodyPr anchorCtr="0" anchor="t" bIns="0" lIns="0" spcFirstLastPara="1" rIns="0" wrap="square" tIns="0">
              <a:spAutoFit/>
            </a:bodyPr>
            <a:lstStyle/>
            <a:p>
              <a:pPr indent="0" lvl="0" marL="0" marR="0" rtl="0" algn="ctr">
                <a:lnSpc>
                  <a:spcPct val="140012"/>
                </a:lnSpc>
                <a:spcBef>
                  <a:spcPts val="0"/>
                </a:spcBef>
                <a:spcAft>
                  <a:spcPts val="0"/>
                </a:spcAft>
                <a:buNone/>
              </a:pPr>
              <a:r>
                <a:t/>
              </a:r>
              <a:endParaRPr sz="2400"/>
            </a:p>
          </p:txBody>
        </p:sp>
        <p:sp>
          <p:nvSpPr>
            <p:cNvPr id="228" name="Google Shape;228;p19"/>
            <p:cNvSpPr txBox="1"/>
            <p:nvPr/>
          </p:nvSpPr>
          <p:spPr>
            <a:xfrm>
              <a:off x="639060" y="3275810"/>
              <a:ext cx="3958500" cy="1617900"/>
            </a:xfrm>
            <a:prstGeom prst="rect">
              <a:avLst/>
            </a:prstGeom>
            <a:solidFill>
              <a:srgbClr val="E95C3E"/>
            </a:solid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3800">
                  <a:solidFill>
                    <a:srgbClr val="FFFFFF"/>
                  </a:solidFill>
                  <a:latin typeface="Inter"/>
                  <a:ea typeface="Inter"/>
                  <a:cs typeface="Inter"/>
                  <a:sym typeface="Inter"/>
                </a:rPr>
                <a:t>Exploration</a:t>
              </a:r>
              <a:endParaRPr sz="3800">
                <a:latin typeface="Inter"/>
                <a:ea typeface="Inter"/>
                <a:cs typeface="Inter"/>
                <a:sym typeface="Inter"/>
              </a:endParaRPr>
            </a:p>
          </p:txBody>
        </p:sp>
      </p:grpSp>
      <p:grpSp>
        <p:nvGrpSpPr>
          <p:cNvPr id="229" name="Google Shape;229;p19"/>
          <p:cNvGrpSpPr/>
          <p:nvPr/>
        </p:nvGrpSpPr>
        <p:grpSpPr>
          <a:xfrm>
            <a:off x="3681125" y="4684086"/>
            <a:ext cx="4480200" cy="2369097"/>
            <a:chOff x="331910" y="2615883"/>
            <a:chExt cx="4480200" cy="7889100"/>
          </a:xfrm>
        </p:grpSpPr>
        <p:sp>
          <p:nvSpPr>
            <p:cNvPr id="230" name="Google Shape;230;p19"/>
            <p:cNvSpPr/>
            <p:nvPr/>
          </p:nvSpPr>
          <p:spPr>
            <a:xfrm>
              <a:off x="331910" y="2615883"/>
              <a:ext cx="4480200" cy="7889100"/>
            </a:xfrm>
            <a:prstGeom prst="roundRect">
              <a:avLst>
                <a:gd fmla="val 16667" name="adj"/>
              </a:avLst>
            </a:prstGeom>
            <a:solidFill>
              <a:srgbClr val="E95C3E"/>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31" name="Google Shape;231;p19"/>
            <p:cNvSpPr txBox="1"/>
            <p:nvPr/>
          </p:nvSpPr>
          <p:spPr>
            <a:xfrm>
              <a:off x="1046098" y="4062086"/>
              <a:ext cx="3346200" cy="1230300"/>
            </a:xfrm>
            <a:prstGeom prst="rect">
              <a:avLst/>
            </a:prstGeom>
            <a:solidFill>
              <a:srgbClr val="E95C3E"/>
            </a:solidFill>
            <a:ln>
              <a:noFill/>
            </a:ln>
          </p:spPr>
          <p:txBody>
            <a:bodyPr anchorCtr="0" anchor="t" bIns="0" lIns="0" spcFirstLastPara="1" rIns="0" wrap="square" tIns="0">
              <a:spAutoFit/>
            </a:bodyPr>
            <a:lstStyle/>
            <a:p>
              <a:pPr indent="0" lvl="0" marL="0" marR="0" rtl="0" algn="ctr">
                <a:lnSpc>
                  <a:spcPct val="140012"/>
                </a:lnSpc>
                <a:spcBef>
                  <a:spcPts val="0"/>
                </a:spcBef>
                <a:spcAft>
                  <a:spcPts val="0"/>
                </a:spcAft>
                <a:buNone/>
              </a:pPr>
              <a:r>
                <a:t/>
              </a:r>
              <a:endParaRPr sz="2400"/>
            </a:p>
          </p:txBody>
        </p:sp>
        <p:sp>
          <p:nvSpPr>
            <p:cNvPr id="232" name="Google Shape;232;p19"/>
            <p:cNvSpPr txBox="1"/>
            <p:nvPr/>
          </p:nvSpPr>
          <p:spPr>
            <a:xfrm>
              <a:off x="479386" y="2963042"/>
              <a:ext cx="4185300" cy="7176000"/>
            </a:xfrm>
            <a:prstGeom prst="rect">
              <a:avLst/>
            </a:prstGeom>
            <a:solidFill>
              <a:srgbClr val="E95C3E"/>
            </a:solidFill>
            <a:ln>
              <a:noFill/>
            </a:ln>
          </p:spPr>
          <p:txBody>
            <a:bodyPr anchorCtr="0" anchor="t" bIns="0" lIns="0" spcFirstLastPara="1" rIns="0" wrap="square" tIns="0">
              <a:spAutoFit/>
            </a:bodyPr>
            <a:lstStyle/>
            <a:p>
              <a:pPr indent="0" lvl="0" marL="171450" rtl="0" algn="ctr">
                <a:spcBef>
                  <a:spcPts val="0"/>
                </a:spcBef>
                <a:spcAft>
                  <a:spcPts val="0"/>
                </a:spcAft>
                <a:buNone/>
              </a:pPr>
              <a:r>
                <a:rPr b="1" lang="en-US" sz="2800">
                  <a:solidFill>
                    <a:srgbClr val="FFFFFF"/>
                  </a:solidFill>
                  <a:latin typeface="Inter"/>
                  <a:ea typeface="Inter"/>
                  <a:cs typeface="Inter"/>
                  <a:sym typeface="Inter"/>
                </a:rPr>
                <a:t>Spreading Christianity was a major factor behind European exploration of the world.</a:t>
              </a:r>
              <a:endParaRPr sz="2800">
                <a:solidFill>
                  <a:srgbClr val="FFFFFF"/>
                </a:solidFill>
                <a:latin typeface="Inter"/>
                <a:ea typeface="Inter"/>
                <a:cs typeface="Inter"/>
                <a:sym typeface="Inter"/>
              </a:endParaRPr>
            </a:p>
          </p:txBody>
        </p:sp>
      </p:grpSp>
      <p:grpSp>
        <p:nvGrpSpPr>
          <p:cNvPr id="233" name="Google Shape;233;p19"/>
          <p:cNvGrpSpPr/>
          <p:nvPr/>
        </p:nvGrpSpPr>
        <p:grpSpPr>
          <a:xfrm>
            <a:off x="9582600" y="3574812"/>
            <a:ext cx="4480200" cy="1019600"/>
            <a:chOff x="331835" y="2317607"/>
            <a:chExt cx="4480200" cy="2708100"/>
          </a:xfrm>
        </p:grpSpPr>
        <p:sp>
          <p:nvSpPr>
            <p:cNvPr id="234" name="Google Shape;234;p19"/>
            <p:cNvSpPr/>
            <p:nvPr/>
          </p:nvSpPr>
          <p:spPr>
            <a:xfrm>
              <a:off x="331835" y="2317607"/>
              <a:ext cx="4480200" cy="2708100"/>
            </a:xfrm>
            <a:prstGeom prst="roundRect">
              <a:avLst>
                <a:gd fmla="val 16667" name="adj"/>
              </a:avLst>
            </a:prstGeom>
            <a:solidFill>
              <a:srgbClr val="F1AF4B"/>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35" name="Google Shape;235;p19"/>
            <p:cNvSpPr txBox="1"/>
            <p:nvPr/>
          </p:nvSpPr>
          <p:spPr>
            <a:xfrm>
              <a:off x="475535" y="2896958"/>
              <a:ext cx="4192800" cy="1553400"/>
            </a:xfrm>
            <a:prstGeom prst="rect">
              <a:avLst/>
            </a:prstGeom>
            <a:solidFill>
              <a:srgbClr val="F1AF4B"/>
            </a:solid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3800">
                  <a:solidFill>
                    <a:srgbClr val="FFFFFF"/>
                  </a:solidFill>
                  <a:latin typeface="Inter"/>
                  <a:ea typeface="Inter"/>
                  <a:cs typeface="Inter"/>
                  <a:sym typeface="Inter"/>
                </a:rPr>
                <a:t>Women's Roles</a:t>
              </a:r>
              <a:endParaRPr sz="3800">
                <a:latin typeface="Inter"/>
                <a:ea typeface="Inter"/>
                <a:cs typeface="Inter"/>
                <a:sym typeface="Inter"/>
              </a:endParaRPr>
            </a:p>
          </p:txBody>
        </p:sp>
      </p:grpSp>
      <p:grpSp>
        <p:nvGrpSpPr>
          <p:cNvPr id="236" name="Google Shape;236;p19"/>
          <p:cNvGrpSpPr/>
          <p:nvPr/>
        </p:nvGrpSpPr>
        <p:grpSpPr>
          <a:xfrm>
            <a:off x="9582600" y="4684050"/>
            <a:ext cx="4480200" cy="2369024"/>
            <a:chOff x="331835" y="2319601"/>
            <a:chExt cx="4480200" cy="2834100"/>
          </a:xfrm>
        </p:grpSpPr>
        <p:sp>
          <p:nvSpPr>
            <p:cNvPr id="237" name="Google Shape;237;p19"/>
            <p:cNvSpPr/>
            <p:nvPr/>
          </p:nvSpPr>
          <p:spPr>
            <a:xfrm>
              <a:off x="331835" y="2319601"/>
              <a:ext cx="4480200" cy="2834100"/>
            </a:xfrm>
            <a:prstGeom prst="roundRect">
              <a:avLst>
                <a:gd fmla="val 16667" name="adj"/>
              </a:avLst>
            </a:prstGeom>
            <a:solidFill>
              <a:srgbClr val="F1AF4B"/>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238" name="Google Shape;238;p19"/>
            <p:cNvSpPr txBox="1"/>
            <p:nvPr/>
          </p:nvSpPr>
          <p:spPr>
            <a:xfrm>
              <a:off x="605585" y="2432046"/>
              <a:ext cx="3932700" cy="2577900"/>
            </a:xfrm>
            <a:prstGeom prst="rect">
              <a:avLst/>
            </a:prstGeom>
            <a:solidFill>
              <a:srgbClr val="F1AF4B"/>
            </a:solidFill>
            <a:ln>
              <a:noFill/>
            </a:ln>
          </p:spPr>
          <p:txBody>
            <a:bodyPr anchorCtr="0" anchor="t" bIns="0" lIns="0" spcFirstLastPara="1" rIns="0" wrap="square" tIns="0">
              <a:spAutoFit/>
            </a:bodyPr>
            <a:lstStyle/>
            <a:p>
              <a:pPr indent="0" lvl="0" marL="0" rtl="0" algn="ctr">
                <a:spcBef>
                  <a:spcPts val="0"/>
                </a:spcBef>
                <a:spcAft>
                  <a:spcPts val="0"/>
                </a:spcAft>
                <a:buNone/>
              </a:pPr>
              <a:r>
                <a:rPr b="1" lang="en-US" sz="2800">
                  <a:solidFill>
                    <a:schemeClr val="lt1"/>
                  </a:solidFill>
                  <a:latin typeface="Inter"/>
                  <a:ea typeface="Inter"/>
                  <a:cs typeface="Inter"/>
                  <a:sym typeface="Inter"/>
                </a:rPr>
                <a:t>Christianity defined and limited women's roles through religious doctrines and practices.</a:t>
              </a:r>
              <a:endParaRPr b="1" sz="2800">
                <a:solidFill>
                  <a:schemeClr val="lt1"/>
                </a:solidFill>
                <a:latin typeface="Inter"/>
                <a:ea typeface="Inter"/>
                <a:cs typeface="Inter"/>
                <a:sym typeface="Inter"/>
              </a:endParaRPr>
            </a:p>
          </p:txBody>
        </p:sp>
      </p:grpSp>
      <p:sp>
        <p:nvSpPr>
          <p:cNvPr id="239" name="Google Shape;239;p19"/>
          <p:cNvSpPr txBox="1"/>
          <p:nvPr/>
        </p:nvSpPr>
        <p:spPr>
          <a:xfrm>
            <a:off x="10297400" y="8910200"/>
            <a:ext cx="4480200" cy="543900"/>
          </a:xfrm>
          <a:prstGeom prst="rect">
            <a:avLst/>
          </a:prstGeom>
          <a:solidFill>
            <a:schemeClr val="lt1"/>
          </a:solidFill>
          <a:ln>
            <a:noFill/>
          </a:ln>
        </p:spPr>
        <p:txBody>
          <a:bodyPr anchorCtr="0" anchor="t" bIns="0" lIns="91425" spcFirstLastPara="1" rIns="91425" wrap="square" tIns="0">
            <a:noAutofit/>
          </a:bodyPr>
          <a:lstStyle/>
          <a:p>
            <a:pPr indent="0" lvl="0" marL="0" rtl="0" algn="l">
              <a:spcBef>
                <a:spcPts val="0"/>
              </a:spcBef>
              <a:spcAft>
                <a:spcPts val="0"/>
              </a:spcAft>
              <a:buNone/>
            </a:pPr>
            <a:r>
              <a:rPr lang="en-US" sz="1700">
                <a:solidFill>
                  <a:schemeClr val="dk1"/>
                </a:solidFill>
                <a:latin typeface="Calibri"/>
                <a:ea typeface="Calibri"/>
                <a:cs typeface="Calibri"/>
                <a:sym typeface="Calibri"/>
              </a:rPr>
              <a:t>Image: Alessandro Magnasco., </a:t>
            </a:r>
            <a:r>
              <a:rPr i="1" lang="en-US" sz="1700">
                <a:solidFill>
                  <a:schemeClr val="dk1"/>
                </a:solidFill>
                <a:latin typeface="Calibri"/>
                <a:ea typeface="Calibri"/>
                <a:cs typeface="Calibri"/>
                <a:sym typeface="Calibri"/>
              </a:rPr>
              <a:t>Nuns at Work., </a:t>
            </a:r>
            <a:r>
              <a:rPr lang="en-US" sz="1700">
                <a:solidFill>
                  <a:schemeClr val="dk1"/>
                </a:solidFill>
                <a:latin typeface="Calibri"/>
                <a:ea typeface="Calibri"/>
                <a:cs typeface="Calibri"/>
                <a:sym typeface="Calibri"/>
              </a:rPr>
              <a:t>18th Century.</a:t>
            </a:r>
            <a:endParaRPr sz="17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grpSp>
        <p:nvGrpSpPr>
          <p:cNvPr id="244" name="Google Shape;244;p20"/>
          <p:cNvGrpSpPr/>
          <p:nvPr/>
        </p:nvGrpSpPr>
        <p:grpSpPr>
          <a:xfrm>
            <a:off x="15859155" y="-98041"/>
            <a:ext cx="1562625" cy="1771271"/>
            <a:chOff x="0" y="-130721"/>
            <a:chExt cx="2083500" cy="2361695"/>
          </a:xfrm>
        </p:grpSpPr>
        <p:grpSp>
          <p:nvGrpSpPr>
            <p:cNvPr id="245" name="Google Shape;245;p20"/>
            <p:cNvGrpSpPr/>
            <p:nvPr/>
          </p:nvGrpSpPr>
          <p:grpSpPr>
            <a:xfrm>
              <a:off x="75599" y="-130721"/>
              <a:ext cx="1932614" cy="2361695"/>
              <a:chOff x="0" y="-47625"/>
              <a:chExt cx="704100" cy="860425"/>
            </a:xfrm>
          </p:grpSpPr>
          <p:sp>
            <p:nvSpPr>
              <p:cNvPr id="246" name="Google Shape;246;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2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8" name="Google Shape;248;p2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7</a:t>
              </a:r>
              <a:endParaRPr>
                <a:solidFill>
                  <a:schemeClr val="dk1"/>
                </a:solidFill>
              </a:endParaRPr>
            </a:p>
          </p:txBody>
        </p:sp>
      </p:grpSp>
      <p:sp>
        <p:nvSpPr>
          <p:cNvPr id="249" name="Google Shape;249;p20"/>
          <p:cNvSpPr/>
          <p:nvPr/>
        </p:nvSpPr>
        <p:spPr>
          <a:xfrm>
            <a:off x="-4886456" y="-3702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50" name="Google Shape;250;p20"/>
          <p:cNvGrpSpPr/>
          <p:nvPr/>
        </p:nvGrpSpPr>
        <p:grpSpPr>
          <a:xfrm>
            <a:off x="-254016" y="9230009"/>
            <a:ext cx="18796043" cy="937448"/>
            <a:chOff x="204" y="0"/>
            <a:chExt cx="25061391" cy="1249931"/>
          </a:xfrm>
        </p:grpSpPr>
        <p:grpSp>
          <p:nvGrpSpPr>
            <p:cNvPr id="251" name="Google Shape;251;p20"/>
            <p:cNvGrpSpPr/>
            <p:nvPr/>
          </p:nvGrpSpPr>
          <p:grpSpPr>
            <a:xfrm rot="5400000">
              <a:off x="12002369" y="-11663474"/>
              <a:ext cx="1249931" cy="24576878"/>
              <a:chOff x="0" y="-38100"/>
              <a:chExt cx="246900" cy="4854692"/>
            </a:xfrm>
          </p:grpSpPr>
          <p:sp>
            <p:nvSpPr>
              <p:cNvPr id="252" name="Google Shape;252;p2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53" name="Google Shape;253;p2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4" name="Google Shape;254;p2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55" name="Google Shape;255;p2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56" name="Google Shape;256;p2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57" name="Google Shape;257;p20"/>
          <p:cNvSpPr txBox="1"/>
          <p:nvPr/>
        </p:nvSpPr>
        <p:spPr>
          <a:xfrm>
            <a:off x="2494168" y="920375"/>
            <a:ext cx="13179900" cy="908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5899">
                <a:solidFill>
                  <a:srgbClr val="231F20"/>
                </a:solidFill>
                <a:latin typeface="Halant"/>
                <a:ea typeface="Halant"/>
                <a:cs typeface="Halant"/>
                <a:sym typeface="Halant"/>
              </a:rPr>
              <a:t>SOURCE ANALYSIS</a:t>
            </a:r>
            <a:endParaRPr sz="5799"/>
          </a:p>
        </p:txBody>
      </p:sp>
      <p:pic>
        <p:nvPicPr>
          <p:cNvPr id="258" name="Google Shape;258;p20"/>
          <p:cNvPicPr preferRelativeResize="0"/>
          <p:nvPr/>
        </p:nvPicPr>
        <p:blipFill rotWithShape="1">
          <a:blip r:embed="rId4">
            <a:alphaModFix/>
          </a:blip>
          <a:srcRect b="20312" l="29981" r="0" t="0"/>
          <a:stretch/>
        </p:blipFill>
        <p:spPr>
          <a:xfrm>
            <a:off x="911825" y="1828475"/>
            <a:ext cx="8036749" cy="6852949"/>
          </a:xfrm>
          <a:prstGeom prst="rect">
            <a:avLst/>
          </a:prstGeom>
          <a:noFill/>
          <a:ln>
            <a:noFill/>
          </a:ln>
        </p:spPr>
      </p:pic>
      <p:sp>
        <p:nvSpPr>
          <p:cNvPr id="259" name="Google Shape;259;p20"/>
          <p:cNvSpPr txBox="1"/>
          <p:nvPr/>
        </p:nvSpPr>
        <p:spPr>
          <a:xfrm>
            <a:off x="9510250" y="2034225"/>
            <a:ext cx="8431200" cy="643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900">
                <a:solidFill>
                  <a:schemeClr val="dk1"/>
                </a:solidFill>
                <a:latin typeface="Inter"/>
                <a:ea typeface="Inter"/>
                <a:cs typeface="Inter"/>
                <a:sym typeface="Inter"/>
              </a:rPr>
              <a:t>Source: The Coronation of Charlemagne, painted by Raphael's assistants, 1516–1517, Raphael Rooms, Apostolic Palace, Vatican City.</a:t>
            </a:r>
            <a:endParaRPr sz="2900">
              <a:solidFill>
                <a:schemeClr val="dk1"/>
              </a:solidFill>
              <a:latin typeface="Inter"/>
              <a:ea typeface="Inter"/>
              <a:cs typeface="Inter"/>
              <a:sym typeface="Inter"/>
            </a:endParaRPr>
          </a:p>
          <a:p>
            <a:pPr indent="0" lvl="0" marL="0" rtl="0" algn="l">
              <a:spcBef>
                <a:spcPts val="0"/>
              </a:spcBef>
              <a:spcAft>
                <a:spcPts val="0"/>
              </a:spcAft>
              <a:buNone/>
            </a:pPr>
            <a:r>
              <a:t/>
            </a:r>
            <a:endParaRPr sz="2900">
              <a:solidFill>
                <a:schemeClr val="dk1"/>
              </a:solidFill>
              <a:latin typeface="Inter"/>
              <a:ea typeface="Inter"/>
              <a:cs typeface="Inter"/>
              <a:sym typeface="Inter"/>
            </a:endParaRPr>
          </a:p>
          <a:p>
            <a:pPr indent="-412750" lvl="0" marL="457200" rtl="0" algn="l">
              <a:spcBef>
                <a:spcPts val="0"/>
              </a:spcBef>
              <a:spcAft>
                <a:spcPts val="0"/>
              </a:spcAft>
              <a:buClr>
                <a:schemeClr val="dk1"/>
              </a:buClr>
              <a:buSzPts val="2900"/>
              <a:buFont typeface="Inter"/>
              <a:buAutoNum type="arabicPeriod"/>
            </a:pPr>
            <a:r>
              <a:rPr lang="en-US" sz="2900">
                <a:solidFill>
                  <a:schemeClr val="dk1"/>
                </a:solidFill>
                <a:latin typeface="Inter"/>
                <a:ea typeface="Inter"/>
                <a:cs typeface="Inter"/>
                <a:sym typeface="Inter"/>
              </a:rPr>
              <a:t>Examine the source closely. What type of people do you see depicted and what do you think is going on in the painting?</a:t>
            </a:r>
            <a:endParaRPr sz="2900">
              <a:solidFill>
                <a:schemeClr val="dk1"/>
              </a:solidFill>
              <a:latin typeface="Inter"/>
              <a:ea typeface="Inter"/>
              <a:cs typeface="Inter"/>
              <a:sym typeface="Inter"/>
            </a:endParaRPr>
          </a:p>
          <a:p>
            <a:pPr indent="0" lvl="0" marL="228600" rtl="0" algn="l">
              <a:spcBef>
                <a:spcPts val="0"/>
              </a:spcBef>
              <a:spcAft>
                <a:spcPts val="0"/>
              </a:spcAft>
              <a:buNone/>
            </a:pPr>
            <a:r>
              <a:t/>
            </a:r>
            <a:endParaRPr b="1" sz="2900">
              <a:solidFill>
                <a:srgbClr val="FF9900"/>
              </a:solidFill>
              <a:latin typeface="Inter"/>
              <a:ea typeface="Inter"/>
              <a:cs typeface="Inter"/>
              <a:sym typeface="Inter"/>
            </a:endParaRPr>
          </a:p>
          <a:p>
            <a:pPr indent="0" lvl="0" marL="0" rtl="0" algn="l">
              <a:spcBef>
                <a:spcPts val="0"/>
              </a:spcBef>
              <a:spcAft>
                <a:spcPts val="0"/>
              </a:spcAft>
              <a:buNone/>
            </a:pPr>
            <a:r>
              <a:t/>
            </a:r>
            <a:endParaRPr sz="2900">
              <a:solidFill>
                <a:srgbClr val="595959"/>
              </a:solidFill>
              <a:latin typeface="Inter"/>
              <a:ea typeface="Inter"/>
              <a:cs typeface="Inter"/>
              <a:sym typeface="Inter"/>
            </a:endParaRPr>
          </a:p>
          <a:p>
            <a:pPr indent="-412750" lvl="0" marL="457200" rtl="0" algn="l">
              <a:spcBef>
                <a:spcPts val="0"/>
              </a:spcBef>
              <a:spcAft>
                <a:spcPts val="0"/>
              </a:spcAft>
              <a:buClr>
                <a:schemeClr val="dk1"/>
              </a:buClr>
              <a:buSzPts val="2900"/>
              <a:buFont typeface="Inter"/>
              <a:buAutoNum type="arabicPeriod"/>
            </a:pPr>
            <a:r>
              <a:rPr lang="en-US" sz="2900">
                <a:solidFill>
                  <a:schemeClr val="dk1"/>
                </a:solidFill>
                <a:latin typeface="Inter"/>
                <a:ea typeface="Inter"/>
                <a:cs typeface="Inter"/>
                <a:sym typeface="Inter"/>
              </a:rPr>
              <a:t>Based off of your observations, what sort of influence or power do you think the Catholic Church had in Europe?</a:t>
            </a:r>
            <a:endParaRPr sz="2900">
              <a:solidFill>
                <a:schemeClr val="dk1"/>
              </a:solidFill>
              <a:latin typeface="Inter"/>
              <a:ea typeface="Inter"/>
              <a:cs typeface="Inter"/>
              <a:sym typeface="Inter"/>
            </a:endParaRPr>
          </a:p>
          <a:p>
            <a:pPr indent="0" lvl="0" marL="457200" rtl="0" algn="l">
              <a:spcBef>
                <a:spcPts val="0"/>
              </a:spcBef>
              <a:spcAft>
                <a:spcPts val="0"/>
              </a:spcAft>
              <a:buNone/>
            </a:pPr>
            <a:r>
              <a:t/>
            </a:r>
            <a:endParaRPr sz="2900">
              <a:solidFill>
                <a:schemeClr val="dk1"/>
              </a:solidFill>
              <a:latin typeface="Inter"/>
              <a:ea typeface="Inter"/>
              <a:cs typeface="Inter"/>
              <a:sym typeface="Inter"/>
            </a:endParaRPr>
          </a:p>
          <a:p>
            <a:pPr indent="0" lvl="0" marL="0" rtl="0" algn="l">
              <a:spcBef>
                <a:spcPts val="0"/>
              </a:spcBef>
              <a:spcAft>
                <a:spcPts val="0"/>
              </a:spcAft>
              <a:buNone/>
            </a:pPr>
            <a:r>
              <a:t/>
            </a:r>
            <a:endParaRPr sz="29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grpSp>
        <p:nvGrpSpPr>
          <p:cNvPr id="264" name="Google Shape;264;p21"/>
          <p:cNvGrpSpPr/>
          <p:nvPr/>
        </p:nvGrpSpPr>
        <p:grpSpPr>
          <a:xfrm>
            <a:off x="15859155" y="-98041"/>
            <a:ext cx="1562625" cy="1771271"/>
            <a:chOff x="0" y="-130721"/>
            <a:chExt cx="2083500" cy="2361695"/>
          </a:xfrm>
        </p:grpSpPr>
        <p:grpSp>
          <p:nvGrpSpPr>
            <p:cNvPr id="265" name="Google Shape;265;p21"/>
            <p:cNvGrpSpPr/>
            <p:nvPr/>
          </p:nvGrpSpPr>
          <p:grpSpPr>
            <a:xfrm>
              <a:off x="75599" y="-130721"/>
              <a:ext cx="1932614" cy="2361695"/>
              <a:chOff x="0" y="-47625"/>
              <a:chExt cx="704100" cy="860425"/>
            </a:xfrm>
          </p:grpSpPr>
          <p:sp>
            <p:nvSpPr>
              <p:cNvPr id="266" name="Google Shape;266;p2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2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8" name="Google Shape;268;p2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8</a:t>
              </a:r>
              <a:endParaRPr>
                <a:solidFill>
                  <a:schemeClr val="dk1"/>
                </a:solidFill>
              </a:endParaRPr>
            </a:p>
          </p:txBody>
        </p:sp>
      </p:grpSp>
      <p:sp>
        <p:nvSpPr>
          <p:cNvPr id="269" name="Google Shape;269;p21"/>
          <p:cNvSpPr/>
          <p:nvPr/>
        </p:nvSpPr>
        <p:spPr>
          <a:xfrm>
            <a:off x="-4886456" y="-3702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70" name="Google Shape;270;p21"/>
          <p:cNvGrpSpPr/>
          <p:nvPr/>
        </p:nvGrpSpPr>
        <p:grpSpPr>
          <a:xfrm>
            <a:off x="-254016" y="9230009"/>
            <a:ext cx="18796043" cy="937448"/>
            <a:chOff x="204" y="0"/>
            <a:chExt cx="25061391" cy="1249931"/>
          </a:xfrm>
        </p:grpSpPr>
        <p:grpSp>
          <p:nvGrpSpPr>
            <p:cNvPr id="271" name="Google Shape;271;p21"/>
            <p:cNvGrpSpPr/>
            <p:nvPr/>
          </p:nvGrpSpPr>
          <p:grpSpPr>
            <a:xfrm rot="5400000">
              <a:off x="12002369" y="-11663474"/>
              <a:ext cx="1249931" cy="24576878"/>
              <a:chOff x="0" y="-38100"/>
              <a:chExt cx="246900" cy="4854692"/>
            </a:xfrm>
          </p:grpSpPr>
          <p:sp>
            <p:nvSpPr>
              <p:cNvPr id="272" name="Google Shape;272;p2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73" name="Google Shape;273;p2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4" name="Google Shape;274;p2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75" name="Google Shape;275;p2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76" name="Google Shape;276;p2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77" name="Google Shape;277;p21"/>
          <p:cNvSpPr txBox="1"/>
          <p:nvPr/>
        </p:nvSpPr>
        <p:spPr>
          <a:xfrm>
            <a:off x="2494168" y="920375"/>
            <a:ext cx="13179900" cy="908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5899">
                <a:solidFill>
                  <a:srgbClr val="231F20"/>
                </a:solidFill>
                <a:latin typeface="Halant"/>
                <a:ea typeface="Halant"/>
                <a:cs typeface="Halant"/>
                <a:sym typeface="Halant"/>
              </a:rPr>
              <a:t>SOURCE ANALYSIS</a:t>
            </a:r>
            <a:endParaRPr sz="5799"/>
          </a:p>
        </p:txBody>
      </p:sp>
      <p:pic>
        <p:nvPicPr>
          <p:cNvPr id="278" name="Google Shape;278;p21"/>
          <p:cNvPicPr preferRelativeResize="0"/>
          <p:nvPr/>
        </p:nvPicPr>
        <p:blipFill rotWithShape="1">
          <a:blip r:embed="rId4">
            <a:alphaModFix/>
          </a:blip>
          <a:srcRect b="20312" l="29981" r="0" t="0"/>
          <a:stretch/>
        </p:blipFill>
        <p:spPr>
          <a:xfrm>
            <a:off x="911825" y="1828475"/>
            <a:ext cx="8036749" cy="6852949"/>
          </a:xfrm>
          <a:prstGeom prst="rect">
            <a:avLst/>
          </a:prstGeom>
          <a:noFill/>
          <a:ln>
            <a:noFill/>
          </a:ln>
        </p:spPr>
      </p:pic>
      <p:sp>
        <p:nvSpPr>
          <p:cNvPr id="279" name="Google Shape;279;p21"/>
          <p:cNvSpPr txBox="1"/>
          <p:nvPr/>
        </p:nvSpPr>
        <p:spPr>
          <a:xfrm>
            <a:off x="9510250" y="2034225"/>
            <a:ext cx="8431200" cy="806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700">
                <a:solidFill>
                  <a:schemeClr val="dk1"/>
                </a:solidFill>
                <a:latin typeface="Inter"/>
                <a:ea typeface="Inter"/>
                <a:cs typeface="Inter"/>
                <a:sym typeface="Inter"/>
              </a:rPr>
              <a:t>Source: The Coronation of Charlemagne, painted by Raphael's assistants, 1516–1517, Raphael Rooms, Apostolic Palace, Vatican City.</a:t>
            </a:r>
            <a:endParaRPr sz="1700">
              <a:solidFill>
                <a:schemeClr val="dk1"/>
              </a:solidFill>
              <a:latin typeface="Inter"/>
              <a:ea typeface="Inter"/>
              <a:cs typeface="Inter"/>
              <a:sym typeface="Inter"/>
            </a:endParaRPr>
          </a:p>
          <a:p>
            <a:pPr indent="0" lvl="0" marL="0" rtl="0" algn="l">
              <a:spcBef>
                <a:spcPts val="0"/>
              </a:spcBef>
              <a:spcAft>
                <a:spcPts val="0"/>
              </a:spcAft>
              <a:buNone/>
            </a:pPr>
            <a:r>
              <a:t/>
            </a:r>
            <a:endParaRPr sz="2900">
              <a:solidFill>
                <a:schemeClr val="dk1"/>
              </a:solidFill>
              <a:latin typeface="Inter"/>
              <a:ea typeface="Inter"/>
              <a:cs typeface="Inter"/>
              <a:sym typeface="Inter"/>
            </a:endParaRPr>
          </a:p>
          <a:p>
            <a:pPr indent="-406400" lvl="0" marL="457200" rtl="0" algn="l">
              <a:spcBef>
                <a:spcPts val="0"/>
              </a:spcBef>
              <a:spcAft>
                <a:spcPts val="0"/>
              </a:spcAft>
              <a:buClr>
                <a:schemeClr val="dk1"/>
              </a:buClr>
              <a:buSzPts val="2800"/>
              <a:buFont typeface="Inter"/>
              <a:buAutoNum type="arabicPeriod"/>
            </a:pPr>
            <a:r>
              <a:rPr lang="en-US" sz="2800">
                <a:solidFill>
                  <a:schemeClr val="dk1"/>
                </a:solidFill>
                <a:latin typeface="Inter"/>
                <a:ea typeface="Inter"/>
                <a:cs typeface="Inter"/>
                <a:sym typeface="Inter"/>
              </a:rPr>
              <a:t>Examine the source closely. What type of people do you see depicted and what do you think is going on in the painting?</a:t>
            </a:r>
            <a:endParaRPr sz="2800">
              <a:solidFill>
                <a:schemeClr val="dk1"/>
              </a:solidFill>
              <a:latin typeface="Inter"/>
              <a:ea typeface="Inter"/>
              <a:cs typeface="Inter"/>
              <a:sym typeface="Inter"/>
            </a:endParaRPr>
          </a:p>
          <a:p>
            <a:pPr indent="0" lvl="0" marL="228600" rtl="0" algn="l">
              <a:spcBef>
                <a:spcPts val="0"/>
              </a:spcBef>
              <a:spcAft>
                <a:spcPts val="0"/>
              </a:spcAft>
              <a:buNone/>
            </a:pPr>
            <a:r>
              <a:rPr b="1" lang="en-US" sz="2800">
                <a:solidFill>
                  <a:srgbClr val="E95C3D"/>
                </a:solidFill>
                <a:latin typeface="Inter"/>
                <a:ea typeface="Inter"/>
                <a:cs typeface="Inter"/>
                <a:sym typeface="Inter"/>
              </a:rPr>
              <a:t>The painting shows knights, priests, and a king. It looks like the king is being crowned by one of the priests.</a:t>
            </a:r>
            <a:endParaRPr b="1" sz="2800">
              <a:solidFill>
                <a:srgbClr val="FF9900"/>
              </a:solidFill>
              <a:latin typeface="Inter"/>
              <a:ea typeface="Inter"/>
              <a:cs typeface="Inter"/>
              <a:sym typeface="Inter"/>
            </a:endParaRPr>
          </a:p>
          <a:p>
            <a:pPr indent="0" lvl="0" marL="0" rtl="0" algn="l">
              <a:spcBef>
                <a:spcPts val="0"/>
              </a:spcBef>
              <a:spcAft>
                <a:spcPts val="0"/>
              </a:spcAft>
              <a:buNone/>
            </a:pPr>
            <a:r>
              <a:t/>
            </a:r>
            <a:endParaRPr sz="2800">
              <a:solidFill>
                <a:srgbClr val="595959"/>
              </a:solidFill>
              <a:latin typeface="Inter"/>
              <a:ea typeface="Inter"/>
              <a:cs typeface="Inter"/>
              <a:sym typeface="Inter"/>
            </a:endParaRPr>
          </a:p>
          <a:p>
            <a:pPr indent="-406400" lvl="0" marL="457200" rtl="0" algn="l">
              <a:spcBef>
                <a:spcPts val="0"/>
              </a:spcBef>
              <a:spcAft>
                <a:spcPts val="0"/>
              </a:spcAft>
              <a:buClr>
                <a:schemeClr val="dk1"/>
              </a:buClr>
              <a:buSzPts val="2800"/>
              <a:buFont typeface="Inter"/>
              <a:buAutoNum type="arabicPeriod"/>
            </a:pPr>
            <a:r>
              <a:rPr lang="en-US" sz="2800">
                <a:solidFill>
                  <a:schemeClr val="dk1"/>
                </a:solidFill>
                <a:latin typeface="Inter"/>
                <a:ea typeface="Inter"/>
                <a:cs typeface="Inter"/>
                <a:sym typeface="Inter"/>
              </a:rPr>
              <a:t>Based off of your observations, what sort of influence or power do you think the Catholic Church had in Europe?</a:t>
            </a:r>
            <a:endParaRPr sz="2800">
              <a:solidFill>
                <a:schemeClr val="dk1"/>
              </a:solidFill>
              <a:latin typeface="Inter"/>
              <a:ea typeface="Inter"/>
              <a:cs typeface="Inter"/>
              <a:sym typeface="Inter"/>
            </a:endParaRPr>
          </a:p>
          <a:p>
            <a:pPr indent="0" lvl="0" marL="228600" rtl="0" algn="l">
              <a:spcBef>
                <a:spcPts val="0"/>
              </a:spcBef>
              <a:spcAft>
                <a:spcPts val="0"/>
              </a:spcAft>
              <a:buNone/>
            </a:pPr>
            <a:r>
              <a:rPr b="1" lang="en-US" sz="2800">
                <a:solidFill>
                  <a:srgbClr val="E95C3D"/>
                </a:solidFill>
                <a:latin typeface="Inter"/>
                <a:ea typeface="Inter"/>
                <a:cs typeface="Inter"/>
                <a:sym typeface="Inter"/>
              </a:rPr>
              <a:t>The painting suggests that the Church had considerable power over European politics and that they had a hand in selecting or legitimizing the kings of Europe.</a:t>
            </a:r>
            <a:endParaRPr sz="2800">
              <a:solidFill>
                <a:schemeClr val="dk1"/>
              </a:solidFill>
              <a:latin typeface="Inter"/>
              <a:ea typeface="Inter"/>
              <a:cs typeface="Inter"/>
              <a:sym typeface="Inter"/>
            </a:endParaRPr>
          </a:p>
          <a:p>
            <a:pPr indent="0" lvl="0" marL="457200" rtl="0" algn="l">
              <a:spcBef>
                <a:spcPts val="0"/>
              </a:spcBef>
              <a:spcAft>
                <a:spcPts val="0"/>
              </a:spcAft>
              <a:buNone/>
            </a:pPr>
            <a:r>
              <a:t/>
            </a:r>
            <a:endParaRPr sz="2800">
              <a:solidFill>
                <a:schemeClr val="dk1"/>
              </a:solidFill>
              <a:latin typeface="Inter"/>
              <a:ea typeface="Inter"/>
              <a:cs typeface="Inter"/>
              <a:sym typeface="Inter"/>
            </a:endParaRPr>
          </a:p>
          <a:p>
            <a:pPr indent="0" lvl="0" marL="0" rtl="0" algn="l">
              <a:spcBef>
                <a:spcPts val="0"/>
              </a:spcBef>
              <a:spcAft>
                <a:spcPts val="0"/>
              </a:spcAft>
              <a:buNone/>
            </a:pPr>
            <a:r>
              <a:t/>
            </a:r>
            <a:endParaRPr sz="29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