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E1D9B943-63A5-43DE-A6F8-17C9825327E7}">
  <a:tblStyle styleId="{E1D9B943-63A5-43DE-A6F8-17C9825327E7}"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043551cf01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043551cf0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043551cf01_0_1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043551cf01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51cd2e0297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51cd2e029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hGYvgsqbXTpvNOkEbyhqfAS6gcTQQ65LyRkV2SQtJ_k/view" TargetMode="External"/><Relationship Id="rId10" Type="http://schemas.openxmlformats.org/officeDocument/2006/relationships/hyperlink" Target="https://docs.google.com/presentation/d/11nJqhdMp3xHzDOJngjizDLVHIgHdi_Vur5EIx0DDl3g/view" TargetMode="External"/><Relationship Id="rId13" Type="http://schemas.openxmlformats.org/officeDocument/2006/relationships/hyperlink" Target="https://docs.google.com/presentation/d/1xzbJVYwPu8tOl_Y_Kpd5a7gayilLuZbXuEoDHq5AQZs/view" TargetMode="External"/><Relationship Id="rId12" Type="http://schemas.openxmlformats.org/officeDocument/2006/relationships/hyperlink" Target="https://docs.google.com/presentation/d/1i9BevQymk_5ojpeXXSwkDWP0kI3Ot5rA0Rx5pKUHxks/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1.png"/><Relationship Id="rId9" Type="http://schemas.openxmlformats.org/officeDocument/2006/relationships/hyperlink" Target="https://docs.google.com/presentation/d/1Gjmt1f0LW2iXqkkMJIO4Jz610Mi39YJDm_5hxM4wwKc/view" TargetMode="External"/><Relationship Id="rId5" Type="http://schemas.openxmlformats.org/officeDocument/2006/relationships/hyperlink" Target="https://docs.google.com/presentation/d/1hGYvgsqbXTpvNOkEbyhqfAS6gcTQQ65LyRkV2SQtJ_k/view" TargetMode="External"/><Relationship Id="rId6" Type="http://schemas.openxmlformats.org/officeDocument/2006/relationships/hyperlink" Target="https://docs.google.com/presentation/d/1i9BevQymk_5ojpeXXSwkDWP0kI3Ot5rA0Rx5pKUHxks/view" TargetMode="External"/><Relationship Id="rId7" Type="http://schemas.openxmlformats.org/officeDocument/2006/relationships/hyperlink" Target="https://docs.google.com/presentation/d/1xzbJVYwPu8tOl_Y_Kpd5a7gayilLuZbXuEoDHq5AQZs/view" TargetMode="External"/><Relationship Id="rId8" Type="http://schemas.openxmlformats.org/officeDocument/2006/relationships/hyperlink" Target="https://docs.google.com/presentation/d/1xzbJVYwPu8tOl_Y_Kpd5a7gayilLuZbXuEoDHq5AQZs/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3.png"/><Relationship Id="rId4"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582125"/>
          <a:ext cx="3000000" cy="3000000"/>
        </p:xfrm>
        <a:graphic>
          <a:graphicData uri="http://schemas.openxmlformats.org/drawingml/2006/table">
            <a:tbl>
              <a:tblPr>
                <a:noFill/>
                <a:tableStyleId>{E1D9B943-63A5-43DE-A6F8-17C9825327E7}</a:tableStyleId>
              </a:tblPr>
              <a:tblGrid>
                <a:gridCol w="1633350"/>
                <a:gridCol w="4045800"/>
                <a:gridCol w="3669725"/>
              </a:tblGrid>
              <a:tr h="29375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9: Antebellum Compromises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300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How did American politicians attempt to compromise about slavery during the Antebellum Period? </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282000">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Change and Continuity Over Time</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Perspective</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Causation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98707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accent5"/>
                          </a:solidFill>
                          <a:latin typeface="Inter"/>
                          <a:ea typeface="Inter"/>
                          <a:cs typeface="Inter"/>
                          <a:sym typeface="Inter"/>
                          <a:hlinkClick r:id="rId5">
                            <a:extLst>
                              <a:ext uri="{A12FA001-AC4F-418D-AE19-62706E023703}">
                                <ahyp:hlinkClr val="tx"/>
                              </a:ext>
                            </a:extLst>
                          </a:hlinkClick>
                        </a:rPr>
                        <a:t>Do Firsts + Exemplars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6"/>
                        </a:rPr>
                        <a:t>Antebellum Compromises Presentation</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7"/>
                        </a:rPr>
                        <a:t>Antebellum Compromises</a:t>
                      </a:r>
                      <a:r>
                        <a:rPr lang="en" sz="1200" u="sng">
                          <a:solidFill>
                            <a:schemeClr val="hlink"/>
                          </a:solidFill>
                          <a:latin typeface="Inter"/>
                          <a:ea typeface="Inter"/>
                          <a:cs typeface="Inter"/>
                          <a:sym typeface="Inter"/>
                          <a:hlinkClick r:id="rId8"/>
                        </a:rPr>
                        <a:t> Student Worksheet + Exemplars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a:txBody>
                    <a:bodyPr/>
                    <a:lstStyle/>
                    <a:p>
                      <a:pPr indent="0" lvl="0" marL="0" rtl="0" algn="ctr">
                        <a:spcBef>
                          <a:spcPts val="0"/>
                        </a:spcBef>
                        <a:spcAft>
                          <a:spcPts val="0"/>
                        </a:spcAft>
                        <a:buNone/>
                      </a:pPr>
                      <a:r>
                        <a:rPr lang="en" sz="1200">
                          <a:latin typeface="Inter"/>
                          <a:ea typeface="Inter"/>
                          <a:cs typeface="Inter"/>
                          <a:sym typeface="Inter"/>
                        </a:rPr>
                        <a:t>STUDENT</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Do First Options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0"/>
                        </a:rPr>
                        <a:t>Printed Student Handouts</a:t>
                      </a:r>
                      <a:endParaRPr sz="1200">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r>
              <a:tr h="42300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Compromise</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Scenario Response</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846050">
                <a:tc vMerge="1"/>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Select </a:t>
                      </a:r>
                      <a:r>
                        <a:rPr lang="en" sz="1200" u="sng">
                          <a:solidFill>
                            <a:schemeClr val="accent5"/>
                          </a:solidFill>
                          <a:latin typeface="Inter"/>
                          <a:ea typeface="Inter"/>
                          <a:cs typeface="Inter"/>
                          <a:sym typeface="Inter"/>
                          <a:hlinkClick r:id="rId11">
                            <a:extLst>
                              <a:ext uri="{A12FA001-AC4F-418D-AE19-62706E023703}">
                                <ahyp:hlinkClr val="tx"/>
                              </a:ext>
                            </a:extLst>
                          </a:hlinkClick>
                        </a:rPr>
                        <a:t>“Do First”</a:t>
                      </a:r>
                      <a:r>
                        <a:rPr lang="en" sz="1200">
                          <a:solidFill>
                            <a:schemeClr val="dk1"/>
                          </a:solidFill>
                          <a:latin typeface="Inter"/>
                          <a:ea typeface="Inter"/>
                          <a:cs typeface="Inter"/>
                          <a:sym typeface="Inter"/>
                        </a:rPr>
                        <a:t> option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Play “Song of the Unit” or alternative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Provide students with visual, online, or print access to “Do First”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“Do First” either online or by hand.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5930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Students will explore the compromises made about slavery during the Antebellum by watching videos about the Missouri Compromise, the Compromise of 1850, and the Kansas-Nebraska Act. The videos are found in the </a:t>
                      </a:r>
                      <a:r>
                        <a:rPr lang="en" sz="1200" u="sng">
                          <a:solidFill>
                            <a:schemeClr val="hlink"/>
                          </a:solidFill>
                          <a:latin typeface="Inter"/>
                          <a:ea typeface="Inter"/>
                          <a:cs typeface="Inter"/>
                          <a:sym typeface="Inter"/>
                          <a:hlinkClick r:id="rId12"/>
                        </a:rPr>
                        <a:t>Antebellum Compromises Presentation</a:t>
                      </a:r>
                      <a:r>
                        <a:rPr lang="en" sz="1200">
                          <a:latin typeface="Inter"/>
                          <a:ea typeface="Inter"/>
                          <a:cs typeface="Inter"/>
                          <a:sym typeface="Inter"/>
                        </a:rPr>
                        <a:t> and are linked within the </a:t>
                      </a:r>
                      <a:r>
                        <a:rPr lang="en" sz="1200" u="sng">
                          <a:solidFill>
                            <a:schemeClr val="hlink"/>
                          </a:solidFill>
                          <a:latin typeface="Inter"/>
                          <a:ea typeface="Inter"/>
                          <a:cs typeface="Inter"/>
                          <a:sym typeface="Inter"/>
                          <a:hlinkClick r:id="rId13"/>
                        </a:rPr>
                        <a:t>student worksheet</a:t>
                      </a:r>
                      <a:r>
                        <a:rPr lang="en" sz="1200">
                          <a:latin typeface="Inter"/>
                          <a:ea typeface="Inter"/>
                          <a:cs typeface="Inter"/>
                          <a:sym typeface="Inter"/>
                        </a:rPr>
                        <a: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640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Present directions for the Guided Video Notes to students</a:t>
                      </a:r>
                      <a:endParaRPr sz="1200">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Play each video, allowing time for class discussion about the guiding questions at the end of each video</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Listen and follow along with each video presented by the teacher</a:t>
                      </a:r>
                      <a:endParaRPr sz="1200">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latin typeface="Inter"/>
                          <a:ea typeface="Inter"/>
                          <a:cs typeface="Inter"/>
                          <a:sym typeface="Inter"/>
                        </a:rPr>
                        <a:t>Answer the questions for each video</a:t>
                      </a:r>
                      <a:endParaRPr sz="1200">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Participate in class discussion over questions at the end of each video</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Sectional Tension 1820-1860</a:t>
            </a:r>
            <a:r>
              <a:rPr lang="en" sz="1800">
                <a:solidFill>
                  <a:schemeClr val="dk1"/>
                </a:solidFill>
                <a:latin typeface="Plus Jakarta Sans Medium"/>
                <a:ea typeface="Plus Jakarta Sans Medium"/>
                <a:cs typeface="Plus Jakarta Sans Medium"/>
                <a:sym typeface="Plus Jakarta Sans Medium"/>
              </a:rPr>
              <a:t>: Daily Lesson Plan</a:t>
            </a:r>
            <a:r>
              <a:rPr lang="en" sz="1800">
                <a:solidFill>
                  <a:schemeClr val="dk1"/>
                </a:solidFill>
                <a:latin typeface="Plus Jakarta Sans Medium"/>
                <a:ea typeface="Plus Jakarta Sans Medium"/>
                <a:cs typeface="Plus Jakarta Sans Medium"/>
                <a:sym typeface="Plus Jakarta Sans Medium"/>
              </a:rPr>
              <a:t> (90 Minutes)</a:t>
            </a:r>
            <a:endParaRPr sz="21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658325"/>
          <a:ext cx="3000000" cy="3000000"/>
        </p:xfrm>
        <a:graphic>
          <a:graphicData uri="http://schemas.openxmlformats.org/drawingml/2006/table">
            <a:tbl>
              <a:tblPr>
                <a:noFill/>
                <a:tableStyleId>{E1D9B943-63A5-43DE-A6F8-17C9825327E7}</a:tableStyleId>
              </a:tblPr>
              <a:tblGrid>
                <a:gridCol w="1673200"/>
                <a:gridCol w="4057350"/>
                <a:gridCol w="3702950"/>
              </a:tblGrid>
              <a:tr h="1516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9: Antebellum Compromises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288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2 - PRACTICE</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Students will consider the perspectives of different demographics around the United States in regard to the Missouri Compromise, Compromise of 1850, and the Kansas-Nebraska Act. Take time to explain to students the usefulness of and reasons for </a:t>
                      </a:r>
                      <a:r>
                        <a:rPr lang="en" sz="1200">
                          <a:latin typeface="Inter"/>
                          <a:ea typeface="Inter"/>
                          <a:cs typeface="Inter"/>
                          <a:sym typeface="Inter"/>
                        </a:rPr>
                        <a:t>cautious</a:t>
                      </a:r>
                      <a:r>
                        <a:rPr lang="en" sz="1200">
                          <a:latin typeface="Inter"/>
                          <a:ea typeface="Inter"/>
                          <a:cs typeface="Inter"/>
                          <a:sym typeface="Inter"/>
                        </a:rPr>
                        <a:t> about making predictions using worksheet page 4. Then, have students choose three boxes to fill in based on the perspective of a Southern Plantation Owner, Northern Abolitionist, Western Famer, and Free Black Person in the North.</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4417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Discuss the usefulness and reasons for being cautious about making predictions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Introduce the directions for completing the perspectives chart</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Monitor and answer questions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Review the key points of the Missouri Compromise, Compromise of 1850, and Kansas Nebraska Act using video notes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Fill in three boxes with predictions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r>
              <a:tr h="441700">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3 - </a:t>
                      </a:r>
                      <a:r>
                        <a:rPr b="1" lang="en" sz="1300">
                          <a:solidFill>
                            <a:schemeClr val="dk1"/>
                          </a:solidFill>
                          <a:latin typeface="Inter"/>
                          <a:ea typeface="Inter"/>
                          <a:cs typeface="Inter"/>
                          <a:sym typeface="Inter"/>
                        </a:rPr>
                        <a:t>EXHIBIT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latin typeface="Inter"/>
                          <a:ea typeface="Inter"/>
                          <a:cs typeface="Inter"/>
                          <a:sym typeface="Inter"/>
                        </a:rPr>
                        <a:t>Students will participate in a classroom mingle activity to complete the Perspectives Chart on page 4. Instruct students to pair up with a classmate. They should exchange a prediction. If they don’t have any new information to share, they should work together to fill in an empty box in the chart. They should then move to find a new partner and </a:t>
                      </a:r>
                      <a:r>
                        <a:rPr lang="en" sz="1200">
                          <a:latin typeface="Inter"/>
                          <a:ea typeface="Inter"/>
                          <a:cs typeface="Inter"/>
                          <a:sym typeface="Inter"/>
                        </a:rPr>
                        <a:t>repeat</a:t>
                      </a:r>
                      <a:r>
                        <a:rPr lang="en" sz="1200">
                          <a:latin typeface="Inter"/>
                          <a:ea typeface="Inter"/>
                          <a:cs typeface="Inter"/>
                          <a:sym typeface="Inter"/>
                        </a:rPr>
                        <a:t> the process.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4848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movement and academic instructions for the classroom mingle</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Facilitate student discussions and support students in finding partners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Find a partner</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Share predictions or collaborate on a new prediction</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Move to a new partner and repeat the process until their chart is complete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Sectional Tension 1820-1860: Daily Lesson Plan  (90 Minutes)</a:t>
            </a:r>
            <a:endParaRPr sz="18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279838" y="582125"/>
          <a:ext cx="3000000" cy="3000000"/>
        </p:xfrm>
        <a:graphic>
          <a:graphicData uri="http://schemas.openxmlformats.org/drawingml/2006/table">
            <a:tbl>
              <a:tblPr>
                <a:noFill/>
                <a:tableStyleId>{E1D9B943-63A5-43DE-A6F8-17C9825327E7}</a:tableStyleId>
              </a:tblPr>
              <a:tblGrid>
                <a:gridCol w="1673200"/>
                <a:gridCol w="4057350"/>
                <a:gridCol w="3702950"/>
              </a:tblGrid>
              <a:tr h="1516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9: Antebellum Compromises</a:t>
                      </a:r>
                      <a:r>
                        <a:rPr b="1" lang="en" sz="1300">
                          <a:solidFill>
                            <a:schemeClr val="dk1"/>
                          </a:solidFill>
                          <a:latin typeface="Inter"/>
                          <a:ea typeface="Inter"/>
                          <a:cs typeface="Inter"/>
                          <a:sym typeface="Inter"/>
                        </a:rPr>
                        <a:t>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28875">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The lesson will conclude by having students look more closely at the impact of the Fugitive Slave Act. This will be completed with the formative assessment found on worksheet pages 5-7.</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†This can also be done on the Thinking Nation platform.</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3288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Direct students to pages 5-7 (or guide to Thinking Nation platform)</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Optional Extension: Ask students to provide their answers and justifications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Formative Assessment - </a:t>
                      </a:r>
                      <a:r>
                        <a:rPr lang="en" sz="1200">
                          <a:latin typeface="Inter"/>
                          <a:ea typeface="Inter"/>
                          <a:cs typeface="Inter"/>
                          <a:sym typeface="Inter"/>
                        </a:rPr>
                        <a:t>Fugitive Slave Act</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Optional Extension: Participate in class discussion regarding answer choices and justifications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28875">
                <a:tc>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STANDARD(S)</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7.48 Assess the extent to which perspectives toward American territorial expansion, including Manifest Destiny and Indigenous resistance, changed over time, including an understanding that the removal of Indigenous Nations was not inevitable.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7.54 Evaluate the causes and consequences of the Mexican-American War, with specific attention to the impact of the war and the Treaty of Guadalupe-Hidalgo.</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7.55 Evaluate the impact of territorial expansion, immigration, and Northern industrialization on the institution of slavery and American politics.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7.57 Analyze the complex and varied lives and experiences of enslaved people and free Black Americans between 1800-1877.</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7.63 Evaluate the impact of territorial expansion and the conflict over the expansion of slavery on sectional tensions between Northern and Southern states.</a:t>
                      </a:r>
                      <a:endParaRPr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t>
            </a:r>
            <a:r>
              <a:rPr lang="en" sz="1800">
                <a:solidFill>
                  <a:schemeClr val="dk1"/>
                </a:solidFill>
                <a:latin typeface="Plus Jakarta Sans Medium"/>
                <a:ea typeface="Plus Jakarta Sans Medium"/>
                <a:cs typeface="Plus Jakarta Sans Medium"/>
                <a:sym typeface="Plus Jakarta Sans Medium"/>
              </a:rPr>
              <a:t>Sectional Tension 1820-1860: Daily Lesson Plan</a:t>
            </a:r>
            <a:r>
              <a:rPr lang="en" sz="1800">
                <a:solidFill>
                  <a:schemeClr val="dk1"/>
                </a:solidFill>
                <a:latin typeface="Plus Jakarta Sans Medium"/>
                <a:ea typeface="Plus Jakarta Sans Medium"/>
                <a:cs typeface="Plus Jakarta Sans Medium"/>
                <a:sym typeface="Plus Jakarta Sans Medium"/>
              </a:rPr>
              <a:t> (90 Minutes)</a:t>
            </a:r>
            <a:endParaRPr sz="1800">
              <a:solidFill>
                <a:schemeClr val="dk1"/>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