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7772400" cx="10058400"/>
  <p:notesSz cx="6858000" cy="9144000"/>
  <p:embeddedFontLst>
    <p:embeddedFont>
      <p:font typeface="Inter"/>
      <p:regular r:id="rId10"/>
      <p:bold r:id="rId11"/>
      <p:italic r:id="rId12"/>
      <p:boldItalic r:id="rId13"/>
    </p:embeddedFont>
    <p:embeddedFont>
      <p:font typeface="Plus Jakart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D2C5882A-7A7C-4669-A680-4AB2B72A5E7E}">
  <a:tblStyle styleId="{D2C5882A-7A7C-4669-A680-4AB2B72A5E7E}"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Medium-bold.fntdata"/><Relationship Id="rId14" Type="http://schemas.openxmlformats.org/officeDocument/2006/relationships/font" Target="fonts/PlusJakartaSansMedium-regular.fntdata"/><Relationship Id="rId17" Type="http://schemas.openxmlformats.org/officeDocument/2006/relationships/font" Target="fonts/PlusJakartaSansMedium-boldItalic.fntdata"/><Relationship Id="rId16" Type="http://schemas.openxmlformats.org/officeDocument/2006/relationships/font" Target="fonts/PlusJakartaSansMedium-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043551cf01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043551cf01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043551cf01_0_11: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043551cf01_0_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51cd2e0297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51cd2e0297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3.png"/><Relationship Id="rId4" Type="http://schemas.openxmlformats.org/officeDocument/2006/relationships/image" Target="../media/image1.png"/><Relationship Id="rId11" Type="http://schemas.openxmlformats.org/officeDocument/2006/relationships/hyperlink" Target="https://docs.google.com/presentation/d/1hGYvgsqbXTpvNOkEbyhqfAS6gcTQQ65LyRkV2SQtJ_k/view" TargetMode="External"/><Relationship Id="rId10" Type="http://schemas.openxmlformats.org/officeDocument/2006/relationships/hyperlink" Target="https://docs.google.com/presentation/d/1JCWkk7hDtZ16UaZphDm2rzcXnY5iTJAE5G958C9E4IU/view" TargetMode="External"/><Relationship Id="rId9" Type="http://schemas.openxmlformats.org/officeDocument/2006/relationships/hyperlink" Target="https://docs.google.com/presentation/d/1hc1_SFqm9R2Q9JpYLBwWwzSVpEZGJTirQdgamPBN4yk/view" TargetMode="External"/><Relationship Id="rId5" Type="http://schemas.openxmlformats.org/officeDocument/2006/relationships/hyperlink" Target="https://docs.google.com/presentation/d/1hGYvgsqbXTpvNOkEbyhqfAS6gcTQQ65LyRkV2SQtJ_k/view" TargetMode="External"/><Relationship Id="rId6" Type="http://schemas.openxmlformats.org/officeDocument/2006/relationships/hyperlink" Target="https://docs.google.com/presentation/d/1rLO0Wwx2SrdPqVQo9L21src9zs7HeC9dj83KitWOK2o/view" TargetMode="External"/><Relationship Id="rId7" Type="http://schemas.openxmlformats.org/officeDocument/2006/relationships/hyperlink" Target="https://docs.google.com/presentation/d/16QvGPUPgs8N0LR1ery-xtEmQEPbUrGmRYM9WwIbuICk/view" TargetMode="External"/><Relationship Id="rId8" Type="http://schemas.openxmlformats.org/officeDocument/2006/relationships/hyperlink" Target="https://docs.google.com/presentation/d/1DqT1Ey-xyW-9DNGxfArhuXziDAhdwyT0893URh_GUek/vie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3.png"/><Relationship Id="rId4" Type="http://schemas.openxmlformats.org/officeDocument/2006/relationships/image" Target="../media/image1.png"/><Relationship Id="rId5" Type="http://schemas.openxmlformats.org/officeDocument/2006/relationships/hyperlink" Target="https://docs.google.com/presentation/d/1rLO0Wwx2SrdPqVQo9L21src9zs7HeC9dj83KitWOK2o/view" TargetMode="External"/><Relationship Id="rId6" Type="http://schemas.openxmlformats.org/officeDocument/2006/relationships/hyperlink" Target="https://www.battlefields.org/learn/articles/impact-mexican-american-war-american-society-and-politics" TargetMode="External"/><Relationship Id="rId7" Type="http://schemas.openxmlformats.org/officeDocument/2006/relationships/hyperlink" Target="https://docs.google.com/presentation/d/16QvGPUPgs8N0LR1ery-xtEmQEPbUrGmRYM9WwIbuICk/view"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3.png"/><Relationship Id="rId4" Type="http://schemas.openxmlformats.org/officeDocument/2006/relationships/image" Target="../media/image1.png"/><Relationship Id="rId5" Type="http://schemas.openxmlformats.org/officeDocument/2006/relationships/hyperlink" Target="https://docs.google.com/presentation/d/1DqT1Ey-xyW-9DNGxfArhuXziDAhdwyT0893URh_GUek/view"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55" name="Google Shape;55;p13"/>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56" name="Google Shape;56;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8" name="Google Shape;58;p13"/>
          <p:cNvGraphicFramePr/>
          <p:nvPr/>
        </p:nvGraphicFramePr>
        <p:xfrm>
          <a:off x="355863" y="658325"/>
          <a:ext cx="3000000" cy="3000000"/>
        </p:xfrm>
        <a:graphic>
          <a:graphicData uri="http://schemas.openxmlformats.org/drawingml/2006/table">
            <a:tbl>
              <a:tblPr>
                <a:noFill/>
                <a:tableStyleId>{D2C5882A-7A7C-4669-A680-4AB2B72A5E7E}</a:tableStyleId>
              </a:tblPr>
              <a:tblGrid>
                <a:gridCol w="1633350"/>
                <a:gridCol w="4045800"/>
                <a:gridCol w="3669725"/>
              </a:tblGrid>
              <a:tr h="293750">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latin typeface="Inter"/>
                          <a:ea typeface="Inter"/>
                          <a:cs typeface="Inter"/>
                          <a:sym typeface="Inter"/>
                        </a:rPr>
                        <a:t>LESSON 8: Political Impact of Mexican Cession</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23000">
                <a:tc>
                  <a:txBody>
                    <a:bodyPr/>
                    <a:lstStyle/>
                    <a:p>
                      <a:pPr indent="0" lvl="0" marL="0" rtl="0" algn="l">
                        <a:spcBef>
                          <a:spcPts val="0"/>
                        </a:spcBef>
                        <a:spcAft>
                          <a:spcPts val="0"/>
                        </a:spcAft>
                        <a:buNone/>
                      </a:pPr>
                      <a:r>
                        <a:rPr b="1" lang="en" sz="1300">
                          <a:latin typeface="Inter"/>
                          <a:ea typeface="Inter"/>
                          <a:cs typeface="Inter"/>
                          <a:sym typeface="Inter"/>
                        </a:rPr>
                        <a:t>SUPPORTING QUESTION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How did the land gained from the Mexican Cession intensify debates over slavery and reshape American politics?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530725">
                <a:tc>
                  <a:txBody>
                    <a:bodyPr/>
                    <a:lstStyle/>
                    <a:p>
                      <a:pPr indent="0" lvl="0" marL="0" rtl="0" algn="l">
                        <a:spcBef>
                          <a:spcPts val="0"/>
                        </a:spcBef>
                        <a:spcAft>
                          <a:spcPts val="0"/>
                        </a:spcAft>
                        <a:buNone/>
                      </a:pPr>
                      <a:r>
                        <a:rPr b="1" lang="en" sz="1300">
                          <a:latin typeface="Inter"/>
                          <a:ea typeface="Inter"/>
                          <a:cs typeface="Inter"/>
                          <a:sym typeface="Inter"/>
                        </a:rPr>
                        <a:t>FOCUS SKILL(S)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Change and Continuity Over Time</a:t>
                      </a:r>
                      <a:endParaRPr sz="12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Causation</a:t>
                      </a:r>
                      <a:endParaRPr sz="12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Historical Significance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987075">
                <a:tc>
                  <a:txBody>
                    <a:bodyPr/>
                    <a:lstStyle/>
                    <a:p>
                      <a:pPr indent="0" lvl="0" marL="0" rtl="0" algn="l">
                        <a:spcBef>
                          <a:spcPts val="0"/>
                        </a:spcBef>
                        <a:spcAft>
                          <a:spcPts val="0"/>
                        </a:spcAft>
                        <a:buNone/>
                      </a:pPr>
                      <a:r>
                        <a:rPr b="1" lang="en" sz="1300">
                          <a:latin typeface="Inter"/>
                          <a:ea typeface="Inter"/>
                          <a:cs typeface="Inter"/>
                          <a:sym typeface="Inter"/>
                        </a:rPr>
                        <a:t>MATERIALS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TEACHER</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u="sng">
                          <a:solidFill>
                            <a:schemeClr val="accent5"/>
                          </a:solidFill>
                          <a:latin typeface="Inter"/>
                          <a:ea typeface="Inter"/>
                          <a:cs typeface="Inter"/>
                          <a:sym typeface="Inter"/>
                          <a:hlinkClick r:id="rId5">
                            <a:extLst>
                              <a:ext uri="{A12FA001-AC4F-418D-AE19-62706E023703}">
                                <ahyp:hlinkClr val="tx"/>
                              </a:ext>
                            </a:extLst>
                          </a:hlinkClick>
                        </a:rPr>
                        <a:t>Do Firsts + Exemplars</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u="sng">
                          <a:solidFill>
                            <a:schemeClr val="hlink"/>
                          </a:solidFill>
                          <a:latin typeface="Inter"/>
                          <a:ea typeface="Inter"/>
                          <a:cs typeface="Inter"/>
                          <a:sym typeface="Inter"/>
                          <a:hlinkClick r:id="rId6"/>
                        </a:rPr>
                        <a:t>Political Impact of Mexican Cession Presentation</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7"/>
                        </a:rPr>
                        <a:t>Political Impact of Mexican Cession Student Worksheet + Exemplars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8"/>
                        </a:rPr>
                        <a:t>Exit Tickets + Exemplars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a:txBody>
                    <a:bodyPr/>
                    <a:lstStyle/>
                    <a:p>
                      <a:pPr indent="0" lvl="0" marL="0" rtl="0" algn="ctr">
                        <a:spcBef>
                          <a:spcPts val="0"/>
                        </a:spcBef>
                        <a:spcAft>
                          <a:spcPts val="0"/>
                        </a:spcAft>
                        <a:buNone/>
                      </a:pPr>
                      <a:r>
                        <a:rPr lang="en" sz="1200">
                          <a:latin typeface="Inter"/>
                          <a:ea typeface="Inter"/>
                          <a:cs typeface="Inter"/>
                          <a:sym typeface="Inter"/>
                        </a:rPr>
                        <a:t>STUDENT</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9"/>
                        </a:rPr>
                        <a:t>Do First Options</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Access to Inquiry Journal (already handed out in Lesson 1)</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10"/>
                        </a:rPr>
                        <a:t>Printed Student Handouts</a:t>
                      </a:r>
                      <a:endParaRPr sz="1200">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r>
              <a:tr h="423000">
                <a:tc rowSpan="2">
                  <a:txBody>
                    <a:bodyPr/>
                    <a:lstStyle/>
                    <a:p>
                      <a:pPr indent="0" lvl="0" marL="0" rtl="0" algn="l">
                        <a:spcBef>
                          <a:spcPts val="0"/>
                        </a:spcBef>
                        <a:spcAft>
                          <a:spcPts val="0"/>
                        </a:spcAft>
                        <a:buNone/>
                      </a:pPr>
                      <a:r>
                        <a:rPr b="1" lang="en" sz="1300">
                          <a:latin typeface="Inter"/>
                          <a:ea typeface="Inter"/>
                          <a:cs typeface="Inter"/>
                          <a:sym typeface="Inter"/>
                        </a:rPr>
                        <a:t>DO FIRST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Cession</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Option 2- Notice, Wonder, Think</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846050">
                <a:tc vMerge="1"/>
                <a:tc>
                  <a:txBody>
                    <a:bodyPr/>
                    <a:lstStyle/>
                    <a:p>
                      <a:pPr indent="0" lvl="0" marL="0" rtl="0" algn="ctr">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Select </a:t>
                      </a:r>
                      <a:r>
                        <a:rPr lang="en" sz="1200" u="sng">
                          <a:solidFill>
                            <a:srgbClr val="0097A7"/>
                          </a:solidFill>
                          <a:latin typeface="Inter"/>
                          <a:ea typeface="Inter"/>
                          <a:cs typeface="Inter"/>
                          <a:sym typeface="Inter"/>
                          <a:hlinkClick r:id="rId11">
                            <a:extLst>
                              <a:ext uri="{A12FA001-AC4F-418D-AE19-62706E023703}">
                                <ahyp:hlinkClr val="tx"/>
                              </a:ext>
                            </a:extLst>
                          </a:hlinkClick>
                        </a:rPr>
                        <a:t>“Do First”</a:t>
                      </a:r>
                      <a:r>
                        <a:rPr lang="en" sz="1200">
                          <a:solidFill>
                            <a:srgbClr val="000000"/>
                          </a:solidFill>
                          <a:latin typeface="Inter"/>
                          <a:ea typeface="Inter"/>
                          <a:cs typeface="Inter"/>
                          <a:sym typeface="Inter"/>
                        </a:rPr>
                        <a:t> option</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Play “Song of the Unit” or alternative </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students with visual, online, or print access to “Do First”</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“Do First” either online or by hand.</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59300">
                <a:tc rowSpan="2">
                  <a:txBody>
                    <a:bodyPr/>
                    <a:lstStyle/>
                    <a:p>
                      <a:pPr indent="0" lvl="0" marL="0" rtl="0" algn="l">
                        <a:spcBef>
                          <a:spcPts val="0"/>
                        </a:spcBef>
                        <a:spcAft>
                          <a:spcPts val="0"/>
                        </a:spcAft>
                        <a:buNone/>
                      </a:pPr>
                      <a:r>
                        <a:rPr b="1" lang="en" sz="1300">
                          <a:latin typeface="Inter"/>
                          <a:ea typeface="Inter"/>
                          <a:cs typeface="Inter"/>
                          <a:sym typeface="Inter"/>
                        </a:rPr>
                        <a:t>ACTIVITY 1 - LAUNCH</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Provide students time to preview the Topic 3 Supporting questions within the </a:t>
                      </a:r>
                      <a:r>
                        <a:rPr lang="en" sz="1200">
                          <a:latin typeface="Inter"/>
                          <a:ea typeface="Inter"/>
                          <a:cs typeface="Inter"/>
                          <a:sym typeface="Inter"/>
                        </a:rPr>
                        <a:t>Unit 8 Inquiry Journal.</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640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Guide students to page </a:t>
                      </a:r>
                      <a:r>
                        <a:rPr lang="en" sz="1200">
                          <a:latin typeface="Inter"/>
                          <a:ea typeface="Inter"/>
                          <a:cs typeface="Inter"/>
                          <a:sym typeface="Inter"/>
                        </a:rPr>
                        <a:t>5</a:t>
                      </a:r>
                      <a:r>
                        <a:rPr lang="en" sz="1200">
                          <a:solidFill>
                            <a:srgbClr val="000000"/>
                          </a:solidFill>
                          <a:latin typeface="Inter"/>
                          <a:ea typeface="Inter"/>
                          <a:cs typeface="Inter"/>
                          <a:sym typeface="Inter"/>
                        </a:rPr>
                        <a:t>: Unit </a:t>
                      </a:r>
                      <a:r>
                        <a:rPr lang="en" sz="1200">
                          <a:latin typeface="Inter"/>
                          <a:ea typeface="Inter"/>
                          <a:cs typeface="Inter"/>
                          <a:sym typeface="Inter"/>
                        </a:rPr>
                        <a:t>8</a:t>
                      </a:r>
                      <a:r>
                        <a:rPr lang="en" sz="1200">
                          <a:solidFill>
                            <a:srgbClr val="000000"/>
                          </a:solidFill>
                          <a:latin typeface="Inter"/>
                          <a:ea typeface="Inter"/>
                          <a:cs typeface="Inter"/>
                          <a:sym typeface="Inter"/>
                        </a:rPr>
                        <a:t> - Topic </a:t>
                      </a:r>
                      <a:r>
                        <a:rPr lang="en" sz="1200">
                          <a:latin typeface="Inter"/>
                          <a:ea typeface="Inter"/>
                          <a:cs typeface="Inter"/>
                          <a:sym typeface="Inter"/>
                        </a:rPr>
                        <a:t>3</a:t>
                      </a:r>
                      <a:r>
                        <a:rPr lang="en" sz="1200">
                          <a:solidFill>
                            <a:srgbClr val="000000"/>
                          </a:solidFill>
                          <a:latin typeface="Inter"/>
                          <a:ea typeface="Inter"/>
                          <a:cs typeface="Inter"/>
                          <a:sym typeface="Inter"/>
                        </a:rPr>
                        <a:t> Supporting Questions </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Fill out the “K” and “W” for each of the supporting questions for Unit </a:t>
                      </a:r>
                      <a:r>
                        <a:rPr lang="en" sz="1200">
                          <a:latin typeface="Inter"/>
                          <a:ea typeface="Inter"/>
                          <a:cs typeface="Inter"/>
                          <a:sym typeface="Inter"/>
                        </a:rPr>
                        <a:t>8</a:t>
                      </a:r>
                      <a:r>
                        <a:rPr lang="en" sz="1200">
                          <a:solidFill>
                            <a:srgbClr val="000000"/>
                          </a:solidFill>
                          <a:latin typeface="Inter"/>
                          <a:ea typeface="Inter"/>
                          <a:cs typeface="Inter"/>
                          <a:sym typeface="Inter"/>
                        </a:rPr>
                        <a:t>- Topic </a:t>
                      </a:r>
                      <a:r>
                        <a:rPr lang="en" sz="1200">
                          <a:latin typeface="Inter"/>
                          <a:ea typeface="Inter"/>
                          <a:cs typeface="Inter"/>
                          <a:sym typeface="Inter"/>
                        </a:rPr>
                        <a:t>3</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9" name="Google Shape;59;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Sectional Tension 1820-1860</a:t>
            </a:r>
            <a:r>
              <a:rPr lang="en" sz="1800">
                <a:solidFill>
                  <a:schemeClr val="dk1"/>
                </a:solidFill>
                <a:latin typeface="Plus Jakarta Sans Medium"/>
                <a:ea typeface="Plus Jakarta Sans Medium"/>
                <a:cs typeface="Plus Jakarta Sans Medium"/>
                <a:sym typeface="Plus Jakarta Sans Medium"/>
              </a:rPr>
              <a:t>: Daily Lesson Plan</a:t>
            </a:r>
            <a:r>
              <a:rPr lang="en" sz="1800">
                <a:solidFill>
                  <a:schemeClr val="dk1"/>
                </a:solidFill>
                <a:latin typeface="Plus Jakarta Sans Medium"/>
                <a:ea typeface="Plus Jakarta Sans Medium"/>
                <a:cs typeface="Plus Jakarta Sans Medium"/>
                <a:sym typeface="Plus Jakarta Sans Medium"/>
              </a:rPr>
              <a:t> (60 Minutes)</a:t>
            </a:r>
            <a:endParaRPr sz="2100">
              <a:solidFill>
                <a:schemeClr val="dk1"/>
              </a:solidFill>
              <a:latin typeface="Plus Jakarta Sans Medium"/>
              <a:ea typeface="Plus Jakarta Sans Medium"/>
              <a:cs typeface="Plus Jakarta Sans Medium"/>
              <a:sym typeface="Plus Jakarta Sans Medium"/>
            </a:endParaRPr>
          </a:p>
        </p:txBody>
      </p:sp>
      <p:pic>
        <p:nvPicPr>
          <p:cNvPr id="60" name="Google Shape;60;p13"/>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66" name="Google Shape;66;p14"/>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67" name="Google Shape;67;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8" name="Google Shape;68;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9" name="Google Shape;69;p14"/>
          <p:cNvGraphicFramePr/>
          <p:nvPr/>
        </p:nvGraphicFramePr>
        <p:xfrm>
          <a:off x="279838" y="658325"/>
          <a:ext cx="3000000" cy="3000000"/>
        </p:xfrm>
        <a:graphic>
          <a:graphicData uri="http://schemas.openxmlformats.org/drawingml/2006/table">
            <a:tbl>
              <a:tblPr>
                <a:noFill/>
                <a:tableStyleId>{D2C5882A-7A7C-4669-A680-4AB2B72A5E7E}</a:tableStyleId>
              </a:tblPr>
              <a:tblGrid>
                <a:gridCol w="1673200"/>
                <a:gridCol w="4057350"/>
                <a:gridCol w="3702950"/>
              </a:tblGrid>
              <a:tr h="15162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8: Political Impact of Mexican Cession </a:t>
                      </a:r>
                      <a:r>
                        <a:rPr b="1" lang="en" sz="1300">
                          <a:latin typeface="Inter"/>
                          <a:ea typeface="Inter"/>
                          <a:cs typeface="Inter"/>
                          <a:sym typeface="Inter"/>
                        </a:rPr>
                        <a:t>-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28875">
                <a:tc row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ACTIVITY 2 - PRACTICE</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Students will engage with </a:t>
                      </a:r>
                      <a:r>
                        <a:rPr lang="en" sz="1200">
                          <a:latin typeface="Inter"/>
                          <a:ea typeface="Inter"/>
                          <a:cs typeface="Inter"/>
                          <a:sym typeface="Inter"/>
                        </a:rPr>
                        <a:t>an online article titled, “The Impact of the Mexican-American War on American Society and Politics</a:t>
                      </a:r>
                      <a:r>
                        <a:rPr lang="en" sz="1200">
                          <a:solidFill>
                            <a:srgbClr val="000000"/>
                          </a:solidFill>
                          <a:latin typeface="Inter"/>
                          <a:ea typeface="Inter"/>
                          <a:cs typeface="Inter"/>
                          <a:sym typeface="Inter"/>
                        </a:rPr>
                        <a:t>.</a:t>
                      </a:r>
                      <a:r>
                        <a:rPr lang="en" sz="1200">
                          <a:latin typeface="Inter"/>
                          <a:ea typeface="Inter"/>
                          <a:cs typeface="Inter"/>
                          <a:sym typeface="Inter"/>
                        </a:rPr>
                        <a:t>”</a:t>
                      </a:r>
                      <a:r>
                        <a:rPr lang="en" sz="1200">
                          <a:solidFill>
                            <a:srgbClr val="000000"/>
                          </a:solidFill>
                          <a:latin typeface="Inter"/>
                          <a:ea typeface="Inter"/>
                          <a:cs typeface="Inter"/>
                          <a:sym typeface="Inter"/>
                        </a:rPr>
                        <a:t> Using the </a:t>
                      </a:r>
                      <a:r>
                        <a:rPr lang="en" sz="1200" u="sng">
                          <a:solidFill>
                            <a:schemeClr val="hlink"/>
                          </a:solidFill>
                          <a:latin typeface="Inter"/>
                          <a:ea typeface="Inter"/>
                          <a:cs typeface="Inter"/>
                          <a:sym typeface="Inter"/>
                          <a:hlinkClick r:id="rId5"/>
                        </a:rPr>
                        <a:t>Political Impact of Mexican Cession Presentation</a:t>
                      </a:r>
                      <a:r>
                        <a:rPr lang="en" sz="1200">
                          <a:solidFill>
                            <a:srgbClr val="000000"/>
                          </a:solidFill>
                          <a:latin typeface="Inter"/>
                          <a:ea typeface="Inter"/>
                          <a:cs typeface="Inter"/>
                          <a:sym typeface="Inter"/>
                        </a:rPr>
                        <a:t>, introduce the topic and task. Students will need digital access of the </a:t>
                      </a:r>
                      <a:r>
                        <a:rPr lang="en" sz="1200" u="sng">
                          <a:solidFill>
                            <a:schemeClr val="hlink"/>
                          </a:solidFill>
                          <a:latin typeface="Inter"/>
                          <a:ea typeface="Inter"/>
                          <a:cs typeface="Inter"/>
                          <a:sym typeface="Inter"/>
                          <a:hlinkClick r:id="rId6"/>
                        </a:rPr>
                        <a:t>article</a:t>
                      </a:r>
                      <a:r>
                        <a:rPr lang="en" sz="1200">
                          <a:solidFill>
                            <a:srgbClr val="000000"/>
                          </a:solidFill>
                          <a:latin typeface="Inter"/>
                          <a:ea typeface="Inter"/>
                          <a:cs typeface="Inter"/>
                          <a:sym typeface="Inter"/>
                        </a:rPr>
                        <a:t>. </a:t>
                      </a:r>
                      <a:r>
                        <a:rPr lang="en" sz="1200">
                          <a:latin typeface="Inter"/>
                          <a:ea typeface="Inter"/>
                          <a:cs typeface="Inter"/>
                          <a:sym typeface="Inter"/>
                        </a:rPr>
                        <a:t>S</a:t>
                      </a:r>
                      <a:r>
                        <a:rPr lang="en" sz="1200">
                          <a:solidFill>
                            <a:srgbClr val="000000"/>
                          </a:solidFill>
                          <a:latin typeface="Inter"/>
                          <a:ea typeface="Inter"/>
                          <a:cs typeface="Inter"/>
                          <a:sym typeface="Inter"/>
                        </a:rPr>
                        <a:t>eparate the class into four groups and assign each group one of the </a:t>
                      </a:r>
                      <a:r>
                        <a:rPr lang="en" sz="1200">
                          <a:latin typeface="Inter"/>
                          <a:ea typeface="Inter"/>
                          <a:cs typeface="Inter"/>
                          <a:sym typeface="Inter"/>
                        </a:rPr>
                        <a:t>topics (1. Mexican American War Context; 2. Wilmot Proviso &amp; Free Soilers; 3. California’s Statehood; 4. Popular Sovereignty Arguments) to focus on while reading through the article. Students will work with their groups to fill in the portion of the graphic organizer on their topic found within the </a:t>
                      </a:r>
                      <a:r>
                        <a:rPr lang="en" sz="1200" u="sng">
                          <a:solidFill>
                            <a:schemeClr val="hlink"/>
                          </a:solidFill>
                          <a:latin typeface="Inter"/>
                          <a:ea typeface="Inter"/>
                          <a:cs typeface="Inter"/>
                          <a:sym typeface="Inter"/>
                          <a:hlinkClick r:id="rId7"/>
                        </a:rPr>
                        <a:t>student worksheet</a:t>
                      </a:r>
                      <a:r>
                        <a:rPr lang="en" sz="1200">
                          <a:latin typeface="Inter"/>
                          <a:ea typeface="Inter"/>
                          <a:cs typeface="Inter"/>
                          <a:sym typeface="Inter"/>
                        </a:rPr>
                        <a:t>. </a:t>
                      </a:r>
                      <a:r>
                        <a:rPr lang="en" sz="1200">
                          <a:solidFill>
                            <a:srgbClr val="000000"/>
                          </a:solidFill>
                          <a:latin typeface="Inter"/>
                          <a:ea typeface="Inter"/>
                          <a:cs typeface="Inter"/>
                          <a:sym typeface="Inter"/>
                        </a:rPr>
                        <a:t>Consider individual, partner, or small group completion.</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417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Hand out the student worksheet and </a:t>
                      </a:r>
                      <a:r>
                        <a:rPr lang="en" sz="1200">
                          <a:latin typeface="Inter"/>
                          <a:ea typeface="Inter"/>
                          <a:cs typeface="Inter"/>
                          <a:sym typeface="Inter"/>
                        </a:rPr>
                        <a:t>grant access to online article</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Introduce the topic and task</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Divide the class into four groups and assign each group </a:t>
                      </a:r>
                      <a:r>
                        <a:rPr lang="en" sz="1200">
                          <a:latin typeface="Inter"/>
                          <a:ea typeface="Inter"/>
                          <a:cs typeface="Inter"/>
                          <a:sym typeface="Inter"/>
                        </a:rPr>
                        <a:t>one of the topics from the graphic organizer</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Move to assigned group</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reading and </a:t>
                      </a:r>
                      <a:r>
                        <a:rPr lang="en" sz="1200">
                          <a:latin typeface="Inter"/>
                          <a:ea typeface="Inter"/>
                          <a:cs typeface="Inter"/>
                          <a:sym typeface="Inter"/>
                        </a:rPr>
                        <a:t>your group’s </a:t>
                      </a:r>
                      <a:r>
                        <a:rPr lang="en" sz="1200">
                          <a:latin typeface="Inter"/>
                          <a:ea typeface="Inter"/>
                          <a:cs typeface="Inter"/>
                          <a:sym typeface="Inter"/>
                        </a:rPr>
                        <a:t>portion</a:t>
                      </a:r>
                      <a:r>
                        <a:rPr lang="en" sz="1200">
                          <a:latin typeface="Inter"/>
                          <a:ea typeface="Inter"/>
                          <a:cs typeface="Inter"/>
                          <a:sym typeface="Inter"/>
                        </a:rPr>
                        <a:t> of </a:t>
                      </a:r>
                      <a:r>
                        <a:rPr lang="en" sz="1200">
                          <a:solidFill>
                            <a:srgbClr val="000000"/>
                          </a:solidFill>
                          <a:latin typeface="Inter"/>
                          <a:ea typeface="Inter"/>
                          <a:cs typeface="Inter"/>
                          <a:sym typeface="Inter"/>
                        </a:rPr>
                        <a:t>graphic organizer</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41700">
                <a:tc row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ACTIVITY 3 - </a:t>
                      </a:r>
                      <a:r>
                        <a:rPr b="1" lang="en" sz="1300">
                          <a:solidFill>
                            <a:schemeClr val="dk1"/>
                          </a:solidFill>
                          <a:latin typeface="Inter"/>
                          <a:ea typeface="Inter"/>
                          <a:cs typeface="Inter"/>
                          <a:sym typeface="Inter"/>
                        </a:rPr>
                        <a:t>EXHIBIT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Students will participate in an inside/outside circle (visual and video explanation included in Best Practices Repository) to share their learnings about the </a:t>
                      </a:r>
                      <a:r>
                        <a:rPr lang="en" sz="1200">
                          <a:latin typeface="Inter"/>
                          <a:ea typeface="Inter"/>
                          <a:cs typeface="Inter"/>
                          <a:sym typeface="Inter"/>
                        </a:rPr>
                        <a:t>article</a:t>
                      </a:r>
                      <a:r>
                        <a:rPr lang="en" sz="1200">
                          <a:solidFill>
                            <a:srgbClr val="000000"/>
                          </a:solidFill>
                          <a:latin typeface="Inter"/>
                          <a:ea typeface="Inter"/>
                          <a:cs typeface="Inter"/>
                          <a:sym typeface="Inter"/>
                        </a:rPr>
                        <a:t>. Create groups of four with one person from each of the groups in Activity 2. Have one group of four surround another group of four. They should be standing across from a person who read the same article section and should compare their answers to the graphic organizer. Then the students in the inside circle will rotate to the right. As they go through the next three rotations, they will complete the other squares on </a:t>
                      </a:r>
                      <a:r>
                        <a:rPr lang="en" sz="1200">
                          <a:latin typeface="Inter"/>
                          <a:ea typeface="Inter"/>
                          <a:cs typeface="Inter"/>
                          <a:sym typeface="Inter"/>
                        </a:rPr>
                        <a:t>in the </a:t>
                      </a:r>
                      <a:r>
                        <a:rPr lang="en" sz="1200">
                          <a:latin typeface="Inter"/>
                          <a:ea typeface="Inter"/>
                          <a:cs typeface="Inter"/>
                          <a:sym typeface="Inter"/>
                        </a:rPr>
                        <a:t>graphic</a:t>
                      </a:r>
                      <a:r>
                        <a:rPr lang="en" sz="1200">
                          <a:latin typeface="Inter"/>
                          <a:ea typeface="Inter"/>
                          <a:cs typeface="Inter"/>
                          <a:sym typeface="Inter"/>
                        </a:rPr>
                        <a:t> organizer</a:t>
                      </a:r>
                      <a:r>
                        <a:rPr lang="en" sz="1200">
                          <a:solidFill>
                            <a:srgbClr val="000000"/>
                          </a:solidFill>
                          <a:latin typeface="Inter"/>
                          <a:ea typeface="Inter"/>
                          <a:cs typeface="Inter"/>
                          <a:sym typeface="Inter"/>
                        </a:rPr>
                        <a:t>. </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84875">
                <a:tc vMerge="1"/>
                <a:tc>
                  <a:txBody>
                    <a:bodyPr/>
                    <a:lstStyle/>
                    <a:p>
                      <a:pPr indent="0" lvl="0" marL="0" rtl="0" algn="ctr">
                        <a:spcBef>
                          <a:spcPts val="0"/>
                        </a:spcBef>
                        <a:spcAft>
                          <a:spcPts val="0"/>
                        </a:spcAft>
                        <a:buNone/>
                      </a:pPr>
                      <a:r>
                        <a:rPr lang="en" sz="1200">
                          <a:latin typeface="Inter"/>
                          <a:ea typeface="Inter"/>
                          <a:cs typeface="Inter"/>
                          <a:sym typeface="Inter"/>
                        </a:rPr>
                        <a:t>TEACHER ACTIONS</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directions for student</a:t>
                      </a:r>
                      <a:r>
                        <a:rPr lang="en" sz="1200">
                          <a:latin typeface="Inter"/>
                          <a:ea typeface="Inter"/>
                          <a:cs typeface="Inter"/>
                          <a:sym typeface="Inter"/>
                        </a:rPr>
                        <a:t> groupings and  the inside/outside circle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Follow along with movement directions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a:t>
                      </a:r>
                      <a:r>
                        <a:rPr lang="en" sz="1200">
                          <a:latin typeface="Inter"/>
                          <a:ea typeface="Inter"/>
                          <a:cs typeface="Inter"/>
                          <a:sym typeface="Inter"/>
                        </a:rPr>
                        <a:t>G</a:t>
                      </a:r>
                      <a:r>
                        <a:rPr lang="en" sz="1200">
                          <a:solidFill>
                            <a:srgbClr val="000000"/>
                          </a:solidFill>
                          <a:latin typeface="Inter"/>
                          <a:ea typeface="Inter"/>
                          <a:cs typeface="Inter"/>
                          <a:sym typeface="Inter"/>
                        </a:rPr>
                        <a:t>raphic </a:t>
                      </a:r>
                      <a:r>
                        <a:rPr lang="en" sz="1200">
                          <a:latin typeface="Inter"/>
                          <a:ea typeface="Inter"/>
                          <a:cs typeface="Inter"/>
                          <a:sym typeface="Inter"/>
                        </a:rPr>
                        <a:t>O</a:t>
                      </a:r>
                      <a:r>
                        <a:rPr lang="en" sz="1200">
                          <a:solidFill>
                            <a:srgbClr val="000000"/>
                          </a:solidFill>
                          <a:latin typeface="Inter"/>
                          <a:ea typeface="Inter"/>
                          <a:cs typeface="Inter"/>
                          <a:sym typeface="Inter"/>
                        </a:rPr>
                        <a:t>rganizer</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70" name="Google Shape;70;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Sectional Tension 1820-1860: Daily Lesson Plan  (60 Minutes)</a:t>
            </a:r>
            <a:endParaRPr sz="1800">
              <a:solidFill>
                <a:schemeClr val="dk1"/>
              </a:solidFill>
              <a:latin typeface="Plus Jakarta Sans Medium"/>
              <a:ea typeface="Plus Jakarta Sans Medium"/>
              <a:cs typeface="Plus Jakarta Sans Medium"/>
              <a:sym typeface="Plus Jakarta Sans Medium"/>
            </a:endParaRPr>
          </a:p>
        </p:txBody>
      </p:sp>
      <p:pic>
        <p:nvPicPr>
          <p:cNvPr id="71" name="Google Shape;71;p14"/>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75" name="Shape 75"/>
        <p:cNvGrpSpPr/>
        <p:nvPr/>
      </p:nvGrpSpPr>
      <p:grpSpPr>
        <a:xfrm>
          <a:off x="0" y="0"/>
          <a:ext cx="0" cy="0"/>
          <a:chOff x="0" y="0"/>
          <a:chExt cx="0" cy="0"/>
        </a:xfrm>
      </p:grpSpPr>
      <p:pic>
        <p:nvPicPr>
          <p:cNvPr id="76" name="Google Shape;76;p15"/>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77" name="Google Shape;77;p15"/>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78" name="Google Shape;78;p15"/>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9" name="Google Shape;79;p15"/>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80" name="Google Shape;80;p15"/>
          <p:cNvGraphicFramePr/>
          <p:nvPr/>
        </p:nvGraphicFramePr>
        <p:xfrm>
          <a:off x="279838" y="582125"/>
          <a:ext cx="3000000" cy="3000000"/>
        </p:xfrm>
        <a:graphic>
          <a:graphicData uri="http://schemas.openxmlformats.org/drawingml/2006/table">
            <a:tbl>
              <a:tblPr>
                <a:noFill/>
                <a:tableStyleId>{D2C5882A-7A7C-4669-A680-4AB2B72A5E7E}</a:tableStyleId>
              </a:tblPr>
              <a:tblGrid>
                <a:gridCol w="1673200"/>
                <a:gridCol w="4057350"/>
                <a:gridCol w="3702950"/>
              </a:tblGrid>
              <a:tr h="15162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8: Political Impact of Mexican Cession</a:t>
                      </a:r>
                      <a:r>
                        <a:rPr b="1" lang="en" sz="1300">
                          <a:solidFill>
                            <a:schemeClr val="dk1"/>
                          </a:solidFill>
                          <a:latin typeface="Inter"/>
                          <a:ea typeface="Inter"/>
                          <a:cs typeface="Inter"/>
                          <a:sym typeface="Inter"/>
                        </a:rPr>
                        <a:t> </a:t>
                      </a:r>
                      <a:r>
                        <a:rPr b="1" lang="en" sz="1300">
                          <a:latin typeface="Inter"/>
                          <a:ea typeface="Inter"/>
                          <a:cs typeface="Inter"/>
                          <a:sym typeface="Inter"/>
                        </a:rPr>
                        <a:t>-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28875">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CONCLUSION</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conclude the lesson with a Quickwrite </a:t>
                      </a:r>
                      <a:r>
                        <a:rPr lang="en" sz="1200" u="sng">
                          <a:solidFill>
                            <a:schemeClr val="hlink"/>
                          </a:solidFill>
                          <a:latin typeface="Inter"/>
                          <a:ea typeface="Inter"/>
                          <a:cs typeface="Inter"/>
                          <a:sym typeface="Inter"/>
                          <a:hlinkClick r:id="rId5"/>
                        </a:rPr>
                        <a:t>“Exit Ticket.”</a:t>
                      </a:r>
                      <a:r>
                        <a:rPr lang="en" sz="1200">
                          <a:solidFill>
                            <a:schemeClr val="dk1"/>
                          </a:solidFill>
                          <a:latin typeface="Inter"/>
                          <a:ea typeface="Inter"/>
                          <a:cs typeface="Inter"/>
                          <a:sym typeface="Inter"/>
                        </a:rPr>
                        <a:t> In this quickwrite, students will explain how the Mexican-American War increased tensions in the United States. Within their sentences, they will need to include five specific terms.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328875">
                <a:tc vMerge="1"/>
                <a:tc>
                  <a:txBody>
                    <a:bodyPr/>
                    <a:lstStyle/>
                    <a:p>
                      <a:pPr indent="0" lvl="0" marL="0" rtl="0" algn="ctr">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Hand out </a:t>
                      </a:r>
                      <a:r>
                        <a:rPr lang="en" sz="1200">
                          <a:latin typeface="Inter"/>
                          <a:ea typeface="Inter"/>
                          <a:cs typeface="Inter"/>
                          <a:sym typeface="Inter"/>
                        </a:rPr>
                        <a:t>exit ticket</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Provide instructions and expectations</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Support students as needed</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Complete the exit ticket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328875">
                <a:tc>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STANDARD(S)</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lang="en" sz="1200">
                          <a:solidFill>
                            <a:schemeClr val="dk1"/>
                          </a:solidFill>
                          <a:latin typeface="Inter"/>
                          <a:ea typeface="Inter"/>
                          <a:cs typeface="Inter"/>
                          <a:sym typeface="Inter"/>
                        </a:rPr>
                        <a:t>7.49 Compare and evaluate the different ways in which the United States acquired territory from 1800 to 1860, including an evaluation of the Louisiana Purchase.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7.50 Evaluate the reasons different individuals, including Federalists, Abolitionists and Democratic-Republicans, supported and opposed American territorial expansion.</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7.52 Compare and evaluate the actions taken and rationales provided by the United States government to acquire western or Indigenous territory in the 1800s, with particular attention given to the policies and campaigns of President Andrew Jackson and the consequences such actions had on the land and people.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7.54 Evaluate the causes and consequences of the Mexican-American War, with specific attention to the impact of the war and the Treaty of Guadalupe-Hidalgo.</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7.55 Evaluate the impact of territorial expansion, immigration, and Northern industrialization on the institution of slavery and American politics.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7.63 Evaluate the impact of territorial expansion and the conflict over the expansion of slavery on sectional tensions between Northern and Southern states.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bl>
          </a:graphicData>
        </a:graphic>
      </p:graphicFrame>
      <p:sp>
        <p:nvSpPr>
          <p:cNvPr id="81" name="Google Shape;81;p15"/>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a:t>
            </a:r>
            <a:r>
              <a:rPr lang="en" sz="1800">
                <a:solidFill>
                  <a:schemeClr val="dk1"/>
                </a:solidFill>
                <a:latin typeface="Plus Jakarta Sans Medium"/>
                <a:ea typeface="Plus Jakarta Sans Medium"/>
                <a:cs typeface="Plus Jakarta Sans Medium"/>
                <a:sym typeface="Plus Jakarta Sans Medium"/>
              </a:rPr>
              <a:t>Sectional Tension 1820-1860: Daily Lesson Plan</a:t>
            </a:r>
            <a:r>
              <a:rPr lang="en" sz="1800">
                <a:solidFill>
                  <a:schemeClr val="dk1"/>
                </a:solidFill>
                <a:latin typeface="Plus Jakarta Sans Medium"/>
                <a:ea typeface="Plus Jakarta Sans Medium"/>
                <a:cs typeface="Plus Jakarta Sans Medium"/>
                <a:sym typeface="Plus Jakarta Sans Medium"/>
              </a:rPr>
              <a:t> (60 Minutes)</a:t>
            </a:r>
            <a:endParaRPr sz="1800">
              <a:solidFill>
                <a:schemeClr val="dk1"/>
              </a:solidFill>
              <a:latin typeface="Plus Jakarta Sans Medium"/>
              <a:ea typeface="Plus Jakarta Sans Medium"/>
              <a:cs typeface="Plus Jakarta Sans Medium"/>
              <a:sym typeface="Plus Jakarta Sans Medium"/>
            </a:endParaRPr>
          </a:p>
        </p:txBody>
      </p:sp>
      <p:pic>
        <p:nvPicPr>
          <p:cNvPr id="82" name="Google Shape;82;p15"/>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