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y="10058400" cx="7772400"/>
  <p:notesSz cx="6858000" cy="9144000"/>
  <p:embeddedFontLst>
    <p:embeddedFont>
      <p:font typeface="Inter SemiBold"/>
      <p:regular r:id="rId19"/>
      <p:bold r:id="rId20"/>
      <p:italic r:id="rId21"/>
      <p:boldItalic r:id="rId22"/>
    </p:embeddedFont>
    <p:embeddedFont>
      <p:font typeface="Halant"/>
      <p:regular r:id="rId23"/>
      <p:bold r:id="rId24"/>
    </p:embeddedFont>
    <p:embeddedFont>
      <p:font typeface="Inter"/>
      <p:regular r:id="rId25"/>
      <p:bold r:id="rId26"/>
      <p:italic r:id="rId27"/>
      <p:boldItalic r:id="rId28"/>
    </p:embeddedFont>
    <p:embeddedFont>
      <p:font typeface="Plus Jakarta Sans"/>
      <p:regular r:id="rId29"/>
      <p:bold r:id="rId30"/>
      <p:italic r:id="rId31"/>
      <p:boldItalic r:id="rId32"/>
    </p:embeddedFont>
    <p:embeddedFont>
      <p:font typeface="Plus Jakarta Sans Medium"/>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7A57A6-FB39-4066-A7CE-4837C52C3D54}">
  <a:tblStyle styleId="{3A7A57A6-FB39-4066-A7CE-4837C52C3D54}"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9324BE1-D5BA-46A9-BC28-DCF98B15B8CC}"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fntdata"/><Relationship Id="rId22" Type="http://schemas.openxmlformats.org/officeDocument/2006/relationships/font" Target="fonts/InterSemiBold-boldItalic.fntdata"/><Relationship Id="rId21" Type="http://schemas.openxmlformats.org/officeDocument/2006/relationships/font" Target="fonts/InterSemiBold-italic.fntdata"/><Relationship Id="rId24" Type="http://schemas.openxmlformats.org/officeDocument/2006/relationships/font" Target="fonts/Halant-bold.fntdata"/><Relationship Id="rId23" Type="http://schemas.openxmlformats.org/officeDocument/2006/relationships/font" Target="fonts/Halan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11" Type="http://schemas.openxmlformats.org/officeDocument/2006/relationships/slide" Target="slides/slide4.xml"/><Relationship Id="rId33" Type="http://schemas.openxmlformats.org/officeDocument/2006/relationships/font" Target="fonts/PlusJakartaSansMedium-regular.fntdata"/><Relationship Id="rId10" Type="http://schemas.openxmlformats.org/officeDocument/2006/relationships/slide" Target="slides/slide3.xml"/><Relationship Id="rId32" Type="http://schemas.openxmlformats.org/officeDocument/2006/relationships/font" Target="fonts/PlusJakartaSans-boldItalic.fntdata"/><Relationship Id="rId13" Type="http://schemas.openxmlformats.org/officeDocument/2006/relationships/slide" Target="slides/slide6.xml"/><Relationship Id="rId35" Type="http://schemas.openxmlformats.org/officeDocument/2006/relationships/font" Target="fonts/PlusJakartaSansMedium-italic.fntdata"/><Relationship Id="rId12" Type="http://schemas.openxmlformats.org/officeDocument/2006/relationships/slide" Target="slides/slide5.xml"/><Relationship Id="rId34" Type="http://schemas.openxmlformats.org/officeDocument/2006/relationships/font" Target="fonts/PlusJakartaSansMedium-bold.fntdata"/><Relationship Id="rId15" Type="http://schemas.openxmlformats.org/officeDocument/2006/relationships/slide" Target="slides/slide8.xml"/><Relationship Id="rId14" Type="http://schemas.openxmlformats.org/officeDocument/2006/relationships/slide" Target="slides/slide7.xml"/><Relationship Id="rId36" Type="http://schemas.openxmlformats.org/officeDocument/2006/relationships/font" Target="fonts/PlusJakartaSansMedium-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font" Target="fonts/InterSemiBold-regular.fntdata"/><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148f173405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148f17340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2a807d240a_2_1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2a807d240a_2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245e1c34ee_0_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3245e1c34ee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1301000a42_1_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1301000a42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148f173405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148f17340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1301000a42_1_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1301000a42_1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148f173405_0_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148f173405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2a807d240a_2_6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2a807d240a_2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2a807d240a_2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32a807d240a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245e1c34ee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245e1c34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148f173405_0_7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148f173405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1.jpg"/><Relationship Id="rId5"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9.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Historical Empathy</a:t>
            </a:r>
            <a:endParaRPr sz="1300">
              <a:latin typeface="Inter"/>
              <a:ea typeface="Inter"/>
              <a:cs typeface="Inter"/>
              <a:sym typeface="Inter"/>
            </a:endParaRPr>
          </a:p>
        </p:txBody>
      </p:sp>
      <p:sp>
        <p:nvSpPr>
          <p:cNvPr id="100" name="Google Shape;100;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Historical Fiction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Malinche</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1" name="Google Shape;101;p25"/>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02" name="Google Shape;102;p25"/>
          <p:cNvGraphicFramePr/>
          <p:nvPr/>
        </p:nvGraphicFramePr>
        <p:xfrm>
          <a:off x="469041" y="1171435"/>
          <a:ext cx="3000000" cy="3000000"/>
        </p:xfrm>
        <a:graphic>
          <a:graphicData uri="http://schemas.openxmlformats.org/drawingml/2006/table">
            <a:tbl>
              <a:tblPr>
                <a:noFill/>
                <a:tableStyleId>{3A7A57A6-FB39-4066-A7CE-4837C52C3D54}</a:tableStyleId>
              </a:tblPr>
              <a:tblGrid>
                <a:gridCol w="2266425"/>
                <a:gridCol w="1662050"/>
                <a:gridCol w="2905850"/>
              </a:tblGrid>
              <a:tr h="299750">
                <a:tc gridSpan="3">
                  <a:txBody>
                    <a:bodyPr/>
                    <a:lstStyle/>
                    <a:p>
                      <a:pPr indent="0" lvl="0" marL="0" rtl="0" algn="l">
                        <a:spcBef>
                          <a:spcPts val="0"/>
                        </a:spcBef>
                        <a:spcAft>
                          <a:spcPts val="0"/>
                        </a:spcAft>
                        <a:buNone/>
                      </a:pPr>
                      <a:r>
                        <a:rPr lang="en" sz="1200">
                          <a:latin typeface="Halant"/>
                          <a:ea typeface="Halant"/>
                          <a:cs typeface="Halant"/>
                          <a:sym typeface="Halant"/>
                        </a:rPr>
                        <a:t>Source: Laura Esquivel, </a:t>
                      </a:r>
                      <a:r>
                        <a:rPr i="1" lang="en" sz="1200">
                          <a:latin typeface="Halant"/>
                          <a:ea typeface="Halant"/>
                          <a:cs typeface="Halant"/>
                          <a:sym typeface="Halant"/>
                        </a:rPr>
                        <a:t>Malinche,</a:t>
                      </a:r>
                      <a:r>
                        <a:rPr lang="en" sz="1200">
                          <a:latin typeface="Halant"/>
                          <a:ea typeface="Halant"/>
                          <a:cs typeface="Halant"/>
                          <a:sym typeface="Halant"/>
                        </a:rPr>
                        <a:t> 2006.</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Note: Historical fiction, like </a:t>
                      </a:r>
                      <a:r>
                        <a:rPr i="1" lang="en" sz="1200">
                          <a:solidFill>
                            <a:schemeClr val="dk1"/>
                          </a:solidFill>
                          <a:latin typeface="Inter"/>
                          <a:ea typeface="Inter"/>
                          <a:cs typeface="Inter"/>
                          <a:sym typeface="Inter"/>
                        </a:rPr>
                        <a:t>Malinche </a:t>
                      </a:r>
                      <a:r>
                        <a:rPr lang="en" sz="1200">
                          <a:solidFill>
                            <a:schemeClr val="dk1"/>
                          </a:solidFill>
                          <a:latin typeface="Inter"/>
                          <a:ea typeface="Inter"/>
                          <a:cs typeface="Inter"/>
                          <a:sym typeface="Inter"/>
                        </a:rPr>
                        <a:t>by Laura Esquivel, can be a great way to learn about people and events from the past. Authors of historical fiction use real settings, characters, and events blended with creative storytelling to bring history to life. However, it’s important to remember that some details might be changed or added for dramatic effect. It is important to compare the narrative with primary and secondary sources to get an accurate view of the past. </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Malinalli needed silence, calm. In the Popol Vuh, the Sacred Book of their elders, it stated that when everything was at silence ‒ in complete calm, in the darkness of night, in the darkness of the light ‒ then would creation arise.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Malinalli needed that silence to create new and resonant words. The right words, the ones that were necessary. Recently she had stopped serving Portocarrero, her lord, because Cortés had named her “The Tongue,” the one who translated what he said into Náhuatl language, and what Montezuma’s messengers said, from Náhuatl to Spanish. Although Malinalli had learned Spanish at an extraordinary speed, in no way could it be said that she was completely fluent. Often, she had to turn to Aguilar to help her to translate it correctly, so that what she said made sense in the minds of both the Spaniards and the Mexicas.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Being “The Tongue” was an enormous responsibility. She didn’t want to make a mistake or misinterpret, and she couldn’t see how to prevent it since it was so difficult translating complex ideas from one language to the other…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Never before had she felt what it was like to be in charge. She soon found that whoever controls information, whoever controls meaning, acquires power. And she discovered that when she translated, she controlled the situation, and not only that but that words could be weapons. The finest of weapons.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Words were like lightning, swiftly crossing valleys, mountains, seas, bringing needed information as readily to monarchs as to vassals, creating hope or fear, establishing alliances, abolishing enemies…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She, the slave who listened to the orders in silence, who couldn’t look directly into the eyes of men, now had a voice, and the men, staring into her eyes, would wait attentively to hear what her mouth uttered. She, who had so often been given away, who so many times had been gotten rid of, now was needed, valued…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1" name="Shape 191"/>
        <p:cNvGrpSpPr/>
        <p:nvPr/>
      </p:nvGrpSpPr>
      <p:grpSpPr>
        <a:xfrm>
          <a:off x="0" y="0"/>
          <a:ext cx="0" cy="0"/>
          <a:chOff x="0" y="0"/>
          <a:chExt cx="0" cy="0"/>
        </a:xfrm>
      </p:grpSpPr>
      <p:sp>
        <p:nvSpPr>
          <p:cNvPr id="192" name="Google Shape;192;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93" name="Google Shape;193;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4" name="Google Shape;194;p3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95" name="Google Shape;195;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6" name="Google Shape;196;p34"/>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97" name="Google Shape;197;p34"/>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Traitor, Survivor, or Icon. Provide two quotes and/or images from the primary or secondary sources that illustrates the claim. Explain how the quote supports the claim. Then write summaries of any other information that supports the claim. Consider the other two words to identify La Malinche’s role. In the final box, explain why those aren’t as accurate as the one you chose.</a:t>
            </a:r>
            <a:endParaRPr sz="1200">
              <a:solidFill>
                <a:schemeClr val="dk1"/>
              </a:solidFill>
              <a:latin typeface="Plus Jakarta Sans"/>
              <a:ea typeface="Plus Jakarta Sans"/>
              <a:cs typeface="Plus Jakarta Sans"/>
              <a:sym typeface="Plus Jakarta Sans"/>
            </a:endParaRPr>
          </a:p>
        </p:txBody>
      </p:sp>
      <p:sp>
        <p:nvSpPr>
          <p:cNvPr id="198" name="Google Shape;198;p34"/>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Spanish Colonization of the Americas</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99" name="Google Shape;199;p34"/>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La Malinche is best viewed as a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u="sng">
                <a:solidFill>
                  <a:srgbClr val="E95C3D"/>
                </a:solidFill>
                <a:latin typeface="Inter"/>
                <a:ea typeface="Inter"/>
                <a:cs typeface="Inter"/>
                <a:sym typeface="Inter"/>
              </a:rPr>
              <a:t>Survivor</a:t>
            </a:r>
            <a:r>
              <a:rPr b="1" lang="en" sz="1300">
                <a:latin typeface="Inter"/>
                <a:ea typeface="Inter"/>
                <a:cs typeface="Inter"/>
                <a:sym typeface="Inter"/>
              </a:rPr>
              <a:t>.</a:t>
            </a:r>
            <a:endParaRPr b="1" sz="1300">
              <a:latin typeface="Inter"/>
              <a:ea typeface="Inter"/>
              <a:cs typeface="Inter"/>
              <a:sym typeface="Inter"/>
            </a:endParaRPr>
          </a:p>
        </p:txBody>
      </p:sp>
      <p:pic>
        <p:nvPicPr>
          <p:cNvPr id="200" name="Google Shape;200;p34"/>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01" name="Google Shape;201;p34"/>
          <p:cNvGraphicFramePr/>
          <p:nvPr/>
        </p:nvGraphicFramePr>
        <p:xfrm>
          <a:off x="469250" y="4116400"/>
          <a:ext cx="3000000" cy="3000000"/>
        </p:xfrm>
        <a:graphic>
          <a:graphicData uri="http://schemas.openxmlformats.org/drawingml/2006/table">
            <a:tbl>
              <a:tblPr>
                <a:noFill/>
                <a:tableStyleId>{99324BE1-D5BA-46A9-BC28-DCF98B15B8CC}</a:tableStyleId>
              </a:tblPr>
              <a:tblGrid>
                <a:gridCol w="3417150"/>
                <a:gridCol w="3417150"/>
              </a:tblGrid>
              <a:tr h="428650">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17185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“For the patriarchy, La Malinche’s role as communicator and spokesperson had to be reconfigured… She descended from ‘la lengua’ to become ‘la matriz’ ...”</a:t>
                      </a:r>
                      <a:endParaRPr sz="1200"/>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Sandra Messinger Cypess</a:t>
                      </a:r>
                      <a:endParaRPr b="1" sz="900">
                        <a:solidFill>
                          <a:srgbClr val="E95C3D"/>
                        </a:solidFill>
                        <a:latin typeface="Inter"/>
                        <a:ea typeface="Inter"/>
                        <a:cs typeface="Inter"/>
                        <a:sym typeface="Inter"/>
                      </a:endParaRPr>
                    </a:p>
                  </a:txBody>
                  <a:tcPr marT="91425" marB="91425" marR="91425" marL="91425">
                    <a:lnT cap="flat" cmpd="sng" w="9525">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““To these translators we owe largely the conquest, the colony, and our mestizaje, this tangle called Mexico, and the strife between hispanismo and indigenismo.”</a:t>
                      </a: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Jose Emilio Pacheco</a:t>
                      </a:r>
                      <a:endParaRPr b="1" sz="900">
                        <a:solidFill>
                          <a:srgbClr val="E95C3D"/>
                        </a:solidFill>
                        <a:latin typeface="Inter"/>
                        <a:ea typeface="Inter"/>
                        <a:cs typeface="Inter"/>
                        <a:sym typeface="Inter"/>
                      </a:endParaRPr>
                    </a:p>
                  </a:txBody>
                  <a:tcPr marT="91425" marB="91425" marR="91425" marL="91425">
                    <a:lnT cap="flat" cmpd="sng" w="9525">
                      <a:solidFill>
                        <a:srgbClr val="9E9E9E"/>
                      </a:solidFill>
                      <a:prstDash val="solid"/>
                      <a:round/>
                      <a:headEnd len="sm" w="sm" type="none"/>
                      <a:tailEnd len="sm" w="sm" type="none"/>
                    </a:lnT>
                  </a:tcPr>
                </a:tc>
              </a:tr>
              <a:tr h="99955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This highlights that Malinche was not an active traitor or conspirator but rather someone whose role was dictated by societal and patriarchal forces. She survived by adapting to the roles imposed upon her.</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900">
                          <a:solidFill>
                            <a:srgbClr val="E95C3D"/>
                          </a:solidFill>
                          <a:latin typeface="Inter"/>
                          <a:ea typeface="Inter"/>
                          <a:cs typeface="Inter"/>
                          <a:sym typeface="Inter"/>
                        </a:rPr>
                        <a:t>The poem acknowledges Malinche’s role in shaping Mexico’s history but does not portray her as an intentional architect of conquest. Instead, she is one of many figures caught in the turbulent events, highlighting her role as someone who endured and adapted.</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02" name="Google Shape;202;p34"/>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3" name="Google Shape;203;p34"/>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depiction of a Spanish man, an Indigenous woman, and their mestizo child reflects the blending of cultures Malinche represents. She was a key figure in this cultural transformation but had little control over the larger historical forces shaping her life.</a:t>
            </a:r>
            <a:endParaRPr b="1" sz="1200">
              <a:solidFill>
                <a:srgbClr val="E95C3D"/>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204" name="Google Shape;204;p34"/>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Defense against Counterargument</a:t>
            </a:r>
            <a:endParaRPr sz="1300">
              <a:solidFill>
                <a:schemeClr val="dk1"/>
              </a:solidFill>
              <a:latin typeface="Inter"/>
              <a:ea typeface="Inter"/>
              <a:cs typeface="Inter"/>
              <a:sym typeface="Inter"/>
            </a:endParaRPr>
          </a:p>
          <a:p>
            <a:pPr indent="0" lvl="0" marL="0" rtl="0" algn="l">
              <a:lnSpc>
                <a:spcPct val="115000"/>
              </a:lnSpc>
              <a:spcBef>
                <a:spcPts val="1200"/>
              </a:spcBef>
              <a:spcAft>
                <a:spcPts val="1200"/>
              </a:spcAft>
              <a:buNone/>
            </a:pPr>
            <a:r>
              <a:rPr b="1" lang="en" sz="1200">
                <a:solidFill>
                  <a:srgbClr val="E95C3D"/>
                </a:solidFill>
                <a:latin typeface="Inter"/>
                <a:ea typeface="Inter"/>
                <a:cs typeface="Inter"/>
                <a:sym typeface="Inter"/>
              </a:rPr>
              <a:t>While some view Malinche as a traitor, this ignores the fact that she was a young woman taken from her homeland and placed in an impossible position. She acted as a translator and intermediary, but she did not initiate the conquest or hold power over its course.</a:t>
            </a:r>
            <a:endParaRPr b="1" sz="1200">
              <a:solidFill>
                <a:srgbClr val="E95C3D"/>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8" name="Shape 208"/>
        <p:cNvGrpSpPr/>
        <p:nvPr/>
      </p:nvGrpSpPr>
      <p:grpSpPr>
        <a:xfrm>
          <a:off x="0" y="0"/>
          <a:ext cx="0" cy="0"/>
          <a:chOff x="0" y="0"/>
          <a:chExt cx="0" cy="0"/>
        </a:xfrm>
      </p:grpSpPr>
      <p:sp>
        <p:nvSpPr>
          <p:cNvPr id="209" name="Google Shape;209;p3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The Legacy of La Malinche Student Worksheet</a:t>
            </a:r>
            <a:endParaRPr sz="1900">
              <a:latin typeface="Halant"/>
              <a:ea typeface="Halant"/>
              <a:cs typeface="Halant"/>
              <a:sym typeface="Halant"/>
            </a:endParaRPr>
          </a:p>
        </p:txBody>
      </p:sp>
      <p:pic>
        <p:nvPicPr>
          <p:cNvPr id="210" name="Google Shape;210;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11" name="Google Shape;211;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2" name="Google Shape;212;p35"/>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Malinche had limited choices but used her intelligence to survive.</a:t>
            </a:r>
            <a:endParaRPr b="1" sz="1200">
              <a:solidFill>
                <a:srgbClr val="E95C3D"/>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Her role as a translator gave her significant influence.</a:t>
            </a:r>
            <a:endParaRPr b="1" sz="1200">
              <a:solidFill>
                <a:srgbClr val="E95C3D"/>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The way history remembers her has changed over time.</a:t>
            </a:r>
            <a:endParaRPr b="1" sz="1200">
              <a:solidFill>
                <a:srgbClr val="E95C3D"/>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I found the Survivor argument most convincing because Malinche was forced into her role. She was enslaved, given to Cortés, and used as a translator, but she did not choose to side with the Spanish out of loyalty. </a:t>
            </a:r>
            <a:endParaRPr b="1" sz="1300">
              <a:solidFill>
                <a:srgbClr val="E95C3D"/>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A counterargument against the Traitor claim is that Malinche did not have real agency in the conquest. She was a young woman given to the Spanish as a slave.</a:t>
            </a:r>
            <a:endParaRPr b="1" sz="1300">
              <a:solidFill>
                <a:srgbClr val="E95C3D"/>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Did you opinion change after hearing the presentations? Why or why not?</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My opinion mostly stayed the same, but I now understand why some people see her as an icon rather than just a survivor. The argument that she was a powerful figure because of her translation skills was compelling.</a:t>
            </a:r>
            <a:endParaRPr b="1" sz="1300">
              <a:solidFill>
                <a:srgbClr val="E95C3D"/>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213" name="Google Shape;213;p35"/>
          <p:cNvGraphicFramePr/>
          <p:nvPr/>
        </p:nvGraphicFramePr>
        <p:xfrm>
          <a:off x="983050" y="1438075"/>
          <a:ext cx="3000000" cy="3000000"/>
        </p:xfrm>
        <a:graphic>
          <a:graphicData uri="http://schemas.openxmlformats.org/drawingml/2006/table">
            <a:tbl>
              <a:tblPr>
                <a:noFill/>
                <a:tableStyleId>{99324BE1-D5BA-46A9-BC28-DCF98B15B8CC}</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Claim (Traitor, Survivor, or Icon?)</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r>
              <a:tr h="381000">
                <a:tc>
                  <a:txBody>
                    <a:bodyPr/>
                    <a:lstStyle/>
                    <a:p>
                      <a:pPr indent="0" lvl="0" marL="0" rtl="0" algn="ctr">
                        <a:spcBef>
                          <a:spcPts val="0"/>
                        </a:spcBef>
                        <a:spcAft>
                          <a:spcPts val="0"/>
                        </a:spcAft>
                        <a:buNone/>
                      </a:pPr>
                      <a:r>
                        <a:rPr b="1" lang="en" sz="1200">
                          <a:latin typeface="Inter"/>
                          <a:ea typeface="Inter"/>
                          <a:cs typeface="Inter"/>
                          <a:sym typeface="Inter"/>
                        </a:rPr>
                        <a:t>La Lengua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Icon</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Florentine Codex image shows her translating on a rooftop, proving her influence in negotiations.</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Indígena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Survivor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Lyall and Ortega mention she was in “nepantla,” caught between two worlds with no clear belonging.</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Madre de Mestizaje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Survivor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Diego Rivera's murals depict her as the mother of mestizo culture.</a:t>
                      </a:r>
                      <a:endParaRPr b="1" sz="1200">
                        <a:solidFill>
                          <a:srgbClr val="E95C3D"/>
                        </a:solidFill>
                        <a:latin typeface="Inter"/>
                        <a:ea typeface="Inter"/>
                        <a:cs typeface="Inter"/>
                        <a:sym typeface="Inte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Traidora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Traitor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Gabino Palomares’ </a:t>
                      </a:r>
                      <a:r>
                        <a:rPr b="1" i="1" lang="en" sz="1200">
                          <a:solidFill>
                            <a:srgbClr val="E95C3D"/>
                          </a:solidFill>
                          <a:latin typeface="Inter"/>
                          <a:ea typeface="Inter"/>
                          <a:cs typeface="Inter"/>
                          <a:sym typeface="Inter"/>
                        </a:rPr>
                        <a:t>La Maldición de Malinche</a:t>
                      </a:r>
                      <a:r>
                        <a:rPr b="1" lang="en" sz="1200">
                          <a:solidFill>
                            <a:srgbClr val="E95C3D"/>
                          </a:solidFill>
                          <a:latin typeface="Inter"/>
                          <a:ea typeface="Inter"/>
                          <a:cs typeface="Inter"/>
                          <a:sym typeface="Inter"/>
                        </a:rPr>
                        <a:t> describes her as the start of ongoing colonial oppression.</a:t>
                      </a:r>
                      <a:endParaRPr b="1" sz="13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6" name="Shape 106"/>
        <p:cNvGrpSpPr/>
        <p:nvPr/>
      </p:nvGrpSpPr>
      <p:grpSpPr>
        <a:xfrm>
          <a:off x="0" y="0"/>
          <a:ext cx="0" cy="0"/>
          <a:chOff x="0" y="0"/>
          <a:chExt cx="0" cy="0"/>
        </a:xfrm>
      </p:grpSpPr>
      <p:sp>
        <p:nvSpPr>
          <p:cNvPr id="107" name="Google Shape;107;p26"/>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Evaluating Evidence</a:t>
            </a:r>
            <a:endParaRPr sz="1300">
              <a:latin typeface="Inter"/>
              <a:ea typeface="Inter"/>
              <a:cs typeface="Inter"/>
              <a:sym typeface="Inter"/>
            </a:endParaRPr>
          </a:p>
        </p:txBody>
      </p:sp>
      <p:sp>
        <p:nvSpPr>
          <p:cNvPr id="108" name="Google Shape;108;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Evaluating Evidence</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La Malinche: La Madre de Mestizaje</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9" name="Google Shape;109;p2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0" name="Google Shape;110;p26"/>
          <p:cNvGraphicFramePr/>
          <p:nvPr/>
        </p:nvGraphicFramePr>
        <p:xfrm>
          <a:off x="469041" y="1171435"/>
          <a:ext cx="3000000" cy="3000000"/>
        </p:xfrm>
        <a:graphic>
          <a:graphicData uri="http://schemas.openxmlformats.org/drawingml/2006/table">
            <a:tbl>
              <a:tblPr>
                <a:noFill/>
                <a:tableStyleId>{3A7A57A6-FB39-4066-A7CE-4837C52C3D54}</a:tableStyleId>
              </a:tblPr>
              <a:tblGrid>
                <a:gridCol w="2266425"/>
                <a:gridCol w="1662050"/>
                <a:gridCol w="2905850"/>
              </a:tblGrid>
              <a:tr h="299750">
                <a:tc gridSpan="3">
                  <a:txBody>
                    <a:bodyPr/>
                    <a:lstStyle/>
                    <a:p>
                      <a:pPr indent="0" lvl="0" marL="0" rtl="0" algn="l">
                        <a:spcBef>
                          <a:spcPts val="0"/>
                        </a:spcBef>
                        <a:spcAft>
                          <a:spcPts val="0"/>
                        </a:spcAft>
                        <a:buNone/>
                      </a:pPr>
                      <a:r>
                        <a:rPr lang="en" sz="1200">
                          <a:latin typeface="Halant"/>
                          <a:ea typeface="Halant"/>
                          <a:cs typeface="Halant"/>
                          <a:sym typeface="Halant"/>
                        </a:rPr>
                        <a:t>Source: </a:t>
                      </a:r>
                      <a:r>
                        <a:rPr i="1" lang="en" sz="1200">
                          <a:latin typeface="Halant"/>
                          <a:ea typeface="Halant"/>
                          <a:cs typeface="Halant"/>
                          <a:sym typeface="Halant"/>
                        </a:rPr>
                        <a:t>Traitor, Survivor, Icon: The Legacy of La Malinche</a:t>
                      </a:r>
                      <a:r>
                        <a:rPr lang="en" sz="1200">
                          <a:latin typeface="Halant"/>
                          <a:ea typeface="Halant"/>
                          <a:cs typeface="Halant"/>
                          <a:sym typeface="Halant"/>
                        </a:rPr>
                        <a:t>, Edited by Victoria I. Lyall and Terezita Romo, 2022</a:t>
                      </a:r>
                      <a:endParaRPr sz="1200">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None/>
                      </a:pPr>
                      <a:r>
                        <a:rPr lang="en" sz="1200">
                          <a:latin typeface="Inter"/>
                          <a:ea typeface="Inter"/>
                          <a:cs typeface="Inter"/>
                          <a:sym typeface="Inter"/>
                        </a:rPr>
                        <a:t>Note: </a:t>
                      </a:r>
                      <a:r>
                        <a:rPr lang="en" sz="1200">
                          <a:solidFill>
                            <a:schemeClr val="dk1"/>
                          </a:solidFill>
                          <a:latin typeface="Inter"/>
                          <a:ea typeface="Inter"/>
                          <a:cs typeface="Inter"/>
                          <a:sym typeface="Inter"/>
                        </a:rPr>
                        <a:t>The following sources center on La Malinche’s role as </a:t>
                      </a:r>
                      <a:r>
                        <a:rPr lang="en" sz="1200" u="sng">
                          <a:latin typeface="Inter"/>
                          <a:ea typeface="Inter"/>
                          <a:cs typeface="Inter"/>
                          <a:sym typeface="Inter"/>
                        </a:rPr>
                        <a:t>La Madre de Mestizaje: The Mother of a Mixed Race.</a:t>
                      </a:r>
                      <a:endParaRPr sz="1200" u="sng">
                        <a:latin typeface="Inter"/>
                        <a:ea typeface="Inter"/>
                        <a:cs typeface="Inter"/>
                        <a:sym typeface="Inter"/>
                      </a:endParaRPr>
                    </a:p>
                    <a:p>
                      <a:pPr indent="0" lvl="0" marL="0" rtl="0" algn="l">
                        <a:spcBef>
                          <a:spcPts val="0"/>
                        </a:spcBef>
                        <a:spcAft>
                          <a:spcPts val="0"/>
                        </a:spcAft>
                        <a:buNone/>
                      </a:pPr>
                      <a:r>
                        <a:t/>
                      </a:r>
                      <a:endParaRPr sz="1200" u="sng">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Sandra Messinger Cypess is Professor Emerita of Latin American Literature at the University of Maryland.</a:t>
                      </a:r>
                      <a:endParaRPr sz="1200" u="sng">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200"/>
                        <a:buFont typeface="Arial"/>
                        <a:buNone/>
                      </a:pPr>
                      <a:r>
                        <a:rPr b="1" lang="en" sz="1200">
                          <a:solidFill>
                            <a:schemeClr val="dk1"/>
                          </a:solidFill>
                          <a:latin typeface="Inter"/>
                          <a:ea typeface="Inter"/>
                          <a:cs typeface="Inter"/>
                          <a:sym typeface="Inter"/>
                        </a:rPr>
                        <a:t>Sandra Messinger Cypess, </a:t>
                      </a:r>
                      <a:r>
                        <a:rPr b="1" i="1" lang="en" sz="1200">
                          <a:solidFill>
                            <a:schemeClr val="dk1"/>
                          </a:solidFill>
                          <a:latin typeface="Inter"/>
                          <a:ea typeface="Inter"/>
                          <a:cs typeface="Inter"/>
                          <a:sym typeface="Inter"/>
                        </a:rPr>
                        <a:t>The Many Views of “Mother Malinche” and Allegories of Gender, Ethnicity, and National Identity”</a:t>
                      </a:r>
                      <a:endParaRPr b="1" i="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It is well known that the maternal model provided in the image of the </a:t>
                      </a:r>
                      <a:r>
                        <a:rPr lang="en" sz="1200">
                          <a:solidFill>
                            <a:schemeClr val="dk1"/>
                          </a:solidFill>
                          <a:latin typeface="Inter"/>
                          <a:ea typeface="Inter"/>
                          <a:cs typeface="Inter"/>
                          <a:sym typeface="Inter"/>
                        </a:rPr>
                        <a:t>Virgin</a:t>
                      </a:r>
                      <a:r>
                        <a:rPr lang="en" sz="1200">
                          <a:solidFill>
                            <a:schemeClr val="dk1"/>
                          </a:solidFill>
                          <a:latin typeface="Inter"/>
                          <a:ea typeface="Inter"/>
                          <a:cs typeface="Inter"/>
                          <a:sym typeface="Inter"/>
                        </a:rPr>
                        <a:t> of Guadalupe is </a:t>
                      </a:r>
                      <a:r>
                        <a:rPr lang="en" sz="1200">
                          <a:solidFill>
                            <a:schemeClr val="dk1"/>
                          </a:solidFill>
                          <a:latin typeface="Inter"/>
                          <a:ea typeface="Inter"/>
                          <a:cs typeface="Inter"/>
                          <a:sym typeface="Inter"/>
                        </a:rPr>
                        <a:t>considered</a:t>
                      </a:r>
                      <a:r>
                        <a:rPr lang="en" sz="1200">
                          <a:solidFill>
                            <a:schemeClr val="dk1"/>
                          </a:solidFill>
                          <a:latin typeface="Inter"/>
                          <a:ea typeface="Inter"/>
                          <a:cs typeface="Inter"/>
                          <a:sym typeface="Inter"/>
                        </a:rPr>
                        <a:t> a positive archetype of Mexican national identity. She is all suffering, noble, selfless, and dedicated to her children‒”</a:t>
                      </a:r>
                      <a:r>
                        <a:rPr i="1" lang="en" sz="1200">
                          <a:solidFill>
                            <a:schemeClr val="dk1"/>
                          </a:solidFill>
                          <a:latin typeface="Inter"/>
                          <a:ea typeface="Inter"/>
                          <a:cs typeface="Inter"/>
                          <a:sym typeface="Inter"/>
                        </a:rPr>
                        <a:t>los mexicanos</a:t>
                      </a:r>
                      <a:r>
                        <a:rPr lang="en" sz="1200">
                          <a:solidFill>
                            <a:schemeClr val="dk1"/>
                          </a:solidFill>
                          <a:latin typeface="Inter"/>
                          <a:ea typeface="Inter"/>
                          <a:cs typeface="Inter"/>
                          <a:sym typeface="Inter"/>
                        </a:rPr>
                        <a:t>…” Typically she is </a:t>
                      </a:r>
                      <a:r>
                        <a:rPr lang="en" sz="1200">
                          <a:solidFill>
                            <a:schemeClr val="dk1"/>
                          </a:solidFill>
                          <a:latin typeface="Inter"/>
                          <a:ea typeface="Inter"/>
                          <a:cs typeface="Inter"/>
                          <a:sym typeface="Inter"/>
                        </a:rPr>
                        <a:t>always</a:t>
                      </a:r>
                      <a:r>
                        <a:rPr lang="en" sz="1200">
                          <a:solidFill>
                            <a:schemeClr val="dk1"/>
                          </a:solidFill>
                          <a:latin typeface="Inter"/>
                          <a:ea typeface="Inter"/>
                          <a:cs typeface="Inter"/>
                          <a:sym typeface="Inter"/>
                        </a:rPr>
                        <a:t> placed in opposition to La Malinche, the flawed mother, the impure woman, the traitor, the opportunist.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 It is not just that [La Malinche] is designated the mother, but that she is called the “Mexican Eve,” and, in that sense, is made to share all the negative characteristics </a:t>
                      </a:r>
                      <a:r>
                        <a:rPr lang="en" sz="1200">
                          <a:solidFill>
                            <a:schemeClr val="dk1"/>
                          </a:solidFill>
                          <a:latin typeface="Inter"/>
                          <a:ea typeface="Inter"/>
                          <a:cs typeface="Inter"/>
                          <a:sym typeface="Inter"/>
                        </a:rPr>
                        <a:t>accrued</a:t>
                      </a:r>
                      <a:r>
                        <a:rPr lang="en" sz="1200">
                          <a:solidFill>
                            <a:schemeClr val="dk1"/>
                          </a:solidFill>
                          <a:latin typeface="Inter"/>
                          <a:ea typeface="Inter"/>
                          <a:cs typeface="Inter"/>
                          <a:sym typeface="Inter"/>
                        </a:rPr>
                        <a:t> by Eve as part of Christian symbology…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The placement of La Malinche in the Eve paradigm not only identifies her as the primary instigator of the fall from Paradise, but also links her to the punishments of Eve, including her inferior status within the patriarchy…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For the patriarchy, La Malinche’s role as communicator and spokesperson had to be reconfigured, or </a:t>
                      </a:r>
                      <a:r>
                        <a:rPr lang="en" sz="1200">
                          <a:solidFill>
                            <a:schemeClr val="dk1"/>
                          </a:solidFill>
                          <a:latin typeface="Inter"/>
                          <a:ea typeface="Inter"/>
                          <a:cs typeface="Inter"/>
                          <a:sym typeface="Inter"/>
                        </a:rPr>
                        <a:t>controlled… She descended from “la lengua” to become “</a:t>
                      </a:r>
                      <a:r>
                        <a:rPr i="1" lang="en" sz="1200">
                          <a:solidFill>
                            <a:schemeClr val="dk1"/>
                          </a:solidFill>
                          <a:latin typeface="Inter"/>
                          <a:ea typeface="Inter"/>
                          <a:cs typeface="Inter"/>
                          <a:sym typeface="Inter"/>
                        </a:rPr>
                        <a:t>la matriz</a:t>
                      </a:r>
                      <a:r>
                        <a:rPr lang="en" sz="1200">
                          <a:solidFill>
                            <a:schemeClr val="dk1"/>
                          </a:solidFill>
                          <a:latin typeface="Inter"/>
                          <a:ea typeface="Inter"/>
                          <a:cs typeface="Inter"/>
                          <a:sym typeface="Inter"/>
                        </a:rPr>
                        <a:t>” (the womb) and, in that traditional female function, she was relegated to the position of a negotiable property, used for political alliances and sexual exploits.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4" name="Shape 114"/>
        <p:cNvGrpSpPr/>
        <p:nvPr/>
      </p:nvGrpSpPr>
      <p:grpSpPr>
        <a:xfrm>
          <a:off x="0" y="0"/>
          <a:ext cx="0" cy="0"/>
          <a:chOff x="0" y="0"/>
          <a:chExt cx="0" cy="0"/>
        </a:xfrm>
      </p:grpSpPr>
      <p:sp>
        <p:nvSpPr>
          <p:cNvPr id="115" name="Google Shape;115;p27"/>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Evaluating Evidence</a:t>
            </a:r>
            <a:endParaRPr sz="1300">
              <a:latin typeface="Inter"/>
              <a:ea typeface="Inter"/>
              <a:cs typeface="Inter"/>
              <a:sym typeface="Inter"/>
            </a:endParaRPr>
          </a:p>
        </p:txBody>
      </p:sp>
      <p:sp>
        <p:nvSpPr>
          <p:cNvPr id="116" name="Google Shape;116;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Evaluating Evidence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2500">
                <a:solidFill>
                  <a:schemeClr val="dk1"/>
                </a:solidFill>
                <a:latin typeface="Plus Jakarta Sans Medium"/>
                <a:ea typeface="Plus Jakarta Sans Medium"/>
                <a:cs typeface="Plus Jakarta Sans Medium"/>
                <a:sym typeface="Plus Jakarta Sans Medium"/>
              </a:rPr>
              <a:t>La Malinche: La Madre de Mestizaje</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7" name="Google Shape;117;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8" name="Google Shape;118;p27"/>
          <p:cNvGraphicFramePr/>
          <p:nvPr/>
        </p:nvGraphicFramePr>
        <p:xfrm>
          <a:off x="469041" y="1171435"/>
          <a:ext cx="3000000" cy="3000000"/>
        </p:xfrm>
        <a:graphic>
          <a:graphicData uri="http://schemas.openxmlformats.org/drawingml/2006/table">
            <a:tbl>
              <a:tblPr>
                <a:noFill/>
                <a:tableStyleId>{3A7A57A6-FB39-4066-A7CE-4837C52C3D54}</a:tableStyleId>
              </a:tblPr>
              <a:tblGrid>
                <a:gridCol w="2266425"/>
                <a:gridCol w="1662050"/>
                <a:gridCol w="2905850"/>
              </a:tblGrid>
              <a:tr h="299750">
                <a:tc gridSpan="3">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José Emilio Pacheco, “Doña Marina,” published in </a:t>
                      </a:r>
                      <a:r>
                        <a:rPr i="1" lang="en" sz="1200">
                          <a:latin typeface="Halant"/>
                          <a:ea typeface="Halant"/>
                          <a:cs typeface="Halant"/>
                          <a:sym typeface="Halant"/>
                        </a:rPr>
                        <a:t>Feminism, Nation and Myth: La Malinche</a:t>
                      </a:r>
                      <a:r>
                        <a:rPr lang="en" sz="1200">
                          <a:latin typeface="Halant"/>
                          <a:ea typeface="Halant"/>
                          <a:cs typeface="Halant"/>
                          <a:sym typeface="Halant"/>
                        </a:rPr>
                        <a:t>, 2005</a:t>
                      </a:r>
                      <a:endParaRPr sz="1200">
                        <a:latin typeface="Halant"/>
                        <a:ea typeface="Halant"/>
                        <a:cs typeface="Halant"/>
                        <a:sym typeface="Halant"/>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Note: J</a:t>
                      </a:r>
                      <a:r>
                        <a:rPr lang="en" sz="1200">
                          <a:solidFill>
                            <a:schemeClr val="dk1"/>
                          </a:solidFill>
                          <a:latin typeface="Inter"/>
                          <a:ea typeface="Inter"/>
                          <a:cs typeface="Inter"/>
                          <a:sym typeface="Inter"/>
                        </a:rPr>
                        <a:t>osé Emilio Pacheco was a Mexican poet, essayist, novelist, and short story writer.</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Jerónimo de Aguilar and Gonzalo Guerrero, shipwrecked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m</a:t>
                      </a:r>
                      <a:r>
                        <a:rPr lang="en" sz="1200">
                          <a:solidFill>
                            <a:schemeClr val="dk1"/>
                          </a:solidFill>
                          <a:latin typeface="Inter"/>
                          <a:ea typeface="Inter"/>
                          <a:cs typeface="Inter"/>
                          <a:sym typeface="Inter"/>
                        </a:rPr>
                        <a:t>ade their lives among the tribe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a</a:t>
                      </a:r>
                      <a:r>
                        <a:rPr lang="en" sz="1200">
                          <a:solidFill>
                            <a:schemeClr val="dk1"/>
                          </a:solidFill>
                          <a:latin typeface="Inter"/>
                          <a:ea typeface="Inter"/>
                          <a:cs typeface="Inter"/>
                          <a:sym typeface="Inter"/>
                        </a:rPr>
                        <a:t>nd learned the Mayan </a:t>
                      </a:r>
                      <a:r>
                        <a:rPr lang="en" sz="1200">
                          <a:solidFill>
                            <a:schemeClr val="dk1"/>
                          </a:solidFill>
                          <a:latin typeface="Inter"/>
                          <a:ea typeface="Inter"/>
                          <a:cs typeface="Inter"/>
                          <a:sym typeface="Inter"/>
                        </a:rPr>
                        <a:t>tongue</a:t>
                      </a:r>
                      <a:r>
                        <a:rPr lang="en" sz="1200">
                          <a:solidFill>
                            <a:schemeClr val="dk1"/>
                          </a:solidFill>
                          <a:latin typeface="Inter"/>
                          <a:ea typeface="Inter"/>
                          <a:cs typeface="Inter"/>
                          <a:sym typeface="Inter"/>
                        </a:rPr>
                        <a:t>. Gonzalo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a:t>
                      </a:r>
                      <a:r>
                        <a:rPr lang="en" sz="1200">
                          <a:solidFill>
                            <a:schemeClr val="dk1"/>
                          </a:solidFill>
                          <a:latin typeface="Inter"/>
                          <a:ea typeface="Inter"/>
                          <a:cs typeface="Inter"/>
                          <a:sym typeface="Inter"/>
                        </a:rPr>
                        <a:t>ook a wife, engendered children. Aguilar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e</a:t>
                      </a:r>
                      <a:r>
                        <a:rPr lang="en" sz="1200">
                          <a:solidFill>
                            <a:schemeClr val="dk1"/>
                          </a:solidFill>
                          <a:latin typeface="Inter"/>
                          <a:ea typeface="Inter"/>
                          <a:cs typeface="Inter"/>
                          <a:sym typeface="Inter"/>
                        </a:rPr>
                        <a:t>xorcized all contact, and prayed the rosary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a:t>
                      </a:r>
                      <a:r>
                        <a:rPr lang="en" sz="1200">
                          <a:solidFill>
                            <a:schemeClr val="dk1"/>
                          </a:solidFill>
                          <a:latin typeface="Inter"/>
                          <a:ea typeface="Inter"/>
                          <a:cs typeface="Inter"/>
                          <a:sym typeface="Inter"/>
                        </a:rPr>
                        <a:t>o chase off temptations.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Cortés arrived and learned of the castaways. Gonzalo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r</a:t>
                      </a:r>
                      <a:r>
                        <a:rPr lang="en" sz="1200">
                          <a:solidFill>
                            <a:schemeClr val="dk1"/>
                          </a:solidFill>
                          <a:latin typeface="Inter"/>
                          <a:ea typeface="Inter"/>
                          <a:cs typeface="Inter"/>
                          <a:sym typeface="Inter"/>
                        </a:rPr>
                        <a:t>enounced Spain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a</a:t>
                      </a:r>
                      <a:r>
                        <a:rPr lang="en" sz="1200">
                          <a:solidFill>
                            <a:schemeClr val="dk1"/>
                          </a:solidFill>
                          <a:latin typeface="Inter"/>
                          <a:ea typeface="Inter"/>
                          <a:cs typeface="Inter"/>
                          <a:sym typeface="Inter"/>
                        </a:rPr>
                        <a:t>nd battled as a Mayan among Mayans. </a:t>
                      </a:r>
                      <a:r>
                        <a:rPr lang="en" sz="1200">
                          <a:solidFill>
                            <a:schemeClr val="dk1"/>
                          </a:solidFill>
                          <a:latin typeface="Inter"/>
                          <a:ea typeface="Inter"/>
                          <a:cs typeface="Inter"/>
                          <a:sym typeface="Inter"/>
                        </a:rPr>
                        <a:t>Jerónimo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joined the invaders. He knew the language,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he could communicate with Malinche, who also spoke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Mayan and Mexican too.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To these translators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we owe largely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the conquest, the colony, and</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our mestizaje,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this tangle called Mexico, and the strife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200">
                          <a:solidFill>
                            <a:schemeClr val="dk1"/>
                          </a:solidFill>
                          <a:latin typeface="Inter"/>
                          <a:ea typeface="Inter"/>
                          <a:cs typeface="Inter"/>
                          <a:sym typeface="Inter"/>
                        </a:rPr>
                        <a:t>between hispanismo and indigenismo.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000" u="sng">
                          <a:solidFill>
                            <a:schemeClr val="dk1"/>
                          </a:solidFill>
                          <a:latin typeface="Inter"/>
                          <a:ea typeface="Inter"/>
                          <a:cs typeface="Inter"/>
                          <a:sym typeface="Inter"/>
                        </a:rPr>
                        <a:t>Vocabulary Support</a:t>
                      </a:r>
                      <a:endParaRPr sz="1000" u="sng">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Mestizaje: Derived from mestizo to refer to racial mixing</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Hispanismo: Hispanic or Latin American culture</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Indigenismo: Indigenous culture</a:t>
                      </a:r>
                      <a:endParaRPr sz="10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8"/>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Evaluating Evidence</a:t>
            </a:r>
            <a:endParaRPr sz="1300">
              <a:latin typeface="Inter"/>
              <a:ea typeface="Inter"/>
              <a:cs typeface="Inter"/>
              <a:sym typeface="Inter"/>
            </a:endParaRPr>
          </a:p>
        </p:txBody>
      </p:sp>
      <p:sp>
        <p:nvSpPr>
          <p:cNvPr id="124" name="Google Shape;124;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Evaluating Evidence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2500">
                <a:solidFill>
                  <a:schemeClr val="dk1"/>
                </a:solidFill>
                <a:latin typeface="Plus Jakarta Sans Medium"/>
                <a:ea typeface="Plus Jakarta Sans Medium"/>
                <a:cs typeface="Plus Jakarta Sans Medium"/>
                <a:sym typeface="Plus Jakarta Sans Medium"/>
              </a:rPr>
              <a:t>La Malinche: La Madre de Mestizaje</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5" name="Google Shape;125;p2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6" name="Google Shape;126;p28"/>
          <p:cNvGraphicFramePr/>
          <p:nvPr/>
        </p:nvGraphicFramePr>
        <p:xfrm>
          <a:off x="469041" y="1171435"/>
          <a:ext cx="3000000" cy="3000000"/>
        </p:xfrm>
        <a:graphic>
          <a:graphicData uri="http://schemas.openxmlformats.org/drawingml/2006/table">
            <a:tbl>
              <a:tblPr>
                <a:noFill/>
                <a:tableStyleId>{3A7A57A6-FB39-4066-A7CE-4837C52C3D54}</a:tableStyleId>
              </a:tblPr>
              <a:tblGrid>
                <a:gridCol w="3417150"/>
                <a:gridCol w="3538900"/>
              </a:tblGrid>
              <a:tr h="1074625">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Diego Rivera, Portions of </a:t>
                      </a:r>
                      <a:r>
                        <a:rPr i="1" lang="en" sz="1200">
                          <a:solidFill>
                            <a:schemeClr val="dk1"/>
                          </a:solidFill>
                          <a:latin typeface="Halant"/>
                          <a:ea typeface="Halant"/>
                          <a:cs typeface="Halant"/>
                          <a:sym typeface="Halant"/>
                        </a:rPr>
                        <a:t>History of Mexico: From the Conquest to 1930</a:t>
                      </a:r>
                      <a:r>
                        <a:rPr lang="en" sz="1200">
                          <a:solidFill>
                            <a:schemeClr val="dk1"/>
                          </a:solidFill>
                          <a:latin typeface="Halant"/>
                          <a:ea typeface="Halant"/>
                          <a:cs typeface="Halant"/>
                          <a:sym typeface="Halant"/>
                        </a:rPr>
                        <a:t>, 1929-1935.</a:t>
                      </a:r>
                      <a:endParaRPr sz="1200">
                        <a:solidFill>
                          <a:schemeClr val="dk1"/>
                        </a:solidFill>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None/>
                      </a:pPr>
                      <a:r>
                        <a:rPr lang="en" sz="1200">
                          <a:latin typeface="Inter"/>
                          <a:ea typeface="Inter"/>
                          <a:cs typeface="Inter"/>
                          <a:sym typeface="Inter"/>
                        </a:rPr>
                        <a:t>Note: </a:t>
                      </a:r>
                      <a:r>
                        <a:rPr lang="en" sz="1200">
                          <a:solidFill>
                            <a:schemeClr val="dk1"/>
                          </a:solidFill>
                          <a:latin typeface="Inter"/>
                          <a:ea typeface="Inter"/>
                          <a:cs typeface="Inter"/>
                          <a:sym typeface="Inter"/>
                        </a:rPr>
                        <a:t>In Rivera’s composition, pivotal scenes of Mexico’s </a:t>
                      </a:r>
                      <a:r>
                        <a:rPr lang="en" sz="1200">
                          <a:solidFill>
                            <a:schemeClr val="dk1"/>
                          </a:solidFill>
                          <a:latin typeface="Inter"/>
                          <a:ea typeface="Inter"/>
                          <a:cs typeface="Inter"/>
                          <a:sym typeface="Inter"/>
                        </a:rPr>
                        <a:t>history</a:t>
                      </a:r>
                      <a:r>
                        <a:rPr lang="en" sz="1200">
                          <a:solidFill>
                            <a:schemeClr val="dk1"/>
                          </a:solidFill>
                          <a:latin typeface="Inter"/>
                          <a:ea typeface="Inter"/>
                          <a:cs typeface="Inter"/>
                          <a:sym typeface="Inter"/>
                        </a:rPr>
                        <a:t> span three </a:t>
                      </a:r>
                      <a:r>
                        <a:rPr lang="en" sz="1200">
                          <a:solidFill>
                            <a:schemeClr val="dk1"/>
                          </a:solidFill>
                          <a:latin typeface="Inter"/>
                          <a:ea typeface="Inter"/>
                          <a:cs typeface="Inter"/>
                          <a:sym typeface="Inter"/>
                        </a:rPr>
                        <a:t>large</a:t>
                      </a:r>
                      <a:r>
                        <a:rPr lang="en" sz="1200">
                          <a:solidFill>
                            <a:schemeClr val="dk1"/>
                          </a:solidFill>
                          <a:latin typeface="Inter"/>
                          <a:ea typeface="Inter"/>
                          <a:cs typeface="Inter"/>
                          <a:sym typeface="Inter"/>
                        </a:rPr>
                        <a:t> walls in the National Place in Mexico City. Within the mural, Malinche appears twice alongside Cortés and their son Martín.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Diego Rivera was a prominent Mexican painter in the early 20th century. He played a significant role in establishing the mural movement.</a:t>
                      </a:r>
                      <a:endParaRPr sz="12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1579475">
                <a:tc>
                  <a:txBody>
                    <a:bodyPr/>
                    <a:lstStyle/>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pic>
        <p:nvPicPr>
          <p:cNvPr id="127" name="Google Shape;127;p28"/>
          <p:cNvPicPr preferRelativeResize="0"/>
          <p:nvPr/>
        </p:nvPicPr>
        <p:blipFill rotWithShape="1">
          <a:blip r:embed="rId4">
            <a:alphaModFix/>
          </a:blip>
          <a:srcRect b="0" l="32299" r="0" t="0"/>
          <a:stretch/>
        </p:blipFill>
        <p:spPr>
          <a:xfrm>
            <a:off x="4085100" y="2956225"/>
            <a:ext cx="3248574" cy="3198926"/>
          </a:xfrm>
          <a:prstGeom prst="rect">
            <a:avLst/>
          </a:prstGeom>
          <a:noFill/>
          <a:ln>
            <a:noFill/>
          </a:ln>
        </p:spPr>
      </p:pic>
      <p:pic>
        <p:nvPicPr>
          <p:cNvPr id="128" name="Google Shape;128;p28"/>
          <p:cNvPicPr preferRelativeResize="0"/>
          <p:nvPr/>
        </p:nvPicPr>
        <p:blipFill rotWithShape="1">
          <a:blip r:embed="rId5">
            <a:alphaModFix/>
          </a:blip>
          <a:srcRect b="34438" l="6397" r="70673" t="21978"/>
          <a:stretch/>
        </p:blipFill>
        <p:spPr>
          <a:xfrm>
            <a:off x="498750" y="2956225"/>
            <a:ext cx="3295073" cy="31989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2" name="Shape 132"/>
        <p:cNvGrpSpPr/>
        <p:nvPr/>
      </p:nvGrpSpPr>
      <p:grpSpPr>
        <a:xfrm>
          <a:off x="0" y="0"/>
          <a:ext cx="0" cy="0"/>
          <a:chOff x="0" y="0"/>
          <a:chExt cx="0" cy="0"/>
        </a:xfrm>
      </p:grpSpPr>
      <p:sp>
        <p:nvSpPr>
          <p:cNvPr id="133" name="Google Shape;133;p29"/>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Evaluating Evidence</a:t>
            </a:r>
            <a:endParaRPr sz="1300">
              <a:latin typeface="Inter"/>
              <a:ea typeface="Inter"/>
              <a:cs typeface="Inter"/>
              <a:sym typeface="Inter"/>
            </a:endParaRPr>
          </a:p>
        </p:txBody>
      </p:sp>
      <p:sp>
        <p:nvSpPr>
          <p:cNvPr id="134" name="Google Shape;134;p2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Evaluating Evidence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2500">
                <a:solidFill>
                  <a:schemeClr val="dk1"/>
                </a:solidFill>
                <a:latin typeface="Plus Jakarta Sans Medium"/>
                <a:ea typeface="Plus Jakarta Sans Medium"/>
                <a:cs typeface="Plus Jakarta Sans Medium"/>
                <a:sym typeface="Plus Jakarta Sans Medium"/>
              </a:rPr>
              <a:t>La Malinche: La Madre de Mestizaje</a:t>
            </a:r>
            <a:endParaRPr i="1"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5" name="Google Shape;135;p2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6" name="Google Shape;136;p29"/>
          <p:cNvGraphicFramePr/>
          <p:nvPr/>
        </p:nvGraphicFramePr>
        <p:xfrm>
          <a:off x="469041" y="1171435"/>
          <a:ext cx="3000000" cy="3000000"/>
        </p:xfrm>
        <a:graphic>
          <a:graphicData uri="http://schemas.openxmlformats.org/drawingml/2006/table">
            <a:tbl>
              <a:tblPr>
                <a:noFill/>
                <a:tableStyleId>{3A7A57A6-FB39-4066-A7CE-4837C52C3D54}</a:tableStyleId>
              </a:tblPr>
              <a:tblGrid>
                <a:gridCol w="2266425"/>
                <a:gridCol w="1662050"/>
                <a:gridCol w="2905850"/>
              </a:tblGrid>
              <a:tr h="299750">
                <a:tc gridSpan="3">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solidFill>
                            <a:schemeClr val="dk1"/>
                          </a:solidFill>
                          <a:latin typeface="Halant"/>
                          <a:ea typeface="Halant"/>
                          <a:cs typeface="Halant"/>
                          <a:sym typeface="Halant"/>
                        </a:rPr>
                        <a:t>Unknown artist (likely Spanish or European), “Casta Painting,” </a:t>
                      </a:r>
                      <a:r>
                        <a:rPr lang="en" sz="1200">
                          <a:solidFill>
                            <a:schemeClr val="dk1"/>
                          </a:solidFill>
                          <a:highlight>
                            <a:schemeClr val="lt1"/>
                          </a:highlight>
                          <a:latin typeface="Halant"/>
                          <a:ea typeface="Halant"/>
                          <a:cs typeface="Halant"/>
                          <a:sym typeface="Halant"/>
                        </a:rPr>
                        <a:t>Museo Nacional del Virreinato, Tepotzotlán, Mexico, Public Domain.</a:t>
                      </a:r>
                      <a:endParaRPr sz="1000">
                        <a:solidFill>
                          <a:srgbClr val="202122"/>
                        </a:solidFill>
                        <a:highlight>
                          <a:srgbClr val="F8F9FA"/>
                        </a:highlight>
                        <a:latin typeface="Halant"/>
                        <a:ea typeface="Halant"/>
                        <a:cs typeface="Halant"/>
                        <a:sym typeface="Halant"/>
                      </a:endParaRPr>
                    </a:p>
                    <a:p>
                      <a:pPr indent="0" lvl="0" marL="0" rtl="0" algn="l">
                        <a:spcBef>
                          <a:spcPts val="0"/>
                        </a:spcBef>
                        <a:spcAft>
                          <a:spcPts val="0"/>
                        </a:spcAft>
                        <a:buNone/>
                      </a:pPr>
                      <a:r>
                        <a:t/>
                      </a:r>
                      <a:endParaRPr i="1" sz="1200">
                        <a:latin typeface="Halant"/>
                        <a:ea typeface="Halant"/>
                        <a:cs typeface="Halant"/>
                        <a:sym typeface="Halant"/>
                      </a:endParaRPr>
                    </a:p>
                    <a:p>
                      <a:pPr indent="0" lvl="0" marL="0" rtl="0" algn="l">
                        <a:spcBef>
                          <a:spcPts val="0"/>
                        </a:spcBef>
                        <a:spcAft>
                          <a:spcPts val="0"/>
                        </a:spcAft>
                        <a:buNone/>
                      </a:pPr>
                      <a:r>
                        <a:rPr lang="en" sz="1200">
                          <a:latin typeface="Inter"/>
                          <a:ea typeface="Inter"/>
                          <a:cs typeface="Inter"/>
                          <a:sym typeface="Inter"/>
                        </a:rPr>
                        <a:t>Note: Casta (caste) paintings highlighted the racial mixing that occurred in the Americas as a result of Spanish colonization. The image below shows a well-dressed Spanish man, his Indigenous wife, and their mestizo child.</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37" name="Google Shape;137;p29"/>
          <p:cNvPicPr preferRelativeResize="0"/>
          <p:nvPr/>
        </p:nvPicPr>
        <p:blipFill>
          <a:blip r:embed="rId4">
            <a:alphaModFix/>
          </a:blip>
          <a:stretch>
            <a:fillRect/>
          </a:stretch>
        </p:blipFill>
        <p:spPr>
          <a:xfrm>
            <a:off x="609974" y="2943613"/>
            <a:ext cx="1995725" cy="2812338"/>
          </a:xfrm>
          <a:prstGeom prst="rect">
            <a:avLst/>
          </a:prstGeom>
          <a:noFill/>
          <a:ln>
            <a:noFill/>
          </a:ln>
        </p:spPr>
      </p:pic>
      <p:sp>
        <p:nvSpPr>
          <p:cNvPr id="138" name="Google Shape;138;p29"/>
          <p:cNvSpPr/>
          <p:nvPr/>
        </p:nvSpPr>
        <p:spPr>
          <a:xfrm>
            <a:off x="551350" y="2861000"/>
            <a:ext cx="603000" cy="804000"/>
          </a:xfrm>
          <a:prstGeom prst="rect">
            <a:avLst/>
          </a:prstGeom>
          <a:noFill/>
          <a:ln cap="flat" cmpd="sng" w="381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 name="Google Shape;139;p29"/>
          <p:cNvSpPr/>
          <p:nvPr/>
        </p:nvSpPr>
        <p:spPr>
          <a:xfrm>
            <a:off x="839725" y="2555150"/>
            <a:ext cx="3142800" cy="340800"/>
          </a:xfrm>
          <a:prstGeom prst="rightArrow">
            <a:avLst>
              <a:gd fmla="val 50000" name="adj1"/>
              <a:gd fmla="val 50000" name="adj2"/>
            </a:avLst>
          </a:prstGeom>
          <a:solidFill>
            <a:srgbClr val="E95C3D"/>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140" name="Google Shape;140;p29"/>
          <p:cNvPicPr preferRelativeResize="0"/>
          <p:nvPr/>
        </p:nvPicPr>
        <p:blipFill rotWithShape="1">
          <a:blip r:embed="rId5">
            <a:alphaModFix/>
          </a:blip>
          <a:srcRect b="75913" l="0" r="75250" t="0"/>
          <a:stretch/>
        </p:blipFill>
        <p:spPr>
          <a:xfrm>
            <a:off x="3577175" y="2943625"/>
            <a:ext cx="3674724" cy="5039776"/>
          </a:xfrm>
          <a:prstGeom prst="rect">
            <a:avLst/>
          </a:prstGeom>
          <a:noFill/>
          <a:ln>
            <a:noFill/>
          </a:ln>
        </p:spPr>
      </p:pic>
      <p:sp>
        <p:nvSpPr>
          <p:cNvPr id="141" name="Google Shape;141;p29"/>
          <p:cNvSpPr txBox="1"/>
          <p:nvPr/>
        </p:nvSpPr>
        <p:spPr>
          <a:xfrm>
            <a:off x="469050" y="7108100"/>
            <a:ext cx="3026400" cy="94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Halant"/>
                <a:ea typeface="Halant"/>
                <a:cs typeface="Halant"/>
                <a:sym typeface="Halant"/>
              </a:rPr>
              <a:t>“Español con India, Mestizo.”</a:t>
            </a:r>
            <a:endParaRPr sz="1200">
              <a:latin typeface="Halant"/>
              <a:ea typeface="Halant"/>
              <a:cs typeface="Halant"/>
              <a:sym typeface="Halant"/>
            </a:endParaRPr>
          </a:p>
          <a:p>
            <a:pPr indent="0" lvl="0" marL="0" rtl="0" algn="l">
              <a:spcBef>
                <a:spcPts val="0"/>
              </a:spcBef>
              <a:spcAft>
                <a:spcPts val="0"/>
              </a:spcAft>
              <a:buNone/>
            </a:pPr>
            <a:r>
              <a:rPr lang="en" sz="1200">
                <a:solidFill>
                  <a:srgbClr val="000000"/>
                </a:solidFill>
                <a:latin typeface="Halant"/>
                <a:ea typeface="Halant"/>
                <a:cs typeface="Halant"/>
                <a:sym typeface="Halant"/>
              </a:rPr>
              <a:t> </a:t>
            </a:r>
            <a:endParaRPr sz="1200">
              <a:latin typeface="Halant"/>
              <a:ea typeface="Halant"/>
              <a:cs typeface="Halant"/>
              <a:sym typeface="Halant"/>
            </a:endParaRPr>
          </a:p>
          <a:p>
            <a:pPr indent="0" lvl="0" marL="0" rtl="0" algn="l">
              <a:spcBef>
                <a:spcPts val="0"/>
              </a:spcBef>
              <a:spcAft>
                <a:spcPts val="0"/>
              </a:spcAft>
              <a:buNone/>
            </a:pPr>
            <a:r>
              <a:rPr lang="en" sz="1200">
                <a:latin typeface="Halant"/>
                <a:ea typeface="Halant"/>
                <a:cs typeface="Halant"/>
                <a:sym typeface="Halant"/>
              </a:rPr>
              <a:t>English Translation: </a:t>
            </a:r>
            <a:endParaRPr sz="1200">
              <a:latin typeface="Halant"/>
              <a:ea typeface="Halant"/>
              <a:cs typeface="Halant"/>
              <a:sym typeface="Halant"/>
            </a:endParaRPr>
          </a:p>
          <a:p>
            <a:pPr indent="0" lvl="0" marL="0" rtl="0" algn="l">
              <a:spcBef>
                <a:spcPts val="0"/>
              </a:spcBef>
              <a:spcAft>
                <a:spcPts val="0"/>
              </a:spcAft>
              <a:buNone/>
            </a:pPr>
            <a:r>
              <a:rPr lang="en" sz="1200">
                <a:latin typeface="Halant"/>
                <a:ea typeface="Halant"/>
                <a:cs typeface="Halant"/>
                <a:sym typeface="Halant"/>
              </a:rPr>
              <a:t>“</a:t>
            </a:r>
            <a:r>
              <a:rPr lang="en" sz="1200">
                <a:solidFill>
                  <a:srgbClr val="000000"/>
                </a:solidFill>
                <a:latin typeface="Halant"/>
                <a:ea typeface="Halant"/>
                <a:cs typeface="Halant"/>
                <a:sym typeface="Halant"/>
              </a:rPr>
              <a:t>Spanish with Indigenous, Mestizo.</a:t>
            </a:r>
            <a:r>
              <a:rPr lang="en" sz="1200">
                <a:latin typeface="Halant"/>
                <a:ea typeface="Halant"/>
                <a:cs typeface="Halant"/>
                <a:sym typeface="Halant"/>
              </a:rPr>
              <a:t>”</a:t>
            </a:r>
            <a:endParaRPr sz="1200">
              <a:solidFill>
                <a:srgbClr val="000000"/>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5" name="Shape 145"/>
        <p:cNvGrpSpPr/>
        <p:nvPr/>
      </p:nvGrpSpPr>
      <p:grpSpPr>
        <a:xfrm>
          <a:off x="0" y="0"/>
          <a:ext cx="0" cy="0"/>
          <a:chOff x="0" y="0"/>
          <a:chExt cx="0" cy="0"/>
        </a:xfrm>
      </p:grpSpPr>
      <p:sp>
        <p:nvSpPr>
          <p:cNvPr id="146" name="Google Shape;146;p3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La Malinche: La Madre de Mestizaje Student Worksheet</a:t>
            </a:r>
            <a:endParaRPr sz="1900">
              <a:latin typeface="Halant"/>
              <a:ea typeface="Halant"/>
              <a:cs typeface="Halant"/>
              <a:sym typeface="Halant"/>
            </a:endParaRPr>
          </a:p>
        </p:txBody>
      </p:sp>
      <p:pic>
        <p:nvPicPr>
          <p:cNvPr id="147" name="Google Shape;147;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8" name="Google Shape;14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graphicFrame>
        <p:nvGraphicFramePr>
          <p:cNvPr id="149" name="Google Shape;149;p30"/>
          <p:cNvGraphicFramePr/>
          <p:nvPr/>
        </p:nvGraphicFramePr>
        <p:xfrm>
          <a:off x="469041" y="638035"/>
          <a:ext cx="3000000" cy="3000000"/>
        </p:xfrm>
        <a:graphic>
          <a:graphicData uri="http://schemas.openxmlformats.org/drawingml/2006/table">
            <a:tbl>
              <a:tblPr>
                <a:noFill/>
                <a:tableStyleId>{3A7A57A6-FB39-4066-A7CE-4837C52C3D54}</a:tableStyleId>
              </a:tblPr>
              <a:tblGrid>
                <a:gridCol w="1708575"/>
                <a:gridCol w="1708575"/>
                <a:gridCol w="1708575"/>
                <a:gridCol w="1708575"/>
              </a:tblGrid>
              <a:tr h="288425">
                <a:tc gridSpan="4">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Directions: After analyzing the sources, determine the type of source and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226875">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75950">
                <a:tc vMerge="1"/>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seems interesting or important?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questions do you have about this source?</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do you suppose is going on this source?</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1: Sandra Messinger Cypess</a:t>
                      </a:r>
                      <a:endParaRPr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2: José Emilio Pacheco</a:t>
                      </a:r>
                      <a:endParaRPr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045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3: Portions of </a:t>
                      </a:r>
                      <a:r>
                        <a:rPr i="1" lang="en" sz="1200">
                          <a:solidFill>
                            <a:schemeClr val="dk1"/>
                          </a:solidFill>
                          <a:latin typeface="Inter"/>
                          <a:ea typeface="Inter"/>
                          <a:cs typeface="Inter"/>
                          <a:sym typeface="Inter"/>
                        </a:rPr>
                        <a:t>The History of Mexico</a:t>
                      </a:r>
                      <a:endParaRPr i="1"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4: “</a:t>
                      </a:r>
                      <a:r>
                        <a:rPr i="1" lang="en" sz="1200">
                          <a:solidFill>
                            <a:schemeClr val="dk1"/>
                          </a:solidFill>
                          <a:latin typeface="Inter"/>
                          <a:ea typeface="Inter"/>
                          <a:cs typeface="Inter"/>
                          <a:sym typeface="Inter"/>
                        </a:rPr>
                        <a:t>From Spanish and Indian, Mestizo”</a:t>
                      </a:r>
                      <a:endParaRPr i="1"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3" name="Shape 153"/>
        <p:cNvGrpSpPr/>
        <p:nvPr/>
      </p:nvGrpSpPr>
      <p:grpSpPr>
        <a:xfrm>
          <a:off x="0" y="0"/>
          <a:ext cx="0" cy="0"/>
          <a:chOff x="0" y="0"/>
          <a:chExt cx="0" cy="0"/>
        </a:xfrm>
      </p:grpSpPr>
      <p:sp>
        <p:nvSpPr>
          <p:cNvPr id="154" name="Google Shape;154;p3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55" name="Google Shape;155;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6" name="Google Shape;156;p3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7" name="Google Shape;157;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8" name="Google Shape;158;p31"/>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59" name="Google Shape;159;p31"/>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Traitor, Survivor, or Icon. Provide two quotes and/or images from the primary or secondary sources that illustrates the claim. Explain how the quote supports the claim. Then write summaries of any other information that supports the claim. Consider the other two words to identify La Malinche’s role. In the final box, explain why those aren’t as accurate as the one you chose.</a:t>
            </a:r>
            <a:endParaRPr sz="1200">
              <a:solidFill>
                <a:schemeClr val="dk1"/>
              </a:solidFill>
              <a:latin typeface="Plus Jakarta Sans"/>
              <a:ea typeface="Plus Jakarta Sans"/>
              <a:cs typeface="Plus Jakarta Sans"/>
              <a:sym typeface="Plus Jakarta Sans"/>
            </a:endParaRPr>
          </a:p>
        </p:txBody>
      </p:sp>
      <p:sp>
        <p:nvSpPr>
          <p:cNvPr id="160" name="Google Shape;160;p31"/>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Spanish Colonization of the Americas</a:t>
            </a:r>
            <a:r>
              <a:rPr lang="en" sz="1200">
                <a:solidFill>
                  <a:schemeClr val="dk1"/>
                </a:solidFill>
                <a:latin typeface="Inter"/>
                <a:ea typeface="Inter"/>
                <a:cs typeface="Inter"/>
                <a:sym typeface="Inter"/>
              </a:rPr>
              <a:t>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1" name="Google Shape;161;p31"/>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La Malinche is best viewed as a ____________________.</a:t>
            </a:r>
            <a:endParaRPr b="1" sz="1300">
              <a:latin typeface="Inter"/>
              <a:ea typeface="Inter"/>
              <a:cs typeface="Inter"/>
              <a:sym typeface="Inter"/>
            </a:endParaRPr>
          </a:p>
        </p:txBody>
      </p:sp>
      <p:pic>
        <p:nvPicPr>
          <p:cNvPr id="162" name="Google Shape;162;p31"/>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63" name="Google Shape;163;p31"/>
          <p:cNvGraphicFramePr/>
          <p:nvPr/>
        </p:nvGraphicFramePr>
        <p:xfrm>
          <a:off x="469250" y="4116400"/>
          <a:ext cx="3000000" cy="3000000"/>
        </p:xfrm>
        <a:graphic>
          <a:graphicData uri="http://schemas.openxmlformats.org/drawingml/2006/table">
            <a:tbl>
              <a:tblPr>
                <a:noFill/>
                <a:tableStyleId>{99324BE1-D5BA-46A9-BC28-DCF98B15B8CC}</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a:t>
                      </a:r>
                      <a:endParaRPr sz="900">
                        <a:solidFill>
                          <a:schemeClr val="dk1"/>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164" name="Google Shape;164;p31"/>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5" name="Google Shape;165;p31"/>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166" name="Google Shape;166;p31"/>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Defense against Counterargument</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3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The Legacy of La Malinche Student Worksheet</a:t>
            </a:r>
            <a:endParaRPr sz="1900">
              <a:latin typeface="Halant"/>
              <a:ea typeface="Halant"/>
              <a:cs typeface="Halant"/>
              <a:sym typeface="Halant"/>
            </a:endParaRPr>
          </a:p>
        </p:txBody>
      </p:sp>
      <p:pic>
        <p:nvPicPr>
          <p:cNvPr id="172" name="Google Shape;172;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3" name="Google Shape;173;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4" name="Google Shape;174;p32"/>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Did you opinion change after hearing the presentations? Why or why not?</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p:txBody>
      </p:sp>
      <p:graphicFrame>
        <p:nvGraphicFramePr>
          <p:cNvPr id="175" name="Google Shape;175;p32"/>
          <p:cNvGraphicFramePr/>
          <p:nvPr/>
        </p:nvGraphicFramePr>
        <p:xfrm>
          <a:off x="983050" y="1438075"/>
          <a:ext cx="3000000" cy="3000000"/>
        </p:xfrm>
        <a:graphic>
          <a:graphicData uri="http://schemas.openxmlformats.org/drawingml/2006/table">
            <a:tbl>
              <a:tblPr>
                <a:noFill/>
                <a:tableStyleId>{99324BE1-D5BA-46A9-BC28-DCF98B15B8CC}</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Claim (Traitor, Survivor, or Icon?)</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r>
              <a:tr h="381000">
                <a:tc>
                  <a:txBody>
                    <a:bodyPr/>
                    <a:lstStyle/>
                    <a:p>
                      <a:pPr indent="0" lvl="0" marL="0" rtl="0" algn="ctr">
                        <a:spcBef>
                          <a:spcPts val="0"/>
                        </a:spcBef>
                        <a:spcAft>
                          <a:spcPts val="0"/>
                        </a:spcAft>
                        <a:buNone/>
                      </a:pPr>
                      <a:r>
                        <a:rPr b="1" lang="en" sz="1200">
                          <a:latin typeface="Inter"/>
                          <a:ea typeface="Inter"/>
                          <a:cs typeface="Inter"/>
                          <a:sym typeface="Inter"/>
                        </a:rPr>
                        <a:t>La Lengua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Indígena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Madre de Mestizaje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ctr">
                        <a:spcBef>
                          <a:spcPts val="0"/>
                        </a:spcBef>
                        <a:spcAft>
                          <a:spcPts val="0"/>
                        </a:spcAft>
                        <a:buNone/>
                      </a:pPr>
                      <a:r>
                        <a:rPr b="1" lang="en" sz="1200">
                          <a:latin typeface="Inter"/>
                          <a:ea typeface="Inter"/>
                          <a:cs typeface="Inter"/>
                          <a:sym typeface="Inter"/>
                        </a:rPr>
                        <a:t>La Traidora</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sp>
        <p:nvSpPr>
          <p:cNvPr id="180" name="Google Shape;180;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La Malinche: La Madre de Mestizaje Student Worksheet</a:t>
            </a:r>
            <a:endParaRPr sz="1900">
              <a:latin typeface="Halant"/>
              <a:ea typeface="Halant"/>
              <a:cs typeface="Halant"/>
              <a:sym typeface="Halant"/>
            </a:endParaRPr>
          </a:p>
        </p:txBody>
      </p:sp>
      <p:pic>
        <p:nvPicPr>
          <p:cNvPr id="181" name="Google Shape;181;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2" name="Google Shape;182;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graphicFrame>
        <p:nvGraphicFramePr>
          <p:cNvPr id="183" name="Google Shape;183;p33"/>
          <p:cNvGraphicFramePr/>
          <p:nvPr/>
        </p:nvGraphicFramePr>
        <p:xfrm>
          <a:off x="469041" y="638035"/>
          <a:ext cx="3000000" cy="3000000"/>
        </p:xfrm>
        <a:graphic>
          <a:graphicData uri="http://schemas.openxmlformats.org/drawingml/2006/table">
            <a:tbl>
              <a:tblPr>
                <a:noFill/>
                <a:tableStyleId>{3A7A57A6-FB39-4066-A7CE-4837C52C3D54}</a:tableStyleId>
              </a:tblPr>
              <a:tblGrid>
                <a:gridCol w="1708575"/>
                <a:gridCol w="1708575"/>
                <a:gridCol w="1708575"/>
                <a:gridCol w="1708575"/>
              </a:tblGrid>
              <a:tr h="288425">
                <a:tc gridSpan="4">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Directions: After analyzing the sources, determine the type of source and fill in the table below.</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c hMerge="1"/>
              </a:tr>
              <a:tr h="226875">
                <a:tc rowSpan="2">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SOURCE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1"/>
                          </a:solidFill>
                          <a:latin typeface="Inter"/>
                          <a:ea typeface="Inter"/>
                          <a:cs typeface="Inter"/>
                          <a:sym typeface="Inter"/>
                        </a:rPr>
                        <a:t>NOTICE</a:t>
                      </a:r>
                      <a:endParaRPr b="1" sz="1600">
                        <a:solidFill>
                          <a:schemeClr val="dk1"/>
                        </a:solidFill>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WONDER</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600">
                          <a:latin typeface="Inter"/>
                          <a:ea typeface="Inter"/>
                          <a:cs typeface="Inter"/>
                          <a:sym typeface="Inter"/>
                        </a:rPr>
                        <a:t>THINK</a:t>
                      </a:r>
                      <a:endParaRPr b="1" sz="1600">
                        <a:latin typeface="Inter"/>
                        <a:ea typeface="Inter"/>
                        <a:cs typeface="Inter"/>
                        <a:sym typeface="Inter"/>
                      </a:endParaRPr>
                    </a:p>
                  </a:txBody>
                  <a:tcPr marT="114950" marB="114950" marR="116575" marL="116575" anchor="ctr">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575950">
                <a:tc vMerge="1"/>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seems interesting or important?</a:t>
                      </a:r>
                      <a:endParaRPr sz="12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questions do you have about this source?</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90000"/>
                        </a:lnSpc>
                        <a:spcBef>
                          <a:spcPts val="800"/>
                        </a:spcBef>
                        <a:spcAft>
                          <a:spcPts val="0"/>
                        </a:spcAft>
                        <a:buClr>
                          <a:schemeClr val="dk1"/>
                        </a:buClr>
                        <a:buSzPts val="1100"/>
                        <a:buFont typeface="Arial"/>
                        <a:buNone/>
                      </a:pPr>
                      <a:r>
                        <a:rPr lang="en" sz="1200">
                          <a:solidFill>
                            <a:schemeClr val="dk1"/>
                          </a:solidFill>
                          <a:latin typeface="Inter"/>
                          <a:ea typeface="Inter"/>
                          <a:cs typeface="Inter"/>
                          <a:sym typeface="Inter"/>
                        </a:rPr>
                        <a:t>What do you suppose is going on this source?</a:t>
                      </a:r>
                      <a:endParaRPr sz="1200">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1: Sandra Messinger Cypess</a:t>
                      </a:r>
                      <a:endParaRPr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contrast of La Malinche to the Virgin of Guadalupe emphasizes the negative portrayal of La Malinche.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Why is La Malinche portrayed so negatively?</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 scholar is commenting on why La Malinche has been blamed for the destruction by the Spanish.</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2: J</a:t>
                      </a:r>
                      <a:r>
                        <a:rPr lang="en" sz="1200">
                          <a:solidFill>
                            <a:schemeClr val="dk1"/>
                          </a:solidFill>
                          <a:latin typeface="Inter"/>
                          <a:ea typeface="Inter"/>
                          <a:cs typeface="Inter"/>
                          <a:sym typeface="Inter"/>
                        </a:rPr>
                        <a:t>osé Emilio Pacheco</a:t>
                      </a:r>
                      <a:endParaRPr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La Malinche is portrayed as a translator, but not the only one. </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Why are the translators being blamed more than the conquistadors?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 Mexican writer is creatively connecting modern problems to the people of the past. </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045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3: Portions of </a:t>
                      </a:r>
                      <a:r>
                        <a:rPr i="1" lang="en" sz="1200">
                          <a:solidFill>
                            <a:schemeClr val="dk1"/>
                          </a:solidFill>
                          <a:latin typeface="Inter"/>
                          <a:ea typeface="Inter"/>
                          <a:cs typeface="Inter"/>
                          <a:sym typeface="Inter"/>
                        </a:rPr>
                        <a:t>The History of Mexico</a:t>
                      </a:r>
                      <a:endParaRPr i="1"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In both murals, La Malinche is </a:t>
                      </a:r>
                      <a:r>
                        <a:rPr b="1" lang="en" sz="1200">
                          <a:solidFill>
                            <a:srgbClr val="E95C3D"/>
                          </a:solidFill>
                          <a:latin typeface="Inter"/>
                          <a:ea typeface="Inter"/>
                          <a:cs typeface="Inter"/>
                          <a:sym typeface="Inter"/>
                        </a:rPr>
                        <a:t>standing</a:t>
                      </a:r>
                      <a:r>
                        <a:rPr b="1" lang="en" sz="1200">
                          <a:solidFill>
                            <a:srgbClr val="E95C3D"/>
                          </a:solidFill>
                          <a:latin typeface="Inter"/>
                          <a:ea typeface="Inter"/>
                          <a:cs typeface="Inter"/>
                          <a:sym typeface="Inter"/>
                        </a:rPr>
                        <a:t> behind a man, likely Cortés, holding a child, perhaps their son. </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Why does she seem to be hiding or passive in both murals?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 Mexican artist is including La Malinche in representations of the history of Mexico.</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950400">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4: “</a:t>
                      </a:r>
                      <a:r>
                        <a:rPr i="1" lang="en" sz="1200">
                          <a:solidFill>
                            <a:schemeClr val="dk1"/>
                          </a:solidFill>
                          <a:latin typeface="Inter"/>
                          <a:ea typeface="Inter"/>
                          <a:cs typeface="Inter"/>
                          <a:sym typeface="Inter"/>
                        </a:rPr>
                        <a:t>From Spanish and Indian, Mestizo”</a:t>
                      </a:r>
                      <a:endParaRPr i="1" sz="12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Indigenous Portrayal</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Spanish Record</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lang="en" sz="1000">
                          <a:solidFill>
                            <a:schemeClr val="dk1"/>
                          </a:solidFill>
                          <a:latin typeface="Inter"/>
                          <a:ea typeface="Inter"/>
                          <a:cs typeface="Inter"/>
                          <a:sym typeface="Inter"/>
                        </a:rPr>
                        <a:t>Retrospective Interpretation</a:t>
                      </a:r>
                      <a:endParaRPr sz="1000">
                        <a:solidFill>
                          <a:schemeClr val="dk1"/>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 man with pale skin and a woman with dark skin are shown with a child who has a light skin tone.</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Why was this painting created?</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b="1" lang="en" sz="1200">
                          <a:solidFill>
                            <a:srgbClr val="E95C3D"/>
                          </a:solidFill>
                          <a:latin typeface="Inter"/>
                          <a:ea typeface="Inter"/>
                          <a:cs typeface="Inter"/>
                          <a:sym typeface="Inter"/>
                        </a:rPr>
                        <a:t>An artist is demonstrated the various new </a:t>
                      </a:r>
                      <a:r>
                        <a:rPr b="1" lang="en" sz="1200">
                          <a:solidFill>
                            <a:srgbClr val="E95C3D"/>
                          </a:solidFill>
                          <a:latin typeface="Inter"/>
                          <a:ea typeface="Inter"/>
                          <a:cs typeface="Inter"/>
                          <a:sym typeface="Inter"/>
                        </a:rPr>
                        <a:t>ethnic</a:t>
                      </a:r>
                      <a:r>
                        <a:rPr b="1" lang="en" sz="1200">
                          <a:solidFill>
                            <a:srgbClr val="E95C3D"/>
                          </a:solidFill>
                          <a:latin typeface="Inter"/>
                          <a:ea typeface="Inter"/>
                          <a:cs typeface="Inter"/>
                          <a:sym typeface="Inter"/>
                        </a:rPr>
                        <a:t> groups that developed in the Americas.</a:t>
                      </a:r>
                      <a:endParaRPr b="1" sz="1200">
                        <a:solidFill>
                          <a:srgbClr val="E95C3D"/>
                        </a:solidFill>
                        <a:latin typeface="Inter"/>
                        <a:ea typeface="Inter"/>
                        <a:cs typeface="Inter"/>
                        <a:sym typeface="Inter"/>
                      </a:endParaRPr>
                    </a:p>
                  </a:txBody>
                  <a:tcPr marT="114950" marB="114950" marR="116575" marL="11657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pic>
        <p:nvPicPr>
          <p:cNvPr id="184" name="Google Shape;184;p33"/>
          <p:cNvPicPr preferRelativeResize="0"/>
          <p:nvPr/>
        </p:nvPicPr>
        <p:blipFill rotWithShape="1">
          <a:blip r:embed="rId4">
            <a:alphaModFix/>
          </a:blip>
          <a:srcRect b="25293" l="32937" r="34167" t="25859"/>
          <a:stretch/>
        </p:blipFill>
        <p:spPr>
          <a:xfrm>
            <a:off x="683775" y="3303123"/>
            <a:ext cx="157675" cy="131701"/>
          </a:xfrm>
          <a:prstGeom prst="rect">
            <a:avLst/>
          </a:prstGeom>
          <a:noFill/>
          <a:ln cap="flat" cmpd="sng" w="19050">
            <a:solidFill>
              <a:srgbClr val="000000"/>
            </a:solidFill>
            <a:prstDash val="solid"/>
            <a:round/>
            <a:headEnd len="sm" w="sm" type="none"/>
            <a:tailEnd len="sm" w="sm" type="none"/>
          </a:ln>
        </p:spPr>
      </p:pic>
      <p:pic>
        <p:nvPicPr>
          <p:cNvPr id="185" name="Google Shape;185;p33"/>
          <p:cNvPicPr preferRelativeResize="0"/>
          <p:nvPr/>
        </p:nvPicPr>
        <p:blipFill rotWithShape="1">
          <a:blip r:embed="rId4">
            <a:alphaModFix/>
          </a:blip>
          <a:srcRect b="25293" l="32937" r="34167" t="25859"/>
          <a:stretch/>
        </p:blipFill>
        <p:spPr>
          <a:xfrm>
            <a:off x="683775" y="4750923"/>
            <a:ext cx="157675" cy="131701"/>
          </a:xfrm>
          <a:prstGeom prst="rect">
            <a:avLst/>
          </a:prstGeom>
          <a:noFill/>
          <a:ln cap="flat" cmpd="sng" w="19050">
            <a:solidFill>
              <a:srgbClr val="000000"/>
            </a:solidFill>
            <a:prstDash val="solid"/>
            <a:round/>
            <a:headEnd len="sm" w="sm" type="none"/>
            <a:tailEnd len="sm" w="sm" type="none"/>
          </a:ln>
        </p:spPr>
      </p:pic>
      <p:pic>
        <p:nvPicPr>
          <p:cNvPr id="186" name="Google Shape;186;p33"/>
          <p:cNvPicPr preferRelativeResize="0"/>
          <p:nvPr/>
        </p:nvPicPr>
        <p:blipFill rotWithShape="1">
          <a:blip r:embed="rId4">
            <a:alphaModFix/>
          </a:blip>
          <a:srcRect b="25293" l="32937" r="34167" t="25859"/>
          <a:stretch/>
        </p:blipFill>
        <p:spPr>
          <a:xfrm>
            <a:off x="683775" y="6294173"/>
            <a:ext cx="157675" cy="131701"/>
          </a:xfrm>
          <a:prstGeom prst="rect">
            <a:avLst/>
          </a:prstGeom>
          <a:noFill/>
          <a:ln cap="flat" cmpd="sng" w="19050">
            <a:solidFill>
              <a:srgbClr val="000000"/>
            </a:solidFill>
            <a:prstDash val="solid"/>
            <a:round/>
            <a:headEnd len="sm" w="sm" type="none"/>
            <a:tailEnd len="sm" w="sm" type="none"/>
          </a:ln>
        </p:spPr>
      </p:pic>
      <p:pic>
        <p:nvPicPr>
          <p:cNvPr id="187" name="Google Shape;187;p33"/>
          <p:cNvPicPr preferRelativeResize="0"/>
          <p:nvPr/>
        </p:nvPicPr>
        <p:blipFill rotWithShape="1">
          <a:blip r:embed="rId4">
            <a:alphaModFix/>
          </a:blip>
          <a:srcRect b="25293" l="32937" r="34167" t="25859"/>
          <a:stretch/>
        </p:blipFill>
        <p:spPr>
          <a:xfrm>
            <a:off x="683775" y="7665773"/>
            <a:ext cx="157675" cy="131701"/>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