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10287000" cx="18288000"/>
  <p:notesSz cx="6858000" cy="9144000"/>
  <p:embeddedFontLst>
    <p:embeddedFont>
      <p:font typeface="Halant"/>
      <p:bold r:id="rId20"/>
    </p:embeddedFont>
    <p:embeddedFont>
      <p:font typeface="Inter"/>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bold.fntdata"/><Relationship Id="rId11" Type="http://schemas.openxmlformats.org/officeDocument/2006/relationships/slide" Target="slides/slide5.xml"/><Relationship Id="rId22" Type="http://schemas.openxmlformats.org/officeDocument/2006/relationships/font" Target="fonts/Inter-bold.fntdata"/><Relationship Id="rId10" Type="http://schemas.openxmlformats.org/officeDocument/2006/relationships/slide" Target="slides/slide4.xml"/><Relationship Id="rId21" Type="http://schemas.openxmlformats.org/officeDocument/2006/relationships/font" Target="fonts/Inter-regular.fntdata"/><Relationship Id="rId13" Type="http://schemas.openxmlformats.org/officeDocument/2006/relationships/slide" Target="slides/slide7.xml"/><Relationship Id="rId24" Type="http://schemas.openxmlformats.org/officeDocument/2006/relationships/font" Target="fonts/Inter-boldItalic.fntdata"/><Relationship Id="rId12" Type="http://schemas.openxmlformats.org/officeDocument/2006/relationships/slide" Target="slides/slide6.xml"/><Relationship Id="rId23" Type="http://schemas.openxmlformats.org/officeDocument/2006/relationships/font" Target="fonts/Inter-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238c7983b2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g3238c7983b2_0_1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g3238c7983b2_0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g3238c7983b2_0_16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3238c7983b2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g3238c7983b2_0_2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3238c7983b2_0_3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g3238c7983b2_0_3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fca74b31d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g2fca74b31de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2d57b958d7d_0_2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g2d57b958d7d_0_2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2d57b958d7d_0_3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g2d57b958d7d_0_3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2fec6642294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g2fec6642294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2d57b958d7d_0_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g2d57b958d7d_0_3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d57b958d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g2d57b958d7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80" name="Shape 80"/>
        <p:cNvGrpSpPr/>
        <p:nvPr/>
      </p:nvGrpSpPr>
      <p:grpSpPr>
        <a:xfrm>
          <a:off x="0" y="0"/>
          <a:ext cx="0" cy="0"/>
          <a:chOff x="0" y="0"/>
          <a:chExt cx="0" cy="0"/>
        </a:xfrm>
      </p:grpSpPr>
      <p:sp>
        <p:nvSpPr>
          <p:cNvPr id="81" name="Google Shape;81;p13"/>
          <p:cNvSpPr/>
          <p:nvPr/>
        </p:nvSpPr>
        <p:spPr>
          <a:xfrm flipH="1">
            <a:off x="15191875" y="9204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82" name="Google Shape;82;p13"/>
          <p:cNvSpPr/>
          <p:nvPr/>
        </p:nvSpPr>
        <p:spPr>
          <a:xfrm flipH="1" rot="10800000">
            <a:off x="932850" y="71166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83" name="Google Shape;83;p13"/>
          <p:cNvSpPr txBox="1"/>
          <p:nvPr>
            <p:ph type="title"/>
          </p:nvPr>
        </p:nvSpPr>
        <p:spPr>
          <a:xfrm>
            <a:off x="1547400" y="3612900"/>
            <a:ext cx="15193200" cy="3061200"/>
          </a:xfrm>
          <a:prstGeom prst="rect">
            <a:avLst/>
          </a:prstGeom>
        </p:spPr>
        <p:txBody>
          <a:bodyPr anchorCtr="0" anchor="ctr" bIns="45700" lIns="91425" spcFirstLastPara="1" rIns="91425" wrap="square" tIns="45700">
            <a:normAutofit/>
          </a:bodyPr>
          <a:lstStyle>
            <a:lvl1pPr lvl="0" algn="ctr">
              <a:spcBef>
                <a:spcPts val="0"/>
              </a:spcBef>
              <a:spcAft>
                <a:spcPts val="0"/>
              </a:spcAft>
              <a:buSzPts val="4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4" name="Google Shape;84;p13"/>
          <p:cNvSpPr txBox="1"/>
          <p:nvPr>
            <p:ph idx="12" type="sldNum"/>
          </p:nvPr>
        </p:nvSpPr>
        <p:spPr>
          <a:xfrm>
            <a:off x="16944916" y="9326434"/>
            <a:ext cx="1097400" cy="7872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 name="Shape 91"/>
        <p:cNvGrpSpPr/>
        <p:nvPr/>
      </p:nvGrpSpPr>
      <p:grpSpPr>
        <a:xfrm>
          <a:off x="0" y="0"/>
          <a:ext cx="0" cy="0"/>
          <a:chOff x="0" y="0"/>
          <a:chExt cx="0" cy="0"/>
        </a:xfrm>
      </p:grpSpPr>
      <p:sp>
        <p:nvSpPr>
          <p:cNvPr id="92" name="Google Shape;92;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5" name="Shape 95"/>
        <p:cNvGrpSpPr/>
        <p:nvPr/>
      </p:nvGrpSpPr>
      <p:grpSpPr>
        <a:xfrm>
          <a:off x="0" y="0"/>
          <a:ext cx="0" cy="0"/>
          <a:chOff x="0" y="0"/>
          <a:chExt cx="0" cy="0"/>
        </a:xfrm>
      </p:grpSpPr>
      <p:sp>
        <p:nvSpPr>
          <p:cNvPr id="96" name="Google Shape;96;p16"/>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16"/>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98" name="Google Shape;98;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1" name="Shape 101"/>
        <p:cNvGrpSpPr/>
        <p:nvPr/>
      </p:nvGrpSpPr>
      <p:grpSpPr>
        <a:xfrm>
          <a:off x="0" y="0"/>
          <a:ext cx="0" cy="0"/>
          <a:chOff x="0" y="0"/>
          <a:chExt cx="0" cy="0"/>
        </a:xfrm>
      </p:grpSpPr>
      <p:sp>
        <p:nvSpPr>
          <p:cNvPr id="102" name="Google Shape;102;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3" name="Google Shape;103;p17"/>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04" name="Google Shape;104;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7" name="Shape 107"/>
        <p:cNvGrpSpPr/>
        <p:nvPr/>
      </p:nvGrpSpPr>
      <p:grpSpPr>
        <a:xfrm>
          <a:off x="0" y="0"/>
          <a:ext cx="0" cy="0"/>
          <a:chOff x="0" y="0"/>
          <a:chExt cx="0" cy="0"/>
        </a:xfrm>
      </p:grpSpPr>
      <p:sp>
        <p:nvSpPr>
          <p:cNvPr id="108" name="Google Shape;108;p18"/>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9" name="Google Shape;109;p18"/>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10" name="Google Shape;110;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1" name="Google Shape;111;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13" name="Shape 113"/>
        <p:cNvGrpSpPr/>
        <p:nvPr/>
      </p:nvGrpSpPr>
      <p:grpSpPr>
        <a:xfrm>
          <a:off x="0" y="0"/>
          <a:ext cx="0" cy="0"/>
          <a:chOff x="0" y="0"/>
          <a:chExt cx="0" cy="0"/>
        </a:xfrm>
      </p:grpSpPr>
      <p:sp>
        <p:nvSpPr>
          <p:cNvPr id="114" name="Google Shape;114;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5" name="Google Shape;115;p19"/>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16" name="Google Shape;116;p19"/>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17" name="Google Shape;117;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8" name="Google Shape;118;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9" name="Google Shape;119;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20" name="Shape 120"/>
        <p:cNvGrpSpPr/>
        <p:nvPr/>
      </p:nvGrpSpPr>
      <p:grpSpPr>
        <a:xfrm>
          <a:off x="0" y="0"/>
          <a:ext cx="0" cy="0"/>
          <a:chOff x="0" y="0"/>
          <a:chExt cx="0" cy="0"/>
        </a:xfrm>
      </p:grpSpPr>
      <p:sp>
        <p:nvSpPr>
          <p:cNvPr id="121" name="Google Shape;121;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20"/>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3" name="Google Shape;123;p20"/>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24" name="Google Shape;124;p20"/>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25" name="Google Shape;125;p20"/>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26" name="Google Shape;12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 name="Google Shape;12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9" name="Shape 129"/>
        <p:cNvGrpSpPr/>
        <p:nvPr/>
      </p:nvGrpSpPr>
      <p:grpSpPr>
        <a:xfrm>
          <a:off x="0" y="0"/>
          <a:ext cx="0" cy="0"/>
          <a:chOff x="0" y="0"/>
          <a:chExt cx="0" cy="0"/>
        </a:xfrm>
      </p:grpSpPr>
      <p:sp>
        <p:nvSpPr>
          <p:cNvPr id="130" name="Google Shape;130;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34" name="Shape 134"/>
        <p:cNvGrpSpPr/>
        <p:nvPr/>
      </p:nvGrpSpPr>
      <p:grpSpPr>
        <a:xfrm>
          <a:off x="0" y="0"/>
          <a:ext cx="0" cy="0"/>
          <a:chOff x="0" y="0"/>
          <a:chExt cx="0" cy="0"/>
        </a:xfrm>
      </p:grpSpPr>
      <p:sp>
        <p:nvSpPr>
          <p:cNvPr id="135" name="Google Shape;135;p22"/>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6" name="Google Shape;136;p22"/>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37" name="Google Shape;137;p22"/>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38" name="Google Shape;138;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41" name="Shape 141"/>
        <p:cNvGrpSpPr/>
        <p:nvPr/>
      </p:nvGrpSpPr>
      <p:grpSpPr>
        <a:xfrm>
          <a:off x="0" y="0"/>
          <a:ext cx="0" cy="0"/>
          <a:chOff x="0" y="0"/>
          <a:chExt cx="0" cy="0"/>
        </a:xfrm>
      </p:grpSpPr>
      <p:sp>
        <p:nvSpPr>
          <p:cNvPr id="142" name="Google Shape;142;p23"/>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3" name="Google Shape;143;p23"/>
          <p:cNvSpPr/>
          <p:nvPr>
            <p:ph idx="2" type="pic"/>
          </p:nvPr>
        </p:nvSpPr>
        <p:spPr>
          <a:xfrm>
            <a:off x="1792288" y="612775"/>
            <a:ext cx="5486400" cy="4114800"/>
          </a:xfrm>
          <a:prstGeom prst="rect">
            <a:avLst/>
          </a:prstGeom>
          <a:noFill/>
          <a:ln>
            <a:noFill/>
          </a:ln>
        </p:spPr>
      </p:sp>
      <p:sp>
        <p:nvSpPr>
          <p:cNvPr id="144" name="Google Shape;144;p23"/>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45" name="Google Shape;145;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7" name="Google Shape;147;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8" name="Shape 148"/>
        <p:cNvGrpSpPr/>
        <p:nvPr/>
      </p:nvGrpSpPr>
      <p:grpSpPr>
        <a:xfrm>
          <a:off x="0" y="0"/>
          <a:ext cx="0" cy="0"/>
          <a:chOff x="0" y="0"/>
          <a:chExt cx="0" cy="0"/>
        </a:xfrm>
      </p:grpSpPr>
      <p:sp>
        <p:nvSpPr>
          <p:cNvPr id="149" name="Google Shape;149;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0" name="Google Shape;150;p24"/>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1" name="Google Shape;151;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3" name="Google Shape;153;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54" name="Shape 154"/>
        <p:cNvGrpSpPr/>
        <p:nvPr/>
      </p:nvGrpSpPr>
      <p:grpSpPr>
        <a:xfrm>
          <a:off x="0" y="0"/>
          <a:ext cx="0" cy="0"/>
          <a:chOff x="0" y="0"/>
          <a:chExt cx="0" cy="0"/>
        </a:xfrm>
      </p:grpSpPr>
      <p:sp>
        <p:nvSpPr>
          <p:cNvPr id="155" name="Google Shape;155;p25"/>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6" name="Google Shape;156;p25"/>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57" name="Google Shape;157;p2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2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9" name="Google Shape;159;p2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1.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5" name="Shape 85"/>
        <p:cNvGrpSpPr/>
        <p:nvPr/>
      </p:nvGrpSpPr>
      <p:grpSpPr>
        <a:xfrm>
          <a:off x="0" y="0"/>
          <a:ext cx="0" cy="0"/>
          <a:chOff x="0" y="0"/>
          <a:chExt cx="0" cy="0"/>
        </a:xfrm>
      </p:grpSpPr>
      <p:sp>
        <p:nvSpPr>
          <p:cNvPr id="86" name="Google Shape;86;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7" name="Google Shape;87;p14"/>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8" name="Google Shape;88;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9" name="Google Shape;89;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0" name="Google Shape;90;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23.jpg"/><Relationship Id="rId4" Type="http://schemas.openxmlformats.org/officeDocument/2006/relationships/image" Target="../media/image10.png"/><Relationship Id="rId5"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25.png"/><Relationship Id="rId5" Type="http://schemas.openxmlformats.org/officeDocument/2006/relationships/image" Target="../media/image17.png"/><Relationship Id="rId6"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6.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25.png"/><Relationship Id="rId5" Type="http://schemas.openxmlformats.org/officeDocument/2006/relationships/image" Target="../media/image17.png"/><Relationship Id="rId6" Type="http://schemas.openxmlformats.org/officeDocument/2006/relationships/image" Target="../media/image2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png"/><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2.png"/><Relationship Id="rId4" Type="http://schemas.openxmlformats.org/officeDocument/2006/relationships/image" Target="../media/image6.png"/><Relationship Id="rId5" Type="http://schemas.openxmlformats.org/officeDocument/2006/relationships/image" Target="../media/image16.png"/><Relationship Id="rId6" Type="http://schemas.openxmlformats.org/officeDocument/2006/relationships/hyperlink" Target="http://www.youtube.com/watch?v=LWGhe2uutIk" TargetMode="External"/><Relationship Id="rId7"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grpSp>
        <p:nvGrpSpPr>
          <p:cNvPr id="164" name="Google Shape;164;p26"/>
          <p:cNvGrpSpPr/>
          <p:nvPr/>
        </p:nvGrpSpPr>
        <p:grpSpPr>
          <a:xfrm>
            <a:off x="-31071" y="-180826"/>
            <a:ext cx="4239084" cy="10467826"/>
            <a:chOff x="0" y="-241102"/>
            <a:chExt cx="5652112" cy="13957102"/>
          </a:xfrm>
        </p:grpSpPr>
        <p:grpSp>
          <p:nvGrpSpPr>
            <p:cNvPr id="165" name="Google Shape;165;p26"/>
            <p:cNvGrpSpPr/>
            <p:nvPr/>
          </p:nvGrpSpPr>
          <p:grpSpPr>
            <a:xfrm>
              <a:off x="2826056" y="-241102"/>
              <a:ext cx="2826056" cy="13957102"/>
              <a:chOff x="0" y="-47625"/>
              <a:chExt cx="558233" cy="2756958"/>
            </a:xfrm>
          </p:grpSpPr>
          <p:sp>
            <p:nvSpPr>
              <p:cNvPr id="166" name="Google Shape;166;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67" name="Google Shape;167;p26"/>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68" name="Google Shape;168;p26"/>
            <p:cNvGrpSpPr/>
            <p:nvPr/>
          </p:nvGrpSpPr>
          <p:grpSpPr>
            <a:xfrm>
              <a:off x="1413028" y="-241102"/>
              <a:ext cx="2826056" cy="13957102"/>
              <a:chOff x="0" y="-47625"/>
              <a:chExt cx="558233" cy="2756958"/>
            </a:xfrm>
          </p:grpSpPr>
          <p:sp>
            <p:nvSpPr>
              <p:cNvPr id="169" name="Google Shape;169;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70" name="Google Shape;170;p26"/>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71" name="Google Shape;171;p26"/>
            <p:cNvGrpSpPr/>
            <p:nvPr/>
          </p:nvGrpSpPr>
          <p:grpSpPr>
            <a:xfrm>
              <a:off x="0" y="-241102"/>
              <a:ext cx="2826056" cy="13957102"/>
              <a:chOff x="0" y="-47625"/>
              <a:chExt cx="558233" cy="2756958"/>
            </a:xfrm>
          </p:grpSpPr>
          <p:sp>
            <p:nvSpPr>
              <p:cNvPr id="172" name="Google Shape;172;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73" name="Google Shape;173;p26"/>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174" name="Google Shape;174;p26"/>
          <p:cNvSpPr txBox="1"/>
          <p:nvPr/>
        </p:nvSpPr>
        <p:spPr>
          <a:xfrm>
            <a:off x="4208013" y="2742328"/>
            <a:ext cx="14079900" cy="40608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3599">
                <a:solidFill>
                  <a:srgbClr val="231F20"/>
                </a:solidFill>
                <a:latin typeface="Halant"/>
                <a:ea typeface="Halant"/>
                <a:cs typeface="Halant"/>
                <a:sym typeface="Halant"/>
              </a:rPr>
              <a:t>LA MALINCHE CASE STUDY</a:t>
            </a:r>
            <a:endParaRPr sz="500"/>
          </a:p>
        </p:txBody>
      </p:sp>
      <p:sp>
        <p:nvSpPr>
          <p:cNvPr id="175" name="Google Shape;175;p26"/>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76" name="Google Shape;176;p26"/>
          <p:cNvSpPr txBox="1"/>
          <p:nvPr/>
        </p:nvSpPr>
        <p:spPr>
          <a:xfrm>
            <a:off x="4633952" y="6917208"/>
            <a:ext cx="126252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Unit </a:t>
            </a:r>
            <a:r>
              <a:rPr lang="en-US" sz="5735">
                <a:solidFill>
                  <a:srgbClr val="231F20"/>
                </a:solidFill>
                <a:latin typeface="Inter"/>
                <a:ea typeface="Inter"/>
                <a:cs typeface="Inter"/>
                <a:sym typeface="Inter"/>
              </a:rPr>
              <a:t>2:</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Exploration &amp; Colonization</a:t>
            </a:r>
            <a:endParaRPr/>
          </a:p>
        </p:txBody>
      </p:sp>
      <p:sp>
        <p:nvSpPr>
          <p:cNvPr id="177" name="Google Shape;177;p26"/>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78" name="Google Shape;178;p26"/>
          <p:cNvSpPr txBox="1"/>
          <p:nvPr/>
        </p:nvSpPr>
        <p:spPr>
          <a:xfrm rot="-5400000">
            <a:off x="-2830777" y="50120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79" name="Google Shape;179;p26"/>
          <p:cNvCxnSpPr/>
          <p:nvPr/>
        </p:nvCxnSpPr>
        <p:spPr>
          <a:xfrm rot="10800000">
            <a:off x="648533" y="-284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180" name="Google Shape;180;p26"/>
          <p:cNvCxnSpPr/>
          <p:nvPr/>
        </p:nvCxnSpPr>
        <p:spPr>
          <a:xfrm rot="10800000">
            <a:off x="643893" y="73654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pic>
        <p:nvPicPr>
          <p:cNvPr id="375" name="Google Shape;375;p35"/>
          <p:cNvPicPr preferRelativeResize="0"/>
          <p:nvPr/>
        </p:nvPicPr>
        <p:blipFill>
          <a:blip r:embed="rId3">
            <a:alphaModFix/>
          </a:blip>
          <a:stretch>
            <a:fillRect/>
          </a:stretch>
        </p:blipFill>
        <p:spPr>
          <a:xfrm>
            <a:off x="3223750" y="3031625"/>
            <a:ext cx="11278176" cy="6343974"/>
          </a:xfrm>
          <a:prstGeom prst="rect">
            <a:avLst/>
          </a:prstGeom>
          <a:noFill/>
          <a:ln>
            <a:noFill/>
          </a:ln>
        </p:spPr>
      </p:pic>
      <p:sp>
        <p:nvSpPr>
          <p:cNvPr id="376" name="Google Shape;376;p35"/>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377" name="Google Shape;377;p35"/>
          <p:cNvGrpSpPr/>
          <p:nvPr/>
        </p:nvGrpSpPr>
        <p:grpSpPr>
          <a:xfrm>
            <a:off x="15859155" y="-98041"/>
            <a:ext cx="1562625" cy="1771271"/>
            <a:chOff x="0" y="-130721"/>
            <a:chExt cx="2083500" cy="2361695"/>
          </a:xfrm>
        </p:grpSpPr>
        <p:grpSp>
          <p:nvGrpSpPr>
            <p:cNvPr id="378" name="Google Shape;378;p35"/>
            <p:cNvGrpSpPr/>
            <p:nvPr/>
          </p:nvGrpSpPr>
          <p:grpSpPr>
            <a:xfrm>
              <a:off x="75599" y="-130721"/>
              <a:ext cx="1932614" cy="2361695"/>
              <a:chOff x="0" y="-47625"/>
              <a:chExt cx="704100" cy="860425"/>
            </a:xfrm>
          </p:grpSpPr>
          <p:sp>
            <p:nvSpPr>
              <p:cNvPr id="379" name="Google Shape;379;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3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1" name="Google Shape;381;p3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9</a:t>
              </a:r>
              <a:endParaRPr>
                <a:solidFill>
                  <a:schemeClr val="dk1"/>
                </a:solidFill>
              </a:endParaRPr>
            </a:p>
          </p:txBody>
        </p:sp>
      </p:grpSp>
      <p:sp>
        <p:nvSpPr>
          <p:cNvPr id="382" name="Google Shape;382;p35"/>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grpSp>
        <p:nvGrpSpPr>
          <p:cNvPr id="383" name="Google Shape;383;p35"/>
          <p:cNvGrpSpPr/>
          <p:nvPr/>
        </p:nvGrpSpPr>
        <p:grpSpPr>
          <a:xfrm>
            <a:off x="-254016" y="9230009"/>
            <a:ext cx="18796043" cy="937448"/>
            <a:chOff x="204" y="0"/>
            <a:chExt cx="25061391" cy="1249931"/>
          </a:xfrm>
        </p:grpSpPr>
        <p:grpSp>
          <p:nvGrpSpPr>
            <p:cNvPr id="384" name="Google Shape;384;p35"/>
            <p:cNvGrpSpPr/>
            <p:nvPr/>
          </p:nvGrpSpPr>
          <p:grpSpPr>
            <a:xfrm rot="5400000">
              <a:off x="12002369" y="-11663474"/>
              <a:ext cx="1249931" cy="24576878"/>
              <a:chOff x="0" y="-38100"/>
              <a:chExt cx="246900" cy="4854692"/>
            </a:xfrm>
          </p:grpSpPr>
          <p:sp>
            <p:nvSpPr>
              <p:cNvPr id="385" name="Google Shape;385;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6" name="Google Shape;386;p3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7" name="Google Shape;387;p3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88" name="Google Shape;388;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9" name="Google Shape;389;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90" name="Google Shape;390;p35"/>
          <p:cNvSpPr txBox="1"/>
          <p:nvPr/>
        </p:nvSpPr>
        <p:spPr>
          <a:xfrm>
            <a:off x="2553980" y="876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FOUR CORNERS</a:t>
            </a:r>
            <a:endParaRPr/>
          </a:p>
        </p:txBody>
      </p:sp>
      <p:grpSp>
        <p:nvGrpSpPr>
          <p:cNvPr id="391" name="Google Shape;391;p35"/>
          <p:cNvGrpSpPr/>
          <p:nvPr/>
        </p:nvGrpSpPr>
        <p:grpSpPr>
          <a:xfrm>
            <a:off x="13855208" y="1712071"/>
            <a:ext cx="2504257" cy="1771219"/>
            <a:chOff x="5376825" y="1512437"/>
            <a:chExt cx="3094350" cy="2481394"/>
          </a:xfrm>
        </p:grpSpPr>
        <p:sp>
          <p:nvSpPr>
            <p:cNvPr id="392" name="Google Shape;392;p35"/>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35"/>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35"/>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35"/>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35"/>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35"/>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35"/>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99" name="Google Shape;399;p35"/>
            <p:cNvPicPr preferRelativeResize="0"/>
            <p:nvPr/>
          </p:nvPicPr>
          <p:blipFill>
            <a:blip r:embed="rId5">
              <a:alphaModFix/>
            </a:blip>
            <a:stretch>
              <a:fillRect/>
            </a:stretch>
          </p:blipFill>
          <p:spPr>
            <a:xfrm>
              <a:off x="6221237" y="1512437"/>
              <a:ext cx="1310975" cy="1310975"/>
            </a:xfrm>
            <a:prstGeom prst="rect">
              <a:avLst/>
            </a:prstGeom>
            <a:noFill/>
            <a:ln>
              <a:noFill/>
            </a:ln>
          </p:spPr>
        </p:pic>
        <p:sp>
          <p:nvSpPr>
            <p:cNvPr id="400" name="Google Shape;400;p35"/>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1" name="Google Shape;401;p35"/>
          <p:cNvSpPr txBox="1"/>
          <p:nvPr/>
        </p:nvSpPr>
        <p:spPr>
          <a:xfrm>
            <a:off x="1211200" y="2317350"/>
            <a:ext cx="12211800" cy="58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200">
                <a:solidFill>
                  <a:schemeClr val="dk1"/>
                </a:solidFill>
                <a:latin typeface="Halant"/>
                <a:ea typeface="Halant"/>
                <a:cs typeface="Halant"/>
                <a:sym typeface="Halant"/>
              </a:rPr>
              <a:t>Directions: </a:t>
            </a:r>
            <a:r>
              <a:rPr lang="en-US" sz="3200">
                <a:solidFill>
                  <a:schemeClr val="dk1"/>
                </a:solidFill>
                <a:latin typeface="Halant"/>
                <a:ea typeface="Halant"/>
                <a:cs typeface="Halant"/>
                <a:sym typeface="Halant"/>
              </a:rPr>
              <a:t>Go to the correct corner based on the role of La Malinche that you analyzed in your documents.</a:t>
            </a:r>
            <a:endParaRPr sz="3200">
              <a:solidFill>
                <a:schemeClr val="dk1"/>
              </a:solidFill>
              <a:latin typeface="Halant"/>
              <a:ea typeface="Halant"/>
              <a:cs typeface="Halant"/>
              <a:sym typeface="Halan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36"/>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07" name="Google Shape;407;p36"/>
          <p:cNvGrpSpPr/>
          <p:nvPr/>
        </p:nvGrpSpPr>
        <p:grpSpPr>
          <a:xfrm>
            <a:off x="15859155" y="-98041"/>
            <a:ext cx="1562625" cy="1771271"/>
            <a:chOff x="0" y="-130721"/>
            <a:chExt cx="2083500" cy="2361695"/>
          </a:xfrm>
        </p:grpSpPr>
        <p:grpSp>
          <p:nvGrpSpPr>
            <p:cNvPr id="408" name="Google Shape;408;p36"/>
            <p:cNvGrpSpPr/>
            <p:nvPr/>
          </p:nvGrpSpPr>
          <p:grpSpPr>
            <a:xfrm>
              <a:off x="75599" y="-130721"/>
              <a:ext cx="1932614" cy="2361695"/>
              <a:chOff x="0" y="-47625"/>
              <a:chExt cx="704100" cy="860425"/>
            </a:xfrm>
          </p:grpSpPr>
          <p:sp>
            <p:nvSpPr>
              <p:cNvPr id="409" name="Google Shape;409;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3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1" name="Google Shape;411;p3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10</a:t>
              </a:r>
              <a:endParaRPr>
                <a:solidFill>
                  <a:schemeClr val="dk1"/>
                </a:solidFill>
              </a:endParaRPr>
            </a:p>
          </p:txBody>
        </p:sp>
      </p:grpSp>
      <p:sp>
        <p:nvSpPr>
          <p:cNvPr id="412" name="Google Shape;412;p36"/>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13" name="Google Shape;413;p36"/>
          <p:cNvGrpSpPr/>
          <p:nvPr/>
        </p:nvGrpSpPr>
        <p:grpSpPr>
          <a:xfrm>
            <a:off x="-254016" y="9230009"/>
            <a:ext cx="18796043" cy="937448"/>
            <a:chOff x="204" y="0"/>
            <a:chExt cx="25061391" cy="1249931"/>
          </a:xfrm>
        </p:grpSpPr>
        <p:grpSp>
          <p:nvGrpSpPr>
            <p:cNvPr id="414" name="Google Shape;414;p36"/>
            <p:cNvGrpSpPr/>
            <p:nvPr/>
          </p:nvGrpSpPr>
          <p:grpSpPr>
            <a:xfrm rot="5400000">
              <a:off x="12002369" y="-11663474"/>
              <a:ext cx="1249931" cy="24576878"/>
              <a:chOff x="0" y="-38100"/>
              <a:chExt cx="246900" cy="4854692"/>
            </a:xfrm>
          </p:grpSpPr>
          <p:sp>
            <p:nvSpPr>
              <p:cNvPr id="415" name="Google Shape;415;p3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16" name="Google Shape;416;p3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7" name="Google Shape;417;p3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18" name="Google Shape;418;p3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19" name="Google Shape;419;p3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0" name="Google Shape;420;p36"/>
          <p:cNvSpPr txBox="1"/>
          <p:nvPr/>
        </p:nvSpPr>
        <p:spPr>
          <a:xfrm>
            <a:off x="2553980" y="876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FOUR CORNERS</a:t>
            </a:r>
            <a:endParaRPr/>
          </a:p>
        </p:txBody>
      </p:sp>
      <p:sp>
        <p:nvSpPr>
          <p:cNvPr id="421" name="Google Shape;421;p36"/>
          <p:cNvSpPr txBox="1"/>
          <p:nvPr/>
        </p:nvSpPr>
        <p:spPr>
          <a:xfrm>
            <a:off x="630500" y="2175400"/>
            <a:ext cx="9805800" cy="64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2900">
                <a:solidFill>
                  <a:schemeClr val="dk1"/>
                </a:solidFill>
                <a:latin typeface="Halant"/>
                <a:ea typeface="Halant"/>
                <a:cs typeface="Halant"/>
                <a:sym typeface="Halant"/>
              </a:rPr>
              <a:t>Directions: </a:t>
            </a:r>
            <a:r>
              <a:rPr lang="en-US" sz="2900">
                <a:solidFill>
                  <a:schemeClr val="dk1"/>
                </a:solidFill>
                <a:latin typeface="Halant"/>
                <a:ea typeface="Halant"/>
                <a:cs typeface="Halant"/>
                <a:sym typeface="Halant"/>
              </a:rPr>
              <a:t>With the people in your corner, complete the Graphic Organizer:</a:t>
            </a:r>
            <a:endParaRPr sz="2900">
              <a:solidFill>
                <a:schemeClr val="dk1"/>
              </a:solidFill>
              <a:latin typeface="Halant"/>
              <a:ea typeface="Halant"/>
              <a:cs typeface="Halant"/>
              <a:sym typeface="Halant"/>
            </a:endParaRPr>
          </a:p>
          <a:p>
            <a:pPr indent="0" lvl="0" marL="0" rtl="0" algn="l">
              <a:spcBef>
                <a:spcPts val="0"/>
              </a:spcBef>
              <a:spcAft>
                <a:spcPts val="0"/>
              </a:spcAft>
              <a:buNone/>
            </a:pPr>
            <a:r>
              <a:t/>
            </a:r>
            <a:endParaRPr sz="2900">
              <a:solidFill>
                <a:schemeClr val="dk1"/>
              </a:solidFill>
              <a:latin typeface="Halant"/>
              <a:ea typeface="Halant"/>
              <a:cs typeface="Halant"/>
              <a:sym typeface="Halant"/>
            </a:endParaRPr>
          </a:p>
          <a:p>
            <a:pPr indent="-412750" lvl="0" marL="457200" rtl="0" algn="l">
              <a:spcBef>
                <a:spcPts val="0"/>
              </a:spcBef>
              <a:spcAft>
                <a:spcPts val="0"/>
              </a:spcAft>
              <a:buClr>
                <a:schemeClr val="dk1"/>
              </a:buClr>
              <a:buSzPts val="2900"/>
              <a:buFont typeface="Inter"/>
              <a:buAutoNum type="arabicPeriod"/>
            </a:pPr>
            <a:r>
              <a:rPr lang="en-US" sz="2900">
                <a:solidFill>
                  <a:schemeClr val="dk1"/>
                </a:solidFill>
                <a:highlight>
                  <a:schemeClr val="lt1"/>
                </a:highlight>
                <a:latin typeface="Inter"/>
                <a:ea typeface="Inter"/>
                <a:cs typeface="Inter"/>
                <a:sym typeface="Inter"/>
              </a:rPr>
              <a:t>In the claim box, fill in Traitor, Survivor, or Icon.</a:t>
            </a:r>
            <a:endParaRPr sz="2900">
              <a:solidFill>
                <a:schemeClr val="dk1"/>
              </a:solidFill>
              <a:latin typeface="Inter"/>
              <a:ea typeface="Inter"/>
              <a:cs typeface="Inter"/>
              <a:sym typeface="Inter"/>
            </a:endParaRPr>
          </a:p>
          <a:p>
            <a:pPr indent="0" lvl="0" marL="457200" rtl="0" algn="l">
              <a:spcBef>
                <a:spcPts val="0"/>
              </a:spcBef>
              <a:spcAft>
                <a:spcPts val="0"/>
              </a:spcAft>
              <a:buNone/>
            </a:pPr>
            <a:r>
              <a:t/>
            </a:r>
            <a:endParaRPr sz="2900">
              <a:solidFill>
                <a:schemeClr val="dk1"/>
              </a:solidFill>
              <a:latin typeface="Inter"/>
              <a:ea typeface="Inter"/>
              <a:cs typeface="Inter"/>
              <a:sym typeface="Inter"/>
            </a:endParaRPr>
          </a:p>
          <a:p>
            <a:pPr indent="-412750" lvl="0" marL="457200" rtl="0" algn="l">
              <a:spcBef>
                <a:spcPts val="0"/>
              </a:spcBef>
              <a:spcAft>
                <a:spcPts val="0"/>
              </a:spcAft>
              <a:buClr>
                <a:schemeClr val="dk1"/>
              </a:buClr>
              <a:buSzPts val="2900"/>
              <a:buFont typeface="Inter"/>
              <a:buAutoNum type="arabicPeriod"/>
            </a:pPr>
            <a:r>
              <a:rPr lang="en-US" sz="2900">
                <a:solidFill>
                  <a:schemeClr val="dk1"/>
                </a:solidFill>
                <a:highlight>
                  <a:schemeClr val="lt1"/>
                </a:highlight>
                <a:latin typeface="Inter"/>
                <a:ea typeface="Inter"/>
                <a:cs typeface="Inter"/>
                <a:sym typeface="Inter"/>
              </a:rPr>
              <a:t>Provide two quotes and/or images from the primary or secondary sources that illustrates the claim. Explain how the quote supports the claim.</a:t>
            </a:r>
            <a:endParaRPr sz="2900">
              <a:solidFill>
                <a:schemeClr val="dk1"/>
              </a:solidFill>
              <a:latin typeface="Inter"/>
              <a:ea typeface="Inter"/>
              <a:cs typeface="Inter"/>
              <a:sym typeface="Inter"/>
            </a:endParaRPr>
          </a:p>
          <a:p>
            <a:pPr indent="0" lvl="0" marL="0" rtl="0" algn="l">
              <a:spcBef>
                <a:spcPts val="0"/>
              </a:spcBef>
              <a:spcAft>
                <a:spcPts val="0"/>
              </a:spcAft>
              <a:buNone/>
            </a:pPr>
            <a:r>
              <a:t/>
            </a:r>
            <a:endParaRPr sz="2900">
              <a:solidFill>
                <a:schemeClr val="dk1"/>
              </a:solidFill>
              <a:latin typeface="Inter"/>
              <a:ea typeface="Inter"/>
              <a:cs typeface="Inter"/>
              <a:sym typeface="Inter"/>
            </a:endParaRPr>
          </a:p>
          <a:p>
            <a:pPr indent="-412750" lvl="0" marL="457200" rtl="0" algn="l">
              <a:spcBef>
                <a:spcPts val="0"/>
              </a:spcBef>
              <a:spcAft>
                <a:spcPts val="0"/>
              </a:spcAft>
              <a:buClr>
                <a:schemeClr val="dk1"/>
              </a:buClr>
              <a:buSzPts val="2900"/>
              <a:buFont typeface="Inter"/>
              <a:buAutoNum type="arabicPeriod"/>
            </a:pPr>
            <a:r>
              <a:rPr lang="en-US" sz="2900">
                <a:solidFill>
                  <a:schemeClr val="dk1"/>
                </a:solidFill>
                <a:highlight>
                  <a:schemeClr val="lt1"/>
                </a:highlight>
                <a:latin typeface="Inter"/>
                <a:ea typeface="Inter"/>
                <a:cs typeface="Inter"/>
                <a:sym typeface="Inter"/>
              </a:rPr>
              <a:t>Then write summaries of any other information that supports the claim.</a:t>
            </a:r>
            <a:endParaRPr sz="29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2900">
              <a:solidFill>
                <a:schemeClr val="dk1"/>
              </a:solidFill>
              <a:highlight>
                <a:schemeClr val="lt1"/>
              </a:highlight>
              <a:latin typeface="Inter"/>
              <a:ea typeface="Inter"/>
              <a:cs typeface="Inter"/>
              <a:sym typeface="Inter"/>
            </a:endParaRPr>
          </a:p>
          <a:p>
            <a:pPr indent="-412750" lvl="0" marL="457200" rtl="0" algn="l">
              <a:spcBef>
                <a:spcPts val="0"/>
              </a:spcBef>
              <a:spcAft>
                <a:spcPts val="0"/>
              </a:spcAft>
              <a:buClr>
                <a:schemeClr val="dk1"/>
              </a:buClr>
              <a:buSzPts val="2900"/>
              <a:buFont typeface="Inter"/>
              <a:buAutoNum type="arabicPeriod"/>
            </a:pPr>
            <a:r>
              <a:rPr lang="en-US" sz="2900">
                <a:solidFill>
                  <a:schemeClr val="dk1"/>
                </a:solidFill>
                <a:highlight>
                  <a:schemeClr val="lt1"/>
                </a:highlight>
                <a:latin typeface="Inter"/>
                <a:ea typeface="Inter"/>
                <a:cs typeface="Inter"/>
                <a:sym typeface="Inter"/>
              </a:rPr>
              <a:t>Consider the other two words to identify La Malinche’s role. In the final box, explain why those aren’t as accurate as the one you chose.</a:t>
            </a:r>
            <a:endParaRPr sz="2900">
              <a:solidFill>
                <a:schemeClr val="dk1"/>
              </a:solidFill>
              <a:highlight>
                <a:schemeClr val="lt1"/>
              </a:highlight>
              <a:latin typeface="Inter"/>
              <a:ea typeface="Inter"/>
              <a:cs typeface="Inter"/>
              <a:sym typeface="Inter"/>
            </a:endParaRPr>
          </a:p>
        </p:txBody>
      </p:sp>
      <p:pic>
        <p:nvPicPr>
          <p:cNvPr id="422" name="Google Shape;422;p36"/>
          <p:cNvPicPr preferRelativeResize="0"/>
          <p:nvPr/>
        </p:nvPicPr>
        <p:blipFill rotWithShape="1">
          <a:blip r:embed="rId4">
            <a:alphaModFix/>
          </a:blip>
          <a:srcRect b="0" l="24471" r="24674" t="0"/>
          <a:stretch/>
        </p:blipFill>
        <p:spPr>
          <a:xfrm>
            <a:off x="11009700" y="2267600"/>
            <a:ext cx="5216435" cy="6836913"/>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3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28" name="Google Shape;428;p37"/>
          <p:cNvGrpSpPr/>
          <p:nvPr/>
        </p:nvGrpSpPr>
        <p:grpSpPr>
          <a:xfrm>
            <a:off x="-254016" y="9230009"/>
            <a:ext cx="18796043" cy="937448"/>
            <a:chOff x="204" y="0"/>
            <a:chExt cx="25061391" cy="1249931"/>
          </a:xfrm>
        </p:grpSpPr>
        <p:grpSp>
          <p:nvGrpSpPr>
            <p:cNvPr id="429" name="Google Shape;429;p37"/>
            <p:cNvGrpSpPr/>
            <p:nvPr/>
          </p:nvGrpSpPr>
          <p:grpSpPr>
            <a:xfrm rot="5400000">
              <a:off x="12002369" y="-11663474"/>
              <a:ext cx="1249931" cy="24576878"/>
              <a:chOff x="0" y="-38100"/>
              <a:chExt cx="246900" cy="4854692"/>
            </a:xfrm>
          </p:grpSpPr>
          <p:sp>
            <p:nvSpPr>
              <p:cNvPr id="430" name="Google Shape;430;p3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31" name="Google Shape;431;p3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2" name="Google Shape;432;p3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33" name="Google Shape;433;p3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34" name="Google Shape;434;p3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35" name="Google Shape;435;p37"/>
          <p:cNvGrpSpPr/>
          <p:nvPr/>
        </p:nvGrpSpPr>
        <p:grpSpPr>
          <a:xfrm>
            <a:off x="15859155" y="-98041"/>
            <a:ext cx="1562625" cy="1771271"/>
            <a:chOff x="0" y="-130721"/>
            <a:chExt cx="2083500" cy="2361695"/>
          </a:xfrm>
        </p:grpSpPr>
        <p:grpSp>
          <p:nvGrpSpPr>
            <p:cNvPr id="436" name="Google Shape;436;p37"/>
            <p:cNvGrpSpPr/>
            <p:nvPr/>
          </p:nvGrpSpPr>
          <p:grpSpPr>
            <a:xfrm>
              <a:off x="75599" y="-130721"/>
              <a:ext cx="1932614" cy="2361695"/>
              <a:chOff x="0" y="-47625"/>
              <a:chExt cx="704100" cy="860425"/>
            </a:xfrm>
          </p:grpSpPr>
          <p:sp>
            <p:nvSpPr>
              <p:cNvPr id="437" name="Google Shape;437;p3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3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9" name="Google Shape;439;p3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11</a:t>
              </a:r>
              <a:endParaRPr>
                <a:solidFill>
                  <a:schemeClr val="lt1"/>
                </a:solidFill>
              </a:endParaRPr>
            </a:p>
          </p:txBody>
        </p:sp>
      </p:grpSp>
      <p:sp>
        <p:nvSpPr>
          <p:cNvPr id="440" name="Google Shape;440;p3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41" name="Google Shape;441;p37"/>
          <p:cNvSpPr txBox="1"/>
          <p:nvPr/>
        </p:nvSpPr>
        <p:spPr>
          <a:xfrm>
            <a:off x="740250" y="1684850"/>
            <a:ext cx="16807500" cy="200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US" sz="3000">
                <a:solidFill>
                  <a:schemeClr val="dk1"/>
                </a:solidFill>
                <a:latin typeface="Inter"/>
                <a:ea typeface="Inter"/>
                <a:cs typeface="Inter"/>
                <a:sym typeface="Inter"/>
              </a:rPr>
              <a:t>Throughout history, La Malinche has been seen in different ways—some call her a </a:t>
            </a:r>
            <a:r>
              <a:rPr b="1" i="1" lang="en-US" sz="3000">
                <a:solidFill>
                  <a:schemeClr val="dk1"/>
                </a:solidFill>
                <a:latin typeface="Inter"/>
                <a:ea typeface="Inter"/>
                <a:cs typeface="Inter"/>
                <a:sym typeface="Inter"/>
              </a:rPr>
              <a:t>traitor</a:t>
            </a:r>
            <a:r>
              <a:rPr i="1" lang="en-US" sz="3000">
                <a:solidFill>
                  <a:schemeClr val="dk1"/>
                </a:solidFill>
                <a:latin typeface="Inter"/>
                <a:ea typeface="Inter"/>
                <a:cs typeface="Inter"/>
                <a:sym typeface="Inter"/>
              </a:rPr>
              <a:t>, others see her as a </a:t>
            </a:r>
            <a:r>
              <a:rPr b="1" i="1" lang="en-US" sz="3000">
                <a:solidFill>
                  <a:schemeClr val="dk1"/>
                </a:solidFill>
                <a:latin typeface="Inter"/>
                <a:ea typeface="Inter"/>
                <a:cs typeface="Inter"/>
                <a:sym typeface="Inter"/>
              </a:rPr>
              <a:t>survivor</a:t>
            </a:r>
            <a:r>
              <a:rPr i="1" lang="en-US" sz="3000">
                <a:solidFill>
                  <a:schemeClr val="dk1"/>
                </a:solidFill>
                <a:latin typeface="Inter"/>
                <a:ea typeface="Inter"/>
                <a:cs typeface="Inter"/>
                <a:sym typeface="Inter"/>
              </a:rPr>
              <a:t>, and some view her as an </a:t>
            </a:r>
            <a:r>
              <a:rPr b="1" i="1" lang="en-US" sz="3000">
                <a:solidFill>
                  <a:schemeClr val="dk1"/>
                </a:solidFill>
                <a:latin typeface="Inter"/>
                <a:ea typeface="Inter"/>
                <a:cs typeface="Inter"/>
                <a:sym typeface="Inter"/>
              </a:rPr>
              <a:t>icon</a:t>
            </a:r>
            <a:r>
              <a:rPr i="1" lang="en-US" sz="3000">
                <a:solidFill>
                  <a:schemeClr val="dk1"/>
                </a:solidFill>
                <a:latin typeface="Inter"/>
                <a:ea typeface="Inter"/>
                <a:cs typeface="Inter"/>
                <a:sym typeface="Inter"/>
              </a:rPr>
              <a:t>. Today, you will be the judges! Each group will present their claim with evidence, and then the class will decide how La Malinche should be remembered.</a:t>
            </a:r>
            <a:endParaRPr i="1" sz="3000">
              <a:solidFill>
                <a:schemeClr val="dk1"/>
              </a:solidFill>
              <a:latin typeface="Inter"/>
              <a:ea typeface="Inter"/>
              <a:cs typeface="Inter"/>
              <a:sym typeface="Inter"/>
            </a:endParaRPr>
          </a:p>
        </p:txBody>
      </p:sp>
      <p:sp>
        <p:nvSpPr>
          <p:cNvPr id="442" name="Google Shape;442;p37"/>
          <p:cNvSpPr txBox="1"/>
          <p:nvPr/>
        </p:nvSpPr>
        <p:spPr>
          <a:xfrm>
            <a:off x="3614400" y="466925"/>
            <a:ext cx="110592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“YOU BE THE JUDGE”</a:t>
            </a:r>
            <a:endParaRPr sz="900"/>
          </a:p>
        </p:txBody>
      </p:sp>
      <p:sp>
        <p:nvSpPr>
          <p:cNvPr id="443" name="Google Shape;443;p37"/>
          <p:cNvSpPr txBox="1"/>
          <p:nvPr/>
        </p:nvSpPr>
        <p:spPr>
          <a:xfrm>
            <a:off x="664175" y="4567850"/>
            <a:ext cx="5181600" cy="3140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2400">
                <a:solidFill>
                  <a:schemeClr val="dk1"/>
                </a:solidFill>
                <a:latin typeface="Inter"/>
                <a:ea typeface="Inter"/>
                <a:cs typeface="Inter"/>
                <a:sym typeface="Inter"/>
              </a:rPr>
              <a:t>Traitor:</a:t>
            </a:r>
            <a:r>
              <a:rPr lang="en-US" sz="2400">
                <a:solidFill>
                  <a:schemeClr val="dk1"/>
                </a:solidFill>
                <a:latin typeface="Inter"/>
                <a:ea typeface="Inter"/>
                <a:cs typeface="Inter"/>
                <a:sym typeface="Inter"/>
              </a:rPr>
              <a:t> Helped the Spanish conquer the Aztecs.</a:t>
            </a:r>
            <a:endParaRPr sz="2400">
              <a:solidFill>
                <a:schemeClr val="dk1"/>
              </a:solidFill>
              <a:latin typeface="Inter"/>
              <a:ea typeface="Inter"/>
              <a:cs typeface="Inter"/>
              <a:sym typeface="Inter"/>
            </a:endParaRPr>
          </a:p>
          <a:p>
            <a:pPr indent="0" lvl="0" marL="0" rtl="0" algn="l">
              <a:spcBef>
                <a:spcPts val="0"/>
              </a:spcBef>
              <a:spcAft>
                <a:spcPts val="0"/>
              </a:spcAft>
              <a:buNone/>
            </a:pPr>
            <a:r>
              <a:t/>
            </a:r>
            <a:endParaRPr sz="2400">
              <a:solidFill>
                <a:schemeClr val="dk1"/>
              </a:solidFill>
              <a:latin typeface="Inter"/>
              <a:ea typeface="Inter"/>
              <a:cs typeface="Inter"/>
              <a:sym typeface="Inter"/>
            </a:endParaRPr>
          </a:p>
          <a:p>
            <a:pPr indent="0" lvl="0" marL="0" rtl="0" algn="l">
              <a:spcBef>
                <a:spcPts val="0"/>
              </a:spcBef>
              <a:spcAft>
                <a:spcPts val="0"/>
              </a:spcAft>
              <a:buNone/>
            </a:pPr>
            <a:r>
              <a:rPr b="1" lang="en-US" sz="2400">
                <a:solidFill>
                  <a:schemeClr val="dk1"/>
                </a:solidFill>
                <a:latin typeface="Inter"/>
                <a:ea typeface="Inter"/>
                <a:cs typeface="Inter"/>
                <a:sym typeface="Inter"/>
              </a:rPr>
              <a:t>Survivor:</a:t>
            </a:r>
            <a:r>
              <a:rPr lang="en-US" sz="2400">
                <a:solidFill>
                  <a:schemeClr val="dk1"/>
                </a:solidFill>
                <a:latin typeface="Inter"/>
                <a:ea typeface="Inter"/>
                <a:cs typeface="Inter"/>
                <a:sym typeface="Inter"/>
              </a:rPr>
              <a:t> Navigated difficult circumstances to survive.</a:t>
            </a:r>
            <a:endParaRPr sz="2400">
              <a:solidFill>
                <a:schemeClr val="dk1"/>
              </a:solidFill>
              <a:latin typeface="Inter"/>
              <a:ea typeface="Inter"/>
              <a:cs typeface="Inter"/>
              <a:sym typeface="Inter"/>
            </a:endParaRPr>
          </a:p>
          <a:p>
            <a:pPr indent="0" lvl="0" marL="0" rtl="0" algn="l">
              <a:spcBef>
                <a:spcPts val="0"/>
              </a:spcBef>
              <a:spcAft>
                <a:spcPts val="0"/>
              </a:spcAft>
              <a:buNone/>
            </a:pPr>
            <a:r>
              <a:t/>
            </a:r>
            <a:endParaRPr sz="2400">
              <a:solidFill>
                <a:schemeClr val="dk1"/>
              </a:solidFill>
              <a:latin typeface="Inter"/>
              <a:ea typeface="Inter"/>
              <a:cs typeface="Inter"/>
              <a:sym typeface="Inter"/>
            </a:endParaRPr>
          </a:p>
          <a:p>
            <a:pPr indent="0" lvl="0" marL="0" rtl="0" algn="l">
              <a:spcBef>
                <a:spcPts val="0"/>
              </a:spcBef>
              <a:spcAft>
                <a:spcPts val="0"/>
              </a:spcAft>
              <a:buNone/>
            </a:pPr>
            <a:r>
              <a:rPr b="1" lang="en-US" sz="2400">
                <a:solidFill>
                  <a:schemeClr val="dk1"/>
                </a:solidFill>
                <a:latin typeface="Inter"/>
                <a:ea typeface="Inter"/>
                <a:cs typeface="Inter"/>
                <a:sym typeface="Inter"/>
              </a:rPr>
              <a:t>Icon:</a:t>
            </a:r>
            <a:r>
              <a:rPr lang="en-US" sz="2400">
                <a:solidFill>
                  <a:schemeClr val="dk1"/>
                </a:solidFill>
                <a:latin typeface="Inter"/>
                <a:ea typeface="Inter"/>
                <a:cs typeface="Inter"/>
                <a:sym typeface="Inter"/>
              </a:rPr>
              <a:t> Became a symbol of cultural transformation and history.</a:t>
            </a:r>
            <a:endParaRPr sz="2400">
              <a:solidFill>
                <a:schemeClr val="dk1"/>
              </a:solidFill>
              <a:latin typeface="Inter"/>
              <a:ea typeface="Inter"/>
              <a:cs typeface="Inter"/>
              <a:sym typeface="Inter"/>
            </a:endParaRPr>
          </a:p>
        </p:txBody>
      </p:sp>
      <p:grpSp>
        <p:nvGrpSpPr>
          <p:cNvPr id="444" name="Google Shape;444;p37"/>
          <p:cNvGrpSpPr/>
          <p:nvPr/>
        </p:nvGrpSpPr>
        <p:grpSpPr>
          <a:xfrm>
            <a:off x="6542815" y="3797059"/>
            <a:ext cx="3001846" cy="4577673"/>
            <a:chOff x="1477562" y="2800400"/>
            <a:chExt cx="3550800" cy="5877100"/>
          </a:xfrm>
        </p:grpSpPr>
        <p:grpSp>
          <p:nvGrpSpPr>
            <p:cNvPr id="445" name="Google Shape;445;p37"/>
            <p:cNvGrpSpPr/>
            <p:nvPr/>
          </p:nvGrpSpPr>
          <p:grpSpPr>
            <a:xfrm>
              <a:off x="1477562" y="2800400"/>
              <a:ext cx="3550800" cy="5246164"/>
              <a:chOff x="1443424" y="3105200"/>
              <a:chExt cx="3550800" cy="5246164"/>
            </a:xfrm>
          </p:grpSpPr>
          <p:pic>
            <p:nvPicPr>
              <p:cNvPr id="446" name="Google Shape;446;p37"/>
              <p:cNvPicPr preferRelativeResize="0"/>
              <p:nvPr/>
            </p:nvPicPr>
            <p:blipFill rotWithShape="1">
              <a:blip r:embed="rId4">
                <a:alphaModFix/>
              </a:blip>
              <a:srcRect b="52183" l="36960" r="38524" t="4453"/>
              <a:stretch/>
            </p:blipFill>
            <p:spPr>
              <a:xfrm>
                <a:off x="1443486" y="3762138"/>
                <a:ext cx="3550676" cy="4589226"/>
              </a:xfrm>
              <a:prstGeom prst="rect">
                <a:avLst/>
              </a:prstGeom>
              <a:noFill/>
              <a:ln>
                <a:noFill/>
              </a:ln>
            </p:spPr>
          </p:pic>
          <p:sp>
            <p:nvSpPr>
              <p:cNvPr id="447" name="Google Shape;447;p37"/>
              <p:cNvSpPr txBox="1"/>
              <p:nvPr/>
            </p:nvSpPr>
            <p:spPr>
              <a:xfrm>
                <a:off x="1443424" y="3105200"/>
                <a:ext cx="3550800" cy="44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Traitor</a:t>
                </a:r>
                <a:endParaRPr b="1" sz="3200">
                  <a:solidFill>
                    <a:schemeClr val="dk1"/>
                  </a:solidFill>
                  <a:latin typeface="Inter"/>
                  <a:ea typeface="Inter"/>
                  <a:cs typeface="Inter"/>
                  <a:sym typeface="Inter"/>
                </a:endParaRPr>
              </a:p>
            </p:txBody>
          </p:sp>
        </p:grpSp>
        <p:sp>
          <p:nvSpPr>
            <p:cNvPr id="448" name="Google Shape;448;p37"/>
            <p:cNvSpPr txBox="1"/>
            <p:nvPr/>
          </p:nvSpPr>
          <p:spPr>
            <a:xfrm>
              <a:off x="1477562" y="8229600"/>
              <a:ext cx="3550800" cy="4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Judithe Hernández, </a:t>
              </a:r>
              <a:r>
                <a:rPr i="1" lang="en-US" sz="1800">
                  <a:solidFill>
                    <a:schemeClr val="dk1"/>
                  </a:solidFill>
                  <a:latin typeface="Inter"/>
                  <a:ea typeface="Inter"/>
                  <a:cs typeface="Inter"/>
                  <a:sym typeface="Inter"/>
                </a:rPr>
                <a:t>Lotería de la frontera </a:t>
              </a:r>
              <a:r>
                <a:rPr lang="en-US" sz="1800">
                  <a:solidFill>
                    <a:schemeClr val="dk1"/>
                  </a:solidFill>
                  <a:latin typeface="Inter"/>
                  <a:ea typeface="Inter"/>
                  <a:cs typeface="Inter"/>
                  <a:sym typeface="Inter"/>
                </a:rPr>
                <a:t>(Borderlands Lottery), 2006.</a:t>
              </a:r>
              <a:endParaRPr sz="1800">
                <a:solidFill>
                  <a:schemeClr val="dk1"/>
                </a:solidFill>
                <a:latin typeface="Inter"/>
                <a:ea typeface="Inter"/>
                <a:cs typeface="Inter"/>
                <a:sym typeface="Inter"/>
              </a:endParaRPr>
            </a:p>
          </p:txBody>
        </p:sp>
      </p:grpSp>
      <p:grpSp>
        <p:nvGrpSpPr>
          <p:cNvPr id="449" name="Google Shape;449;p37"/>
          <p:cNvGrpSpPr/>
          <p:nvPr/>
        </p:nvGrpSpPr>
        <p:grpSpPr>
          <a:xfrm>
            <a:off x="10528755" y="3789387"/>
            <a:ext cx="3001846" cy="4604506"/>
            <a:chOff x="7402199" y="2800400"/>
            <a:chExt cx="3550800" cy="5911550"/>
          </a:xfrm>
        </p:grpSpPr>
        <p:grpSp>
          <p:nvGrpSpPr>
            <p:cNvPr id="450" name="Google Shape;450;p37"/>
            <p:cNvGrpSpPr/>
            <p:nvPr/>
          </p:nvGrpSpPr>
          <p:grpSpPr>
            <a:xfrm>
              <a:off x="7402199" y="2800400"/>
              <a:ext cx="3550800" cy="5246163"/>
              <a:chOff x="7189258" y="3105200"/>
              <a:chExt cx="3550800" cy="5246163"/>
            </a:xfrm>
          </p:grpSpPr>
          <p:pic>
            <p:nvPicPr>
              <p:cNvPr id="451" name="Google Shape;451;p37"/>
              <p:cNvPicPr preferRelativeResize="0"/>
              <p:nvPr/>
            </p:nvPicPr>
            <p:blipFill>
              <a:blip r:embed="rId5">
                <a:alphaModFix/>
              </a:blip>
              <a:stretch>
                <a:fillRect/>
              </a:stretch>
            </p:blipFill>
            <p:spPr>
              <a:xfrm>
                <a:off x="7295140" y="3762138"/>
                <a:ext cx="3339036" cy="4589226"/>
              </a:xfrm>
              <a:prstGeom prst="rect">
                <a:avLst/>
              </a:prstGeom>
              <a:noFill/>
              <a:ln>
                <a:noFill/>
              </a:ln>
            </p:spPr>
          </p:pic>
          <p:sp>
            <p:nvSpPr>
              <p:cNvPr id="452" name="Google Shape;452;p37"/>
              <p:cNvSpPr txBox="1"/>
              <p:nvPr/>
            </p:nvSpPr>
            <p:spPr>
              <a:xfrm>
                <a:off x="7189258" y="3105200"/>
                <a:ext cx="3550800" cy="44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Survivor</a:t>
                </a:r>
                <a:endParaRPr b="1" sz="3200">
                  <a:solidFill>
                    <a:schemeClr val="dk1"/>
                  </a:solidFill>
                  <a:latin typeface="Inter"/>
                  <a:ea typeface="Inter"/>
                  <a:cs typeface="Inter"/>
                  <a:sym typeface="Inter"/>
                </a:endParaRPr>
              </a:p>
            </p:txBody>
          </p:sp>
        </p:grpSp>
        <p:sp>
          <p:nvSpPr>
            <p:cNvPr id="453" name="Google Shape;453;p37"/>
            <p:cNvSpPr txBox="1"/>
            <p:nvPr/>
          </p:nvSpPr>
          <p:spPr>
            <a:xfrm>
              <a:off x="7402199" y="8264050"/>
              <a:ext cx="3550800" cy="4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Unknown artist, Mexico, </a:t>
              </a:r>
              <a:r>
                <a:rPr i="1" lang="en-US" sz="1800">
                  <a:solidFill>
                    <a:schemeClr val="dk1"/>
                  </a:solidFill>
                  <a:latin typeface="Inter"/>
                  <a:ea typeface="Inter"/>
                  <a:cs typeface="Inter"/>
                  <a:sym typeface="Inter"/>
                </a:rPr>
                <a:t>Marina, La Malinche</a:t>
              </a:r>
              <a:r>
                <a:rPr lang="en-US" sz="1800">
                  <a:solidFill>
                    <a:schemeClr val="dk1"/>
                  </a:solidFill>
                  <a:latin typeface="Inter"/>
                  <a:ea typeface="Inter"/>
                  <a:cs typeface="Inter"/>
                  <a:sym typeface="Inter"/>
                </a:rPr>
                <a:t>, 1850.</a:t>
              </a:r>
              <a:endParaRPr sz="1800">
                <a:solidFill>
                  <a:schemeClr val="dk1"/>
                </a:solidFill>
                <a:latin typeface="Inter"/>
                <a:ea typeface="Inter"/>
                <a:cs typeface="Inter"/>
                <a:sym typeface="Inter"/>
              </a:endParaRPr>
            </a:p>
          </p:txBody>
        </p:sp>
      </p:grpSp>
      <p:grpSp>
        <p:nvGrpSpPr>
          <p:cNvPr id="454" name="Google Shape;454;p37"/>
          <p:cNvGrpSpPr/>
          <p:nvPr/>
        </p:nvGrpSpPr>
        <p:grpSpPr>
          <a:xfrm>
            <a:off x="14514696" y="3789372"/>
            <a:ext cx="2801740" cy="4697049"/>
            <a:chOff x="13360973" y="2683688"/>
            <a:chExt cx="3314100" cy="6030363"/>
          </a:xfrm>
        </p:grpSpPr>
        <p:grpSp>
          <p:nvGrpSpPr>
            <p:cNvPr id="455" name="Google Shape;455;p37"/>
            <p:cNvGrpSpPr/>
            <p:nvPr/>
          </p:nvGrpSpPr>
          <p:grpSpPr>
            <a:xfrm>
              <a:off x="13361011" y="2683688"/>
              <a:ext cx="3314024" cy="5371311"/>
              <a:chOff x="13360972" y="2988488"/>
              <a:chExt cx="3314024" cy="5371311"/>
            </a:xfrm>
          </p:grpSpPr>
          <p:pic>
            <p:nvPicPr>
              <p:cNvPr id="456" name="Google Shape;456;p37"/>
              <p:cNvPicPr preferRelativeResize="0"/>
              <p:nvPr/>
            </p:nvPicPr>
            <p:blipFill>
              <a:blip r:embed="rId6">
                <a:alphaModFix/>
              </a:blip>
              <a:stretch>
                <a:fillRect/>
              </a:stretch>
            </p:blipFill>
            <p:spPr>
              <a:xfrm>
                <a:off x="13360972" y="3762138"/>
                <a:ext cx="3314024" cy="4597661"/>
              </a:xfrm>
              <a:prstGeom prst="rect">
                <a:avLst/>
              </a:prstGeom>
              <a:noFill/>
              <a:ln>
                <a:noFill/>
              </a:ln>
            </p:spPr>
          </p:pic>
          <p:sp>
            <p:nvSpPr>
              <p:cNvPr id="457" name="Google Shape;457;p37"/>
              <p:cNvSpPr txBox="1"/>
              <p:nvPr/>
            </p:nvSpPr>
            <p:spPr>
              <a:xfrm>
                <a:off x="13517984" y="2988488"/>
                <a:ext cx="3000000" cy="869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Icon</a:t>
                </a:r>
                <a:endParaRPr/>
              </a:p>
            </p:txBody>
          </p:sp>
        </p:grpSp>
        <p:sp>
          <p:nvSpPr>
            <p:cNvPr id="458" name="Google Shape;458;p37"/>
            <p:cNvSpPr txBox="1"/>
            <p:nvPr/>
          </p:nvSpPr>
          <p:spPr>
            <a:xfrm>
              <a:off x="13360973" y="8266150"/>
              <a:ext cx="3314100" cy="4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Kate Stephens, </a:t>
              </a:r>
              <a:r>
                <a:rPr i="1" lang="en-US" sz="1800">
                  <a:solidFill>
                    <a:schemeClr val="dk1"/>
                  </a:solidFill>
                  <a:latin typeface="Inter"/>
                  <a:ea typeface="Inter"/>
                  <a:cs typeface="Inter"/>
                  <a:sym typeface="Inter"/>
                </a:rPr>
                <a:t>Donna Marina, La Malinche</a:t>
              </a:r>
              <a:r>
                <a:rPr lang="en-US" sz="1800">
                  <a:solidFill>
                    <a:schemeClr val="dk1"/>
                  </a:solidFill>
                  <a:latin typeface="Inter"/>
                  <a:ea typeface="Inter"/>
                  <a:cs typeface="Inter"/>
                  <a:sym typeface="Inter"/>
                </a:rPr>
                <a:t>, 1916.</a:t>
              </a:r>
              <a:endParaRPr sz="1800">
                <a:solidFill>
                  <a:schemeClr val="dk1"/>
                </a:solidFill>
                <a:latin typeface="Inter"/>
                <a:ea typeface="Inter"/>
                <a:cs typeface="Inter"/>
                <a:sym typeface="Inter"/>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38"/>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64" name="Google Shape;464;p38"/>
          <p:cNvGrpSpPr/>
          <p:nvPr/>
        </p:nvGrpSpPr>
        <p:grpSpPr>
          <a:xfrm>
            <a:off x="-254016" y="9230009"/>
            <a:ext cx="18796043" cy="937448"/>
            <a:chOff x="204" y="0"/>
            <a:chExt cx="25061391" cy="1249931"/>
          </a:xfrm>
        </p:grpSpPr>
        <p:grpSp>
          <p:nvGrpSpPr>
            <p:cNvPr id="465" name="Google Shape;465;p38"/>
            <p:cNvGrpSpPr/>
            <p:nvPr/>
          </p:nvGrpSpPr>
          <p:grpSpPr>
            <a:xfrm rot="5400000">
              <a:off x="12002369" y="-11663474"/>
              <a:ext cx="1249931" cy="24576878"/>
              <a:chOff x="0" y="-38100"/>
              <a:chExt cx="246900" cy="4854692"/>
            </a:xfrm>
          </p:grpSpPr>
          <p:sp>
            <p:nvSpPr>
              <p:cNvPr id="466" name="Google Shape;466;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67" name="Google Shape;467;p3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8" name="Google Shape;468;p3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69" name="Google Shape;469;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70" name="Google Shape;470;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71" name="Google Shape;471;p38"/>
          <p:cNvGrpSpPr/>
          <p:nvPr/>
        </p:nvGrpSpPr>
        <p:grpSpPr>
          <a:xfrm>
            <a:off x="15859155" y="-98041"/>
            <a:ext cx="1562625" cy="1771271"/>
            <a:chOff x="0" y="-130721"/>
            <a:chExt cx="2083500" cy="2361695"/>
          </a:xfrm>
        </p:grpSpPr>
        <p:grpSp>
          <p:nvGrpSpPr>
            <p:cNvPr id="472" name="Google Shape;472;p38"/>
            <p:cNvGrpSpPr/>
            <p:nvPr/>
          </p:nvGrpSpPr>
          <p:grpSpPr>
            <a:xfrm>
              <a:off x="75599" y="-130721"/>
              <a:ext cx="1932614" cy="2361695"/>
              <a:chOff x="0" y="-47625"/>
              <a:chExt cx="704100" cy="860425"/>
            </a:xfrm>
          </p:grpSpPr>
          <p:sp>
            <p:nvSpPr>
              <p:cNvPr id="473" name="Google Shape;473;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75" name="Google Shape;475;p3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12</a:t>
              </a:r>
              <a:endParaRPr>
                <a:solidFill>
                  <a:schemeClr val="lt1"/>
                </a:solidFill>
              </a:endParaRPr>
            </a:p>
          </p:txBody>
        </p:sp>
      </p:grpSp>
      <p:sp>
        <p:nvSpPr>
          <p:cNvPr id="476" name="Google Shape;476;p38"/>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77" name="Google Shape;477;p38"/>
          <p:cNvSpPr txBox="1"/>
          <p:nvPr/>
        </p:nvSpPr>
        <p:spPr>
          <a:xfrm>
            <a:off x="740250" y="2599250"/>
            <a:ext cx="9744000" cy="5553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US" sz="3000" u="sng">
                <a:solidFill>
                  <a:schemeClr val="dk1"/>
                </a:solidFill>
                <a:latin typeface="Inter"/>
                <a:ea typeface="Inter"/>
                <a:cs typeface="Inter"/>
                <a:sym typeface="Inter"/>
              </a:rPr>
              <a:t>Group Presentations</a:t>
            </a:r>
            <a:endParaRPr i="1" sz="3000" u="sng">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3000">
                <a:solidFill>
                  <a:schemeClr val="dk1"/>
                </a:solidFill>
                <a:latin typeface="Inter"/>
                <a:ea typeface="Inter"/>
                <a:cs typeface="Inter"/>
                <a:sym typeface="Inter"/>
              </a:rPr>
              <a:t>Each small group (La Lengua, La Indígena, La Madre de Mestizaje, La Traidora) will present their claim and supporting evidence.</a:t>
            </a:r>
            <a:endParaRPr sz="3000">
              <a:solidFill>
                <a:schemeClr val="dk1"/>
              </a:solidFill>
              <a:latin typeface="Inter"/>
              <a:ea typeface="Inter"/>
              <a:cs typeface="Inter"/>
              <a:sym typeface="Inter"/>
            </a:endParaRPr>
          </a:p>
          <a:p>
            <a:pPr indent="-419100" lvl="0" marL="457200" rtl="0" algn="l">
              <a:lnSpc>
                <a:spcPct val="115000"/>
              </a:lnSpc>
              <a:spcBef>
                <a:spcPts val="1200"/>
              </a:spcBef>
              <a:spcAft>
                <a:spcPts val="0"/>
              </a:spcAft>
              <a:buClr>
                <a:schemeClr val="dk1"/>
              </a:buClr>
              <a:buSzPts val="3000"/>
              <a:buAutoNum type="arabicPeriod"/>
            </a:pPr>
            <a:r>
              <a:rPr b="1" lang="en-US" sz="3000">
                <a:solidFill>
                  <a:schemeClr val="dk1"/>
                </a:solidFill>
                <a:latin typeface="Inter"/>
                <a:ea typeface="Inter"/>
                <a:cs typeface="Inter"/>
                <a:sym typeface="Inter"/>
              </a:rPr>
              <a:t>State Your Claim:</a:t>
            </a:r>
            <a:r>
              <a:rPr lang="en-US" sz="3000">
                <a:solidFill>
                  <a:schemeClr val="dk1"/>
                </a:solidFill>
                <a:latin typeface="Inter"/>
                <a:ea typeface="Inter"/>
                <a:cs typeface="Inter"/>
                <a:sym typeface="Inter"/>
              </a:rPr>
              <a:t> "We believe La Malinche is best viewed as a ___."</a:t>
            </a:r>
            <a:endParaRPr sz="3000">
              <a:solidFill>
                <a:schemeClr val="dk1"/>
              </a:solidFill>
              <a:latin typeface="Inter"/>
              <a:ea typeface="Inter"/>
              <a:cs typeface="Inter"/>
              <a:sym typeface="Inter"/>
            </a:endParaRPr>
          </a:p>
          <a:p>
            <a:pPr indent="-419100" lvl="0" marL="457200" rtl="0" algn="l">
              <a:lnSpc>
                <a:spcPct val="115000"/>
              </a:lnSpc>
              <a:spcBef>
                <a:spcPts val="0"/>
              </a:spcBef>
              <a:spcAft>
                <a:spcPts val="0"/>
              </a:spcAft>
              <a:buClr>
                <a:schemeClr val="dk1"/>
              </a:buClr>
              <a:buSzPts val="3000"/>
              <a:buAutoNum type="arabicPeriod"/>
            </a:pPr>
            <a:r>
              <a:rPr b="1" lang="en-US" sz="3000">
                <a:solidFill>
                  <a:schemeClr val="dk1"/>
                </a:solidFill>
                <a:latin typeface="Inter"/>
                <a:ea typeface="Inter"/>
                <a:cs typeface="Inter"/>
                <a:sym typeface="Inter"/>
              </a:rPr>
              <a:t>Provide Two Key Pieces of Evidence:</a:t>
            </a:r>
            <a:r>
              <a:rPr lang="en-US" sz="3000">
                <a:solidFill>
                  <a:schemeClr val="dk1"/>
                </a:solidFill>
                <a:latin typeface="Inter"/>
                <a:ea typeface="Inter"/>
                <a:cs typeface="Inter"/>
                <a:sym typeface="Inter"/>
              </a:rPr>
              <a:t> Explain how each source supports the claim.</a:t>
            </a:r>
            <a:endParaRPr sz="3000">
              <a:solidFill>
                <a:schemeClr val="dk1"/>
              </a:solidFill>
              <a:latin typeface="Inter"/>
              <a:ea typeface="Inter"/>
              <a:cs typeface="Inter"/>
              <a:sym typeface="Inter"/>
            </a:endParaRPr>
          </a:p>
          <a:p>
            <a:pPr indent="-419100" lvl="0" marL="457200" rtl="0" algn="l">
              <a:lnSpc>
                <a:spcPct val="115000"/>
              </a:lnSpc>
              <a:spcBef>
                <a:spcPts val="0"/>
              </a:spcBef>
              <a:spcAft>
                <a:spcPts val="0"/>
              </a:spcAft>
              <a:buClr>
                <a:schemeClr val="dk1"/>
              </a:buClr>
              <a:buSzPts val="3000"/>
              <a:buAutoNum type="arabicPeriod"/>
            </a:pPr>
            <a:r>
              <a:rPr b="1" lang="en-US" sz="3000">
                <a:solidFill>
                  <a:schemeClr val="dk1"/>
                </a:solidFill>
                <a:latin typeface="Inter"/>
                <a:ea typeface="Inter"/>
                <a:cs typeface="Inter"/>
                <a:sym typeface="Inter"/>
              </a:rPr>
              <a:t>Anticipate Counterarguments:</a:t>
            </a:r>
            <a:r>
              <a:rPr lang="en-US" sz="3000">
                <a:solidFill>
                  <a:schemeClr val="dk1"/>
                </a:solidFill>
                <a:latin typeface="Inter"/>
                <a:ea typeface="Inter"/>
                <a:cs typeface="Inter"/>
                <a:sym typeface="Inter"/>
              </a:rPr>
              <a:t> Address why the other perspectives are less accurate.</a:t>
            </a:r>
            <a:endParaRPr sz="3000">
              <a:solidFill>
                <a:schemeClr val="dk1"/>
              </a:solidFill>
              <a:latin typeface="Inter"/>
              <a:ea typeface="Inter"/>
              <a:cs typeface="Inter"/>
              <a:sym typeface="Inter"/>
            </a:endParaRPr>
          </a:p>
          <a:p>
            <a:pPr indent="0" lvl="0" marL="0" rtl="0" algn="l">
              <a:spcBef>
                <a:spcPts val="1200"/>
              </a:spcBef>
              <a:spcAft>
                <a:spcPts val="0"/>
              </a:spcAft>
              <a:buNone/>
            </a:pPr>
            <a:r>
              <a:t/>
            </a:r>
            <a:endParaRPr i="1" sz="3000">
              <a:solidFill>
                <a:schemeClr val="dk1"/>
              </a:solidFill>
              <a:latin typeface="Inter"/>
              <a:ea typeface="Inter"/>
              <a:cs typeface="Inter"/>
              <a:sym typeface="Inter"/>
            </a:endParaRPr>
          </a:p>
        </p:txBody>
      </p:sp>
      <p:sp>
        <p:nvSpPr>
          <p:cNvPr id="478" name="Google Shape;478;p38"/>
          <p:cNvSpPr txBox="1"/>
          <p:nvPr/>
        </p:nvSpPr>
        <p:spPr>
          <a:xfrm>
            <a:off x="3614400" y="390725"/>
            <a:ext cx="110592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“YOU BE THE JUDGE”</a:t>
            </a:r>
            <a:endParaRPr sz="900"/>
          </a:p>
        </p:txBody>
      </p:sp>
      <p:pic>
        <p:nvPicPr>
          <p:cNvPr id="479" name="Google Shape;479;p38"/>
          <p:cNvPicPr preferRelativeResize="0"/>
          <p:nvPr/>
        </p:nvPicPr>
        <p:blipFill rotWithShape="1">
          <a:blip r:embed="rId4">
            <a:alphaModFix/>
          </a:blip>
          <a:srcRect b="0" l="24086" r="24081" t="0"/>
          <a:stretch/>
        </p:blipFill>
        <p:spPr>
          <a:xfrm>
            <a:off x="11558700" y="2228224"/>
            <a:ext cx="5013402" cy="6446776"/>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7"/>
          <p:cNvSpPr txBox="1"/>
          <p:nvPr/>
        </p:nvSpPr>
        <p:spPr>
          <a:xfrm>
            <a:off x="773325" y="3685800"/>
            <a:ext cx="167412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How do different types of sources shape the understanding of La Malinche as a figure of betrayal, survival, or heroism?</a:t>
            </a:r>
            <a:endParaRPr i="1" sz="5000">
              <a:solidFill>
                <a:srgbClr val="231F20"/>
              </a:solidFill>
              <a:latin typeface="Inter"/>
              <a:ea typeface="Inter"/>
              <a:cs typeface="Inter"/>
              <a:sym typeface="Inter"/>
            </a:endParaRPr>
          </a:p>
        </p:txBody>
      </p:sp>
      <p:sp>
        <p:nvSpPr>
          <p:cNvPr id="186" name="Google Shape;186;p2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7" name="Google Shape;187;p27"/>
          <p:cNvGrpSpPr/>
          <p:nvPr/>
        </p:nvGrpSpPr>
        <p:grpSpPr>
          <a:xfrm>
            <a:off x="-254016" y="9230009"/>
            <a:ext cx="18796033" cy="937061"/>
            <a:chOff x="204" y="0"/>
            <a:chExt cx="25061377" cy="1249415"/>
          </a:xfrm>
        </p:grpSpPr>
        <p:grpSp>
          <p:nvGrpSpPr>
            <p:cNvPr id="188" name="Google Shape;188;p27"/>
            <p:cNvGrpSpPr/>
            <p:nvPr/>
          </p:nvGrpSpPr>
          <p:grpSpPr>
            <a:xfrm rot="5400000">
              <a:off x="12002626" y="-11663734"/>
              <a:ext cx="1249415" cy="24576881"/>
              <a:chOff x="0" y="-38100"/>
              <a:chExt cx="246798" cy="4854693"/>
            </a:xfrm>
          </p:grpSpPr>
          <p:sp>
            <p:nvSpPr>
              <p:cNvPr id="189" name="Google Shape;189;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0" name="Google Shape;190;p27"/>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1" name="Google Shape;191;p2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92" name="Google Shape;192;p27"/>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93" name="Google Shape;193;p27"/>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194" name="Google Shape;194;p27"/>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95" name="Google Shape;195;p27"/>
          <p:cNvGrpSpPr/>
          <p:nvPr/>
        </p:nvGrpSpPr>
        <p:grpSpPr>
          <a:xfrm>
            <a:off x="15859155" y="-98041"/>
            <a:ext cx="1562626" cy="1771266"/>
            <a:chOff x="0" y="-130721"/>
            <a:chExt cx="2083500" cy="2361688"/>
          </a:xfrm>
        </p:grpSpPr>
        <p:grpSp>
          <p:nvGrpSpPr>
            <p:cNvPr id="196" name="Google Shape;196;p27"/>
            <p:cNvGrpSpPr/>
            <p:nvPr/>
          </p:nvGrpSpPr>
          <p:grpSpPr>
            <a:xfrm>
              <a:off x="75599" y="-130721"/>
              <a:ext cx="1932284" cy="2361688"/>
              <a:chOff x="0" y="-47625"/>
              <a:chExt cx="703982" cy="860425"/>
            </a:xfrm>
          </p:grpSpPr>
          <p:sp>
            <p:nvSpPr>
              <p:cNvPr id="197" name="Google Shape;197;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7"/>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9" name="Google Shape;199;p2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200" name="Google Shape;200;p2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8"/>
          <p:cNvSpPr txBox="1"/>
          <p:nvPr/>
        </p:nvSpPr>
        <p:spPr>
          <a:xfrm>
            <a:off x="1028700" y="312175"/>
            <a:ext cx="162306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WH</a:t>
            </a:r>
            <a:r>
              <a:rPr b="1" lang="en-US" sz="8499">
                <a:solidFill>
                  <a:srgbClr val="231F20"/>
                </a:solidFill>
                <a:latin typeface="Halant"/>
                <a:ea typeface="Halant"/>
                <a:cs typeface="Halant"/>
                <a:sym typeface="Halant"/>
              </a:rPr>
              <a:t>O</a:t>
            </a:r>
            <a:r>
              <a:rPr b="1" lang="en-US" sz="8499">
                <a:solidFill>
                  <a:srgbClr val="231F20"/>
                </a:solidFill>
                <a:latin typeface="Halant"/>
                <a:ea typeface="Halant"/>
                <a:cs typeface="Halant"/>
                <a:sym typeface="Halant"/>
              </a:rPr>
              <a:t> WAS</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LA MALINCHE?</a:t>
            </a:r>
            <a:endParaRPr/>
          </a:p>
        </p:txBody>
      </p:sp>
      <p:sp>
        <p:nvSpPr>
          <p:cNvPr id="206" name="Google Shape;206;p28"/>
          <p:cNvSpPr/>
          <p:nvPr/>
        </p:nvSpPr>
        <p:spPr>
          <a:xfrm>
            <a:off x="13417488" y="6644977"/>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7" name="Google Shape;207;p28"/>
          <p:cNvGrpSpPr/>
          <p:nvPr/>
        </p:nvGrpSpPr>
        <p:grpSpPr>
          <a:xfrm>
            <a:off x="15859155" y="-98041"/>
            <a:ext cx="1562625" cy="1771271"/>
            <a:chOff x="0" y="-130721"/>
            <a:chExt cx="2083500" cy="2361695"/>
          </a:xfrm>
        </p:grpSpPr>
        <p:grpSp>
          <p:nvGrpSpPr>
            <p:cNvPr id="208" name="Google Shape;208;p28"/>
            <p:cNvGrpSpPr/>
            <p:nvPr/>
          </p:nvGrpSpPr>
          <p:grpSpPr>
            <a:xfrm>
              <a:off x="75599" y="-130721"/>
              <a:ext cx="1932614" cy="2361695"/>
              <a:chOff x="0" y="-47625"/>
              <a:chExt cx="704100" cy="860425"/>
            </a:xfrm>
          </p:grpSpPr>
          <p:sp>
            <p:nvSpPr>
              <p:cNvPr id="209" name="Google Shape;209;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2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1" name="Google Shape;211;p2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212" name="Google Shape;212;p28"/>
          <p:cNvSpPr/>
          <p:nvPr/>
        </p:nvSpPr>
        <p:spPr>
          <a:xfrm>
            <a:off x="-3305012" y="-39805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3" name="Google Shape;213;p28"/>
          <p:cNvGrpSpPr/>
          <p:nvPr/>
        </p:nvGrpSpPr>
        <p:grpSpPr>
          <a:xfrm>
            <a:off x="-254016" y="9230009"/>
            <a:ext cx="18796043" cy="937448"/>
            <a:chOff x="204" y="0"/>
            <a:chExt cx="25061391" cy="1249931"/>
          </a:xfrm>
        </p:grpSpPr>
        <p:grpSp>
          <p:nvGrpSpPr>
            <p:cNvPr id="214" name="Google Shape;214;p28"/>
            <p:cNvGrpSpPr/>
            <p:nvPr/>
          </p:nvGrpSpPr>
          <p:grpSpPr>
            <a:xfrm rot="5400000">
              <a:off x="12002369" y="-11663474"/>
              <a:ext cx="1249931" cy="24576878"/>
              <a:chOff x="0" y="-38100"/>
              <a:chExt cx="246900" cy="4854692"/>
            </a:xfrm>
          </p:grpSpPr>
          <p:sp>
            <p:nvSpPr>
              <p:cNvPr id="215" name="Google Shape;215;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6" name="Google Shape;216;p2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7" name="Google Shape;217;p2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8" name="Google Shape;218;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9" name="Google Shape;219;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0" name="Google Shape;220;p28"/>
          <p:cNvSpPr txBox="1"/>
          <p:nvPr/>
        </p:nvSpPr>
        <p:spPr>
          <a:xfrm>
            <a:off x="1028700" y="2969350"/>
            <a:ext cx="16857300" cy="526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3000">
                <a:solidFill>
                  <a:schemeClr val="dk1"/>
                </a:solidFill>
                <a:latin typeface="Inter"/>
                <a:ea typeface="Inter"/>
                <a:cs typeface="Inter"/>
                <a:sym typeface="Inter"/>
              </a:rPr>
              <a:t>“</a:t>
            </a:r>
            <a:r>
              <a:rPr i="1" lang="en-US" sz="3000">
                <a:solidFill>
                  <a:schemeClr val="dk1"/>
                </a:solidFill>
                <a:latin typeface="Inter"/>
                <a:ea typeface="Inter"/>
                <a:cs typeface="Inter"/>
                <a:sym typeface="Inter"/>
              </a:rPr>
              <a:t>Five centuries ago, the outcome of a war between Indigenous armies and Spanish soldiers irrevocably changed the world. At the heart of that conflict stood a Nahua girl, a translator and cultural interpreter for two disparate worlds, Indigenous and European. We have come to know her by many names—Malintzin, the Nahuatl honorific; Doña Marina, her Spanish baptismal name; and Malinche, the vernacular (everyday language) form of Malintzin. Her story—what survives of it—comes from the writings and images of those who knew her, those who admired her, and those who reviled her. Our understanding of this woman’s life reflects the cultural and historical agendas of the authors who have told her tale.”</a:t>
            </a:r>
            <a:endParaRPr i="1" sz="3000">
              <a:solidFill>
                <a:schemeClr val="dk1"/>
              </a:solidFill>
              <a:latin typeface="Inter"/>
              <a:ea typeface="Inter"/>
              <a:cs typeface="Inter"/>
              <a:sym typeface="Inter"/>
            </a:endParaRPr>
          </a:p>
          <a:p>
            <a:pPr indent="0" lvl="0" marL="0" rtl="0" algn="l">
              <a:spcBef>
                <a:spcPts val="0"/>
              </a:spcBef>
              <a:spcAft>
                <a:spcPts val="0"/>
              </a:spcAft>
              <a:buNone/>
            </a:pPr>
            <a:r>
              <a:t/>
            </a:r>
            <a:endParaRPr sz="3000">
              <a:solidFill>
                <a:schemeClr val="dk1"/>
              </a:solidFill>
              <a:latin typeface="Inter"/>
              <a:ea typeface="Inter"/>
              <a:cs typeface="Inter"/>
              <a:sym typeface="Inter"/>
            </a:endParaRPr>
          </a:p>
          <a:p>
            <a:pPr indent="0" lvl="0" marL="0" rtl="0" algn="l">
              <a:spcBef>
                <a:spcPts val="0"/>
              </a:spcBef>
              <a:spcAft>
                <a:spcPts val="0"/>
              </a:spcAft>
              <a:buNone/>
            </a:pPr>
            <a:r>
              <a:rPr lang="en-US" sz="3000">
                <a:solidFill>
                  <a:schemeClr val="dk1"/>
                </a:solidFill>
                <a:latin typeface="Inter"/>
                <a:ea typeface="Inter"/>
                <a:cs typeface="Inter"/>
                <a:sym typeface="Inter"/>
              </a:rPr>
              <a:t>Source: </a:t>
            </a:r>
            <a:r>
              <a:rPr i="1" lang="en-US" sz="3000">
                <a:solidFill>
                  <a:schemeClr val="dk1"/>
                </a:solidFill>
                <a:latin typeface="Inter"/>
                <a:ea typeface="Inter"/>
                <a:cs typeface="Inter"/>
                <a:sym typeface="Inter"/>
              </a:rPr>
              <a:t>Traitor, Survivor, Icon: The Legacy of La Malinche</a:t>
            </a:r>
            <a:r>
              <a:rPr lang="en-US" sz="3000">
                <a:solidFill>
                  <a:schemeClr val="dk1"/>
                </a:solidFill>
                <a:latin typeface="Inter"/>
                <a:ea typeface="Inter"/>
                <a:cs typeface="Inter"/>
                <a:sym typeface="Inter"/>
              </a:rPr>
              <a:t>, </a:t>
            </a:r>
            <a:endParaRPr sz="3000">
              <a:solidFill>
                <a:schemeClr val="dk1"/>
              </a:solidFill>
              <a:latin typeface="Inter"/>
              <a:ea typeface="Inter"/>
              <a:cs typeface="Inter"/>
              <a:sym typeface="Inter"/>
            </a:endParaRPr>
          </a:p>
          <a:p>
            <a:pPr indent="0" lvl="0" marL="0" rtl="0" algn="l">
              <a:spcBef>
                <a:spcPts val="0"/>
              </a:spcBef>
              <a:spcAft>
                <a:spcPts val="0"/>
              </a:spcAft>
              <a:buNone/>
            </a:pPr>
            <a:r>
              <a:rPr lang="en-US" sz="3000">
                <a:solidFill>
                  <a:schemeClr val="dk1"/>
                </a:solidFill>
                <a:latin typeface="Inter"/>
                <a:ea typeface="Inter"/>
                <a:cs typeface="Inter"/>
                <a:sym typeface="Inter"/>
              </a:rPr>
              <a:t>Edited by Victoria I. Lyall and Terezita Romo, 2022.</a:t>
            </a:r>
            <a:endParaRPr sz="30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9"/>
          <p:cNvSpPr txBox="1"/>
          <p:nvPr/>
        </p:nvSpPr>
        <p:spPr>
          <a:xfrm>
            <a:off x="1028700" y="9525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BRIEF BIOGRAPHY</a:t>
            </a:r>
            <a:endParaRPr/>
          </a:p>
        </p:txBody>
      </p:sp>
      <p:sp>
        <p:nvSpPr>
          <p:cNvPr id="226" name="Google Shape;226;p29"/>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27" name="Google Shape;227;p29"/>
          <p:cNvGrpSpPr/>
          <p:nvPr/>
        </p:nvGrpSpPr>
        <p:grpSpPr>
          <a:xfrm>
            <a:off x="15859155" y="-98041"/>
            <a:ext cx="1562626" cy="1771266"/>
            <a:chOff x="0" y="-130721"/>
            <a:chExt cx="2083500" cy="2361688"/>
          </a:xfrm>
        </p:grpSpPr>
        <p:grpSp>
          <p:nvGrpSpPr>
            <p:cNvPr id="228" name="Google Shape;228;p29"/>
            <p:cNvGrpSpPr/>
            <p:nvPr/>
          </p:nvGrpSpPr>
          <p:grpSpPr>
            <a:xfrm>
              <a:off x="75599" y="-130721"/>
              <a:ext cx="1932284" cy="2361688"/>
              <a:chOff x="0" y="-47625"/>
              <a:chExt cx="703982" cy="860425"/>
            </a:xfrm>
          </p:grpSpPr>
          <p:sp>
            <p:nvSpPr>
              <p:cNvPr id="229" name="Google Shape;229;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29"/>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1" name="Google Shape;231;p2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3</a:t>
              </a:r>
              <a:endParaRPr/>
            </a:p>
          </p:txBody>
        </p:sp>
      </p:grpSp>
      <p:sp>
        <p:nvSpPr>
          <p:cNvPr id="232" name="Google Shape;232;p29"/>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3" name="Google Shape;233;p29"/>
          <p:cNvGrpSpPr/>
          <p:nvPr/>
        </p:nvGrpSpPr>
        <p:grpSpPr>
          <a:xfrm>
            <a:off x="-254016" y="9230009"/>
            <a:ext cx="18796033" cy="937061"/>
            <a:chOff x="204" y="0"/>
            <a:chExt cx="25061377" cy="1249415"/>
          </a:xfrm>
        </p:grpSpPr>
        <p:grpSp>
          <p:nvGrpSpPr>
            <p:cNvPr id="234" name="Google Shape;234;p29"/>
            <p:cNvGrpSpPr/>
            <p:nvPr/>
          </p:nvGrpSpPr>
          <p:grpSpPr>
            <a:xfrm rot="5400000">
              <a:off x="12002626" y="-11663734"/>
              <a:ext cx="1249415" cy="24576881"/>
              <a:chOff x="0" y="-38100"/>
              <a:chExt cx="246798" cy="4854693"/>
            </a:xfrm>
          </p:grpSpPr>
          <p:sp>
            <p:nvSpPr>
              <p:cNvPr id="235" name="Google Shape;235;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6" name="Google Shape;236;p29"/>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7" name="Google Shape;237;p2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8" name="Google Shape;238;p29"/>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239" name="Google Shape;239;p29"/>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240" name="Google Shape;240;p29"/>
          <p:cNvSpPr txBox="1"/>
          <p:nvPr/>
        </p:nvSpPr>
        <p:spPr>
          <a:xfrm>
            <a:off x="751550" y="2315800"/>
            <a:ext cx="9740100" cy="6582900"/>
          </a:xfrm>
          <a:prstGeom prst="rect">
            <a:avLst/>
          </a:prstGeom>
          <a:noFill/>
          <a:ln>
            <a:noFill/>
          </a:ln>
        </p:spPr>
        <p:txBody>
          <a:bodyPr anchorCtr="0" anchor="t" bIns="91425" lIns="91425" spcFirstLastPara="1" rIns="91425" wrap="square" tIns="91425">
            <a:noAutofit/>
          </a:bodyPr>
          <a:lstStyle/>
          <a:p>
            <a:pPr indent="-406400" lvl="0" marL="457200" rtl="0" algn="l">
              <a:lnSpc>
                <a:spcPct val="100000"/>
              </a:lnSpc>
              <a:spcBef>
                <a:spcPts val="0"/>
              </a:spcBef>
              <a:spcAft>
                <a:spcPts val="0"/>
              </a:spcAft>
              <a:buClr>
                <a:srgbClr val="000000"/>
              </a:buClr>
              <a:buSzPts val="2800"/>
              <a:buFont typeface="Inter"/>
              <a:buChar char="●"/>
            </a:pPr>
            <a:r>
              <a:rPr lang="en-US" sz="2800">
                <a:solidFill>
                  <a:srgbClr val="000000"/>
                </a:solidFill>
                <a:latin typeface="Inter"/>
                <a:ea typeface="Inter"/>
                <a:cs typeface="Inter"/>
                <a:sym typeface="Inter"/>
              </a:rPr>
              <a:t>Born around 1502</a:t>
            </a:r>
            <a:endParaRPr sz="2800">
              <a:solidFill>
                <a:srgbClr val="000000"/>
              </a:solidFill>
              <a:latin typeface="Inter"/>
              <a:ea typeface="Inter"/>
              <a:cs typeface="Inter"/>
              <a:sym typeface="Inter"/>
            </a:endParaRPr>
          </a:p>
          <a:p>
            <a:pPr indent="-406400" lvl="0" marL="457200" rtl="0" algn="l">
              <a:lnSpc>
                <a:spcPct val="100000"/>
              </a:lnSpc>
              <a:spcBef>
                <a:spcPts val="1000"/>
              </a:spcBef>
              <a:spcAft>
                <a:spcPts val="0"/>
              </a:spcAft>
              <a:buClr>
                <a:srgbClr val="000000"/>
              </a:buClr>
              <a:buSzPts val="2800"/>
              <a:buFont typeface="Inter"/>
              <a:buChar char="●"/>
            </a:pPr>
            <a:r>
              <a:rPr lang="en-US" sz="2800">
                <a:solidFill>
                  <a:srgbClr val="000000"/>
                </a:solidFill>
                <a:latin typeface="Inter"/>
                <a:ea typeface="Inter"/>
                <a:cs typeface="Inter"/>
                <a:sym typeface="Inter"/>
              </a:rPr>
              <a:t>Was sold into slavery (and declared dead) by her mother to traders and lived with Mayan peoples </a:t>
            </a:r>
            <a:endParaRPr sz="2800">
              <a:solidFill>
                <a:srgbClr val="000000"/>
              </a:solidFill>
              <a:latin typeface="Inter"/>
              <a:ea typeface="Inter"/>
              <a:cs typeface="Inter"/>
              <a:sym typeface="Inter"/>
            </a:endParaRPr>
          </a:p>
          <a:p>
            <a:pPr indent="-406400" lvl="0" marL="457200" rtl="0" algn="l">
              <a:lnSpc>
                <a:spcPct val="100000"/>
              </a:lnSpc>
              <a:spcBef>
                <a:spcPts val="1000"/>
              </a:spcBef>
              <a:spcAft>
                <a:spcPts val="0"/>
              </a:spcAft>
              <a:buClr>
                <a:schemeClr val="dk1"/>
              </a:buClr>
              <a:buSzPts val="2800"/>
              <a:buFont typeface="Inter"/>
              <a:buChar char="●"/>
            </a:pPr>
            <a:r>
              <a:rPr lang="en-US" sz="2800">
                <a:solidFill>
                  <a:schemeClr val="dk1"/>
                </a:solidFill>
                <a:latin typeface="Inter"/>
                <a:ea typeface="Inter"/>
                <a:cs typeface="Inter"/>
                <a:sym typeface="Inter"/>
              </a:rPr>
              <a:t>Was probably in a group of 20 maidens gifted to Cortés when he conquered the Mayan peoples</a:t>
            </a:r>
            <a:endParaRPr sz="2800">
              <a:solidFill>
                <a:schemeClr val="dk1"/>
              </a:solidFill>
              <a:latin typeface="Inter"/>
              <a:ea typeface="Inter"/>
              <a:cs typeface="Inter"/>
              <a:sym typeface="Inter"/>
            </a:endParaRPr>
          </a:p>
          <a:p>
            <a:pPr indent="-406400" lvl="0" marL="457200" rtl="0" algn="l">
              <a:lnSpc>
                <a:spcPct val="100000"/>
              </a:lnSpc>
              <a:spcBef>
                <a:spcPts val="1000"/>
              </a:spcBef>
              <a:spcAft>
                <a:spcPts val="0"/>
              </a:spcAft>
              <a:buClr>
                <a:schemeClr val="dk1"/>
              </a:buClr>
              <a:buSzPts val="2800"/>
              <a:buFont typeface="Inter"/>
              <a:buChar char="●"/>
            </a:pPr>
            <a:r>
              <a:rPr lang="en-US" sz="2800">
                <a:solidFill>
                  <a:schemeClr val="dk1"/>
                </a:solidFill>
                <a:latin typeface="Inter"/>
                <a:ea typeface="Inter"/>
                <a:cs typeface="Inter"/>
                <a:sym typeface="Inter"/>
              </a:rPr>
              <a:t>Spoke both Mayan dialects and Nahuátl (Aztec language), and learned Spanish</a:t>
            </a:r>
            <a:endParaRPr sz="2800">
              <a:solidFill>
                <a:schemeClr val="dk1"/>
              </a:solidFill>
              <a:latin typeface="Inter"/>
              <a:ea typeface="Inter"/>
              <a:cs typeface="Inter"/>
              <a:sym typeface="Inter"/>
            </a:endParaRPr>
          </a:p>
          <a:p>
            <a:pPr indent="-406400" lvl="0" marL="457200" rtl="0" algn="l">
              <a:lnSpc>
                <a:spcPct val="100000"/>
              </a:lnSpc>
              <a:spcBef>
                <a:spcPts val="1000"/>
              </a:spcBef>
              <a:spcAft>
                <a:spcPts val="0"/>
              </a:spcAft>
              <a:buClr>
                <a:schemeClr val="dk1"/>
              </a:buClr>
              <a:buSzPts val="2800"/>
              <a:buFont typeface="Inter"/>
              <a:buChar char="●"/>
            </a:pPr>
            <a:r>
              <a:rPr lang="en-US" sz="2800">
                <a:solidFill>
                  <a:schemeClr val="dk1"/>
                </a:solidFill>
                <a:latin typeface="Inter"/>
                <a:ea typeface="Inter"/>
                <a:cs typeface="Inter"/>
                <a:sym typeface="Inter"/>
              </a:rPr>
              <a:t>Acted as Cortés’ interpreter and advisor</a:t>
            </a:r>
            <a:endParaRPr sz="2800">
              <a:solidFill>
                <a:schemeClr val="dk1"/>
              </a:solidFill>
              <a:latin typeface="Inter"/>
              <a:ea typeface="Inter"/>
              <a:cs typeface="Inter"/>
              <a:sym typeface="Inter"/>
            </a:endParaRPr>
          </a:p>
          <a:p>
            <a:pPr indent="-406400" lvl="0" marL="457200" rtl="0" algn="l">
              <a:lnSpc>
                <a:spcPct val="100000"/>
              </a:lnSpc>
              <a:spcBef>
                <a:spcPts val="1000"/>
              </a:spcBef>
              <a:spcAft>
                <a:spcPts val="0"/>
              </a:spcAft>
              <a:buClr>
                <a:schemeClr val="dk1"/>
              </a:buClr>
              <a:buSzPts val="2800"/>
              <a:buFont typeface="Inter"/>
              <a:buChar char="●"/>
            </a:pPr>
            <a:r>
              <a:rPr lang="en-US" sz="2800">
                <a:solidFill>
                  <a:schemeClr val="dk1"/>
                </a:solidFill>
                <a:latin typeface="Inter"/>
                <a:ea typeface="Inter"/>
                <a:cs typeface="Inter"/>
                <a:sym typeface="Inter"/>
              </a:rPr>
              <a:t>Bore Cortés his first son, Martin (named after Cortés’ father)</a:t>
            </a:r>
            <a:endParaRPr sz="2800">
              <a:solidFill>
                <a:schemeClr val="dk1"/>
              </a:solidFill>
              <a:latin typeface="Inter"/>
              <a:ea typeface="Inter"/>
              <a:cs typeface="Inter"/>
              <a:sym typeface="Inter"/>
            </a:endParaRPr>
          </a:p>
          <a:p>
            <a:pPr indent="-406400" lvl="0" marL="457200" rtl="0" algn="l">
              <a:lnSpc>
                <a:spcPct val="100000"/>
              </a:lnSpc>
              <a:spcBef>
                <a:spcPts val="1000"/>
              </a:spcBef>
              <a:spcAft>
                <a:spcPts val="1000"/>
              </a:spcAft>
              <a:buClr>
                <a:schemeClr val="dk1"/>
              </a:buClr>
              <a:buSzPts val="2800"/>
              <a:buFont typeface="Inter"/>
              <a:buChar char="●"/>
            </a:pPr>
            <a:r>
              <a:rPr lang="en-US" sz="2800">
                <a:solidFill>
                  <a:schemeClr val="dk1"/>
                </a:solidFill>
                <a:latin typeface="Inter"/>
                <a:ea typeface="Inter"/>
                <a:cs typeface="Inter"/>
                <a:sym typeface="Inter"/>
              </a:rPr>
              <a:t>Likely died of smallpox in 1526 or 1527 around 25 years old</a:t>
            </a:r>
            <a:endParaRPr sz="2800">
              <a:latin typeface="Inter"/>
              <a:ea typeface="Inter"/>
              <a:cs typeface="Inter"/>
              <a:sym typeface="Inter"/>
            </a:endParaRPr>
          </a:p>
        </p:txBody>
      </p:sp>
      <p:pic>
        <p:nvPicPr>
          <p:cNvPr id="241" name="Google Shape;241;p29"/>
          <p:cNvPicPr preferRelativeResize="0"/>
          <p:nvPr/>
        </p:nvPicPr>
        <p:blipFill>
          <a:blip r:embed="rId4">
            <a:alphaModFix/>
          </a:blip>
          <a:stretch>
            <a:fillRect/>
          </a:stretch>
        </p:blipFill>
        <p:spPr>
          <a:xfrm>
            <a:off x="10328800" y="2429775"/>
            <a:ext cx="7562825" cy="4714150"/>
          </a:xfrm>
          <a:prstGeom prst="rect">
            <a:avLst/>
          </a:prstGeom>
          <a:noFill/>
          <a:ln>
            <a:noFill/>
          </a:ln>
        </p:spPr>
      </p:pic>
      <p:sp>
        <p:nvSpPr>
          <p:cNvPr id="242" name="Google Shape;242;p29"/>
          <p:cNvSpPr txBox="1"/>
          <p:nvPr/>
        </p:nvSpPr>
        <p:spPr>
          <a:xfrm>
            <a:off x="10328800" y="7312900"/>
            <a:ext cx="4410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Unknown artist, </a:t>
            </a:r>
            <a:r>
              <a:rPr i="1" lang="en-US" sz="1800">
                <a:solidFill>
                  <a:schemeClr val="dk1"/>
                </a:solidFill>
                <a:latin typeface="Inter"/>
                <a:ea typeface="Inter"/>
                <a:cs typeface="Inter"/>
                <a:sym typeface="Inter"/>
              </a:rPr>
              <a:t>Doña Marina Slave of Hernán Cortés</a:t>
            </a:r>
            <a:r>
              <a:rPr lang="en-US" sz="1800">
                <a:solidFill>
                  <a:schemeClr val="dk1"/>
                </a:solidFill>
                <a:latin typeface="Inter"/>
                <a:ea typeface="Inter"/>
                <a:cs typeface="Inter"/>
                <a:sym typeface="Inter"/>
              </a:rPr>
              <a:t>, 19th Century.</a:t>
            </a:r>
            <a:endParaRPr/>
          </a:p>
        </p:txBody>
      </p:sp>
      <p:sp>
        <p:nvSpPr>
          <p:cNvPr id="243" name="Google Shape;243;p29"/>
          <p:cNvSpPr txBox="1"/>
          <p:nvPr/>
        </p:nvSpPr>
        <p:spPr>
          <a:xfrm>
            <a:off x="550600" y="8611400"/>
            <a:ext cx="145038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i="1" lang="en-US" sz="1900">
                <a:solidFill>
                  <a:schemeClr val="dk1"/>
                </a:solidFill>
                <a:latin typeface="Inter"/>
                <a:ea typeface="Inter"/>
                <a:cs typeface="Inter"/>
                <a:sym typeface="Inter"/>
              </a:rPr>
              <a:t>Note: </a:t>
            </a:r>
            <a:r>
              <a:rPr i="1" lang="en-US" sz="1900">
                <a:solidFill>
                  <a:schemeClr val="dk1"/>
                </a:solidFill>
                <a:latin typeface="Inter"/>
                <a:ea typeface="Inter"/>
                <a:cs typeface="Inter"/>
                <a:sym typeface="Inter"/>
              </a:rPr>
              <a:t>Malinche is also known as Malinalli, Malinalli Tenepal, Malintzin, Malitzin, Malitzine, Doña Marina, and La Malinche.</a:t>
            </a:r>
            <a:endParaRPr i="1" sz="2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30"/>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49" name="Google Shape;249;p30"/>
          <p:cNvGrpSpPr/>
          <p:nvPr/>
        </p:nvGrpSpPr>
        <p:grpSpPr>
          <a:xfrm>
            <a:off x="15859155" y="-98041"/>
            <a:ext cx="1562625" cy="1771271"/>
            <a:chOff x="0" y="-130721"/>
            <a:chExt cx="2083500" cy="2361695"/>
          </a:xfrm>
        </p:grpSpPr>
        <p:grpSp>
          <p:nvGrpSpPr>
            <p:cNvPr id="250" name="Google Shape;250;p30"/>
            <p:cNvGrpSpPr/>
            <p:nvPr/>
          </p:nvGrpSpPr>
          <p:grpSpPr>
            <a:xfrm>
              <a:off x="75599" y="-130721"/>
              <a:ext cx="1932614" cy="2361695"/>
              <a:chOff x="0" y="-47625"/>
              <a:chExt cx="704100" cy="860425"/>
            </a:xfrm>
          </p:grpSpPr>
          <p:sp>
            <p:nvSpPr>
              <p:cNvPr id="251" name="Google Shape;251;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3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3" name="Google Shape;253;p3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4</a:t>
              </a:r>
              <a:endParaRPr>
                <a:solidFill>
                  <a:schemeClr val="dk1"/>
                </a:solidFill>
              </a:endParaRPr>
            </a:p>
          </p:txBody>
        </p:sp>
      </p:grpSp>
      <p:sp>
        <p:nvSpPr>
          <p:cNvPr id="254" name="Google Shape;254;p30"/>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55" name="Google Shape;255;p30"/>
          <p:cNvGrpSpPr/>
          <p:nvPr/>
        </p:nvGrpSpPr>
        <p:grpSpPr>
          <a:xfrm>
            <a:off x="-254016" y="9230009"/>
            <a:ext cx="18796043" cy="937448"/>
            <a:chOff x="204" y="0"/>
            <a:chExt cx="25061391" cy="1249931"/>
          </a:xfrm>
        </p:grpSpPr>
        <p:grpSp>
          <p:nvGrpSpPr>
            <p:cNvPr id="256" name="Google Shape;256;p30"/>
            <p:cNvGrpSpPr/>
            <p:nvPr/>
          </p:nvGrpSpPr>
          <p:grpSpPr>
            <a:xfrm rot="5400000">
              <a:off x="12002369" y="-11663474"/>
              <a:ext cx="1249931" cy="24576878"/>
              <a:chOff x="0" y="-38100"/>
              <a:chExt cx="246900" cy="4854692"/>
            </a:xfrm>
          </p:grpSpPr>
          <p:sp>
            <p:nvSpPr>
              <p:cNvPr id="257" name="Google Shape;257;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8" name="Google Shape;258;p3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9" name="Google Shape;259;p3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60" name="Google Shape;260;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1" name="Google Shape;261;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2" name="Google Shape;262;p30"/>
          <p:cNvSpPr txBox="1"/>
          <p:nvPr/>
        </p:nvSpPr>
        <p:spPr>
          <a:xfrm>
            <a:off x="2856600" y="193950"/>
            <a:ext cx="125748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THE LEGACY OF</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LA MALINCHE</a:t>
            </a:r>
            <a:endParaRPr/>
          </a:p>
        </p:txBody>
      </p:sp>
      <p:grpSp>
        <p:nvGrpSpPr>
          <p:cNvPr id="263" name="Google Shape;263;p30"/>
          <p:cNvGrpSpPr/>
          <p:nvPr/>
        </p:nvGrpSpPr>
        <p:grpSpPr>
          <a:xfrm>
            <a:off x="2912812" y="2810250"/>
            <a:ext cx="3550800" cy="5877100"/>
            <a:chOff x="1477562" y="2800400"/>
            <a:chExt cx="3550800" cy="5877100"/>
          </a:xfrm>
        </p:grpSpPr>
        <p:grpSp>
          <p:nvGrpSpPr>
            <p:cNvPr id="264" name="Google Shape;264;p30"/>
            <p:cNvGrpSpPr/>
            <p:nvPr/>
          </p:nvGrpSpPr>
          <p:grpSpPr>
            <a:xfrm>
              <a:off x="1477562" y="2800400"/>
              <a:ext cx="3550800" cy="5246164"/>
              <a:chOff x="1443424" y="3105200"/>
              <a:chExt cx="3550800" cy="5246164"/>
            </a:xfrm>
          </p:grpSpPr>
          <p:pic>
            <p:nvPicPr>
              <p:cNvPr id="265" name="Google Shape;265;p30"/>
              <p:cNvPicPr preferRelativeResize="0"/>
              <p:nvPr/>
            </p:nvPicPr>
            <p:blipFill rotWithShape="1">
              <a:blip r:embed="rId4">
                <a:alphaModFix/>
              </a:blip>
              <a:srcRect b="52183" l="36960" r="38524" t="4453"/>
              <a:stretch/>
            </p:blipFill>
            <p:spPr>
              <a:xfrm>
                <a:off x="1443486" y="3762138"/>
                <a:ext cx="3550676" cy="4589226"/>
              </a:xfrm>
              <a:prstGeom prst="rect">
                <a:avLst/>
              </a:prstGeom>
              <a:noFill/>
              <a:ln>
                <a:noFill/>
              </a:ln>
            </p:spPr>
          </p:pic>
          <p:sp>
            <p:nvSpPr>
              <p:cNvPr id="266" name="Google Shape;266;p30"/>
              <p:cNvSpPr txBox="1"/>
              <p:nvPr/>
            </p:nvSpPr>
            <p:spPr>
              <a:xfrm>
                <a:off x="1443424" y="3105200"/>
                <a:ext cx="3550800" cy="44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Traitor</a:t>
                </a:r>
                <a:endParaRPr b="1" sz="3200">
                  <a:solidFill>
                    <a:schemeClr val="dk1"/>
                  </a:solidFill>
                  <a:latin typeface="Inter"/>
                  <a:ea typeface="Inter"/>
                  <a:cs typeface="Inter"/>
                  <a:sym typeface="Inter"/>
                </a:endParaRPr>
              </a:p>
            </p:txBody>
          </p:sp>
        </p:grpSp>
        <p:sp>
          <p:nvSpPr>
            <p:cNvPr id="267" name="Google Shape;267;p30"/>
            <p:cNvSpPr txBox="1"/>
            <p:nvPr/>
          </p:nvSpPr>
          <p:spPr>
            <a:xfrm>
              <a:off x="1477562" y="8229600"/>
              <a:ext cx="3550800" cy="4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Judithe Hernández, </a:t>
              </a:r>
              <a:r>
                <a:rPr i="1" lang="en-US" sz="1800">
                  <a:solidFill>
                    <a:schemeClr val="dk1"/>
                  </a:solidFill>
                  <a:latin typeface="Inter"/>
                  <a:ea typeface="Inter"/>
                  <a:cs typeface="Inter"/>
                  <a:sym typeface="Inter"/>
                </a:rPr>
                <a:t>Lotería de la frontera </a:t>
              </a:r>
              <a:r>
                <a:rPr lang="en-US" sz="1800">
                  <a:solidFill>
                    <a:schemeClr val="dk1"/>
                  </a:solidFill>
                  <a:latin typeface="Inter"/>
                  <a:ea typeface="Inter"/>
                  <a:cs typeface="Inter"/>
                  <a:sym typeface="Inter"/>
                </a:rPr>
                <a:t>(Borderlands Lottery), 2006.</a:t>
              </a:r>
              <a:endParaRPr sz="1800">
                <a:solidFill>
                  <a:schemeClr val="dk1"/>
                </a:solidFill>
                <a:latin typeface="Inter"/>
                <a:ea typeface="Inter"/>
                <a:cs typeface="Inter"/>
                <a:sym typeface="Inter"/>
              </a:endParaRPr>
            </a:p>
          </p:txBody>
        </p:sp>
      </p:grpSp>
      <p:grpSp>
        <p:nvGrpSpPr>
          <p:cNvPr id="268" name="Google Shape;268;p30"/>
          <p:cNvGrpSpPr/>
          <p:nvPr/>
        </p:nvGrpSpPr>
        <p:grpSpPr>
          <a:xfrm>
            <a:off x="7627605" y="2800400"/>
            <a:ext cx="3550800" cy="5911550"/>
            <a:chOff x="7402199" y="2800400"/>
            <a:chExt cx="3550800" cy="5911550"/>
          </a:xfrm>
        </p:grpSpPr>
        <p:grpSp>
          <p:nvGrpSpPr>
            <p:cNvPr id="269" name="Google Shape;269;p30"/>
            <p:cNvGrpSpPr/>
            <p:nvPr/>
          </p:nvGrpSpPr>
          <p:grpSpPr>
            <a:xfrm>
              <a:off x="7402199" y="2800400"/>
              <a:ext cx="3550800" cy="5246163"/>
              <a:chOff x="7189258" y="3105200"/>
              <a:chExt cx="3550800" cy="5246163"/>
            </a:xfrm>
          </p:grpSpPr>
          <p:pic>
            <p:nvPicPr>
              <p:cNvPr id="270" name="Google Shape;270;p30"/>
              <p:cNvPicPr preferRelativeResize="0"/>
              <p:nvPr/>
            </p:nvPicPr>
            <p:blipFill>
              <a:blip r:embed="rId5">
                <a:alphaModFix/>
              </a:blip>
              <a:stretch>
                <a:fillRect/>
              </a:stretch>
            </p:blipFill>
            <p:spPr>
              <a:xfrm>
                <a:off x="7295140" y="3762138"/>
                <a:ext cx="3339036" cy="4589226"/>
              </a:xfrm>
              <a:prstGeom prst="rect">
                <a:avLst/>
              </a:prstGeom>
              <a:noFill/>
              <a:ln>
                <a:noFill/>
              </a:ln>
            </p:spPr>
          </p:pic>
          <p:sp>
            <p:nvSpPr>
              <p:cNvPr id="271" name="Google Shape;271;p30"/>
              <p:cNvSpPr txBox="1"/>
              <p:nvPr/>
            </p:nvSpPr>
            <p:spPr>
              <a:xfrm>
                <a:off x="7189258" y="3105200"/>
                <a:ext cx="3550800" cy="44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Survivor</a:t>
                </a:r>
                <a:endParaRPr b="1" sz="3200">
                  <a:solidFill>
                    <a:schemeClr val="dk1"/>
                  </a:solidFill>
                  <a:latin typeface="Inter"/>
                  <a:ea typeface="Inter"/>
                  <a:cs typeface="Inter"/>
                  <a:sym typeface="Inter"/>
                </a:endParaRPr>
              </a:p>
            </p:txBody>
          </p:sp>
        </p:grpSp>
        <p:sp>
          <p:nvSpPr>
            <p:cNvPr id="272" name="Google Shape;272;p30"/>
            <p:cNvSpPr txBox="1"/>
            <p:nvPr/>
          </p:nvSpPr>
          <p:spPr>
            <a:xfrm>
              <a:off x="7402199" y="8264050"/>
              <a:ext cx="3550800" cy="4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Unknown artist, Mexico, </a:t>
              </a:r>
              <a:r>
                <a:rPr i="1" lang="en-US" sz="1800">
                  <a:solidFill>
                    <a:schemeClr val="dk1"/>
                  </a:solidFill>
                  <a:latin typeface="Inter"/>
                  <a:ea typeface="Inter"/>
                  <a:cs typeface="Inter"/>
                  <a:sym typeface="Inter"/>
                </a:rPr>
                <a:t>Marina, La Malinche</a:t>
              </a:r>
              <a:r>
                <a:rPr lang="en-US" sz="1800">
                  <a:solidFill>
                    <a:schemeClr val="dk1"/>
                  </a:solidFill>
                  <a:latin typeface="Inter"/>
                  <a:ea typeface="Inter"/>
                  <a:cs typeface="Inter"/>
                  <a:sym typeface="Inter"/>
                </a:rPr>
                <a:t>, 1850.</a:t>
              </a:r>
              <a:endParaRPr sz="1800">
                <a:solidFill>
                  <a:schemeClr val="dk1"/>
                </a:solidFill>
                <a:latin typeface="Inter"/>
                <a:ea typeface="Inter"/>
                <a:cs typeface="Inter"/>
                <a:sym typeface="Inter"/>
              </a:endParaRPr>
            </a:p>
          </p:txBody>
        </p:sp>
      </p:grpSp>
      <p:grpSp>
        <p:nvGrpSpPr>
          <p:cNvPr id="273" name="Google Shape;273;p30"/>
          <p:cNvGrpSpPr/>
          <p:nvPr/>
        </p:nvGrpSpPr>
        <p:grpSpPr>
          <a:xfrm>
            <a:off x="12342398" y="2800388"/>
            <a:ext cx="3314100" cy="6030363"/>
            <a:chOff x="13360973" y="2683688"/>
            <a:chExt cx="3314100" cy="6030363"/>
          </a:xfrm>
        </p:grpSpPr>
        <p:grpSp>
          <p:nvGrpSpPr>
            <p:cNvPr id="274" name="Google Shape;274;p30"/>
            <p:cNvGrpSpPr/>
            <p:nvPr/>
          </p:nvGrpSpPr>
          <p:grpSpPr>
            <a:xfrm>
              <a:off x="13361011" y="2683688"/>
              <a:ext cx="3314024" cy="5371311"/>
              <a:chOff x="13360972" y="2988488"/>
              <a:chExt cx="3314024" cy="5371311"/>
            </a:xfrm>
          </p:grpSpPr>
          <p:pic>
            <p:nvPicPr>
              <p:cNvPr id="275" name="Google Shape;275;p30"/>
              <p:cNvPicPr preferRelativeResize="0"/>
              <p:nvPr/>
            </p:nvPicPr>
            <p:blipFill>
              <a:blip r:embed="rId6">
                <a:alphaModFix/>
              </a:blip>
              <a:stretch>
                <a:fillRect/>
              </a:stretch>
            </p:blipFill>
            <p:spPr>
              <a:xfrm>
                <a:off x="13360972" y="3762138"/>
                <a:ext cx="3314024" cy="4597661"/>
              </a:xfrm>
              <a:prstGeom prst="rect">
                <a:avLst/>
              </a:prstGeom>
              <a:noFill/>
              <a:ln>
                <a:noFill/>
              </a:ln>
            </p:spPr>
          </p:pic>
          <p:sp>
            <p:nvSpPr>
              <p:cNvPr id="276" name="Google Shape;276;p30"/>
              <p:cNvSpPr txBox="1"/>
              <p:nvPr/>
            </p:nvSpPr>
            <p:spPr>
              <a:xfrm>
                <a:off x="13517984" y="2988488"/>
                <a:ext cx="30000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200">
                    <a:solidFill>
                      <a:schemeClr val="dk1"/>
                    </a:solidFill>
                    <a:latin typeface="Inter"/>
                    <a:ea typeface="Inter"/>
                    <a:cs typeface="Inter"/>
                    <a:sym typeface="Inter"/>
                  </a:rPr>
                  <a:t>The Icon</a:t>
                </a:r>
                <a:endParaRPr/>
              </a:p>
            </p:txBody>
          </p:sp>
        </p:grpSp>
        <p:sp>
          <p:nvSpPr>
            <p:cNvPr id="277" name="Google Shape;277;p30"/>
            <p:cNvSpPr txBox="1"/>
            <p:nvPr/>
          </p:nvSpPr>
          <p:spPr>
            <a:xfrm>
              <a:off x="13360973" y="8266150"/>
              <a:ext cx="3314100" cy="4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Kate Stephens, </a:t>
              </a:r>
              <a:r>
                <a:rPr i="1" lang="en-US" sz="1800">
                  <a:solidFill>
                    <a:schemeClr val="dk1"/>
                  </a:solidFill>
                  <a:latin typeface="Inter"/>
                  <a:ea typeface="Inter"/>
                  <a:cs typeface="Inter"/>
                  <a:sym typeface="Inter"/>
                </a:rPr>
                <a:t>Donna Marina, La Malinche</a:t>
              </a:r>
              <a:r>
                <a:rPr lang="en-US" sz="1800">
                  <a:solidFill>
                    <a:schemeClr val="dk1"/>
                  </a:solidFill>
                  <a:latin typeface="Inter"/>
                  <a:ea typeface="Inter"/>
                  <a:cs typeface="Inter"/>
                  <a:sym typeface="Inter"/>
                </a:rPr>
                <a:t>, 1916.</a:t>
              </a:r>
              <a:endParaRPr sz="1800">
                <a:solidFill>
                  <a:schemeClr val="dk1"/>
                </a:solidFill>
                <a:latin typeface="Inter"/>
                <a:ea typeface="Inter"/>
                <a:cs typeface="Inter"/>
                <a:sym typeface="Inte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31"/>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83" name="Google Shape;283;p31"/>
          <p:cNvGrpSpPr/>
          <p:nvPr/>
        </p:nvGrpSpPr>
        <p:grpSpPr>
          <a:xfrm>
            <a:off x="15859155" y="-98041"/>
            <a:ext cx="1562625" cy="1771271"/>
            <a:chOff x="0" y="-130721"/>
            <a:chExt cx="2083500" cy="2361695"/>
          </a:xfrm>
        </p:grpSpPr>
        <p:grpSp>
          <p:nvGrpSpPr>
            <p:cNvPr id="284" name="Google Shape;284;p31"/>
            <p:cNvGrpSpPr/>
            <p:nvPr/>
          </p:nvGrpSpPr>
          <p:grpSpPr>
            <a:xfrm>
              <a:off x="75599" y="-130721"/>
              <a:ext cx="1932614" cy="2361695"/>
              <a:chOff x="0" y="-47625"/>
              <a:chExt cx="704100" cy="860425"/>
            </a:xfrm>
          </p:grpSpPr>
          <p:sp>
            <p:nvSpPr>
              <p:cNvPr id="285" name="Google Shape;285;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3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7" name="Google Shape;287;p3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5</a:t>
              </a:r>
              <a:endParaRPr>
                <a:solidFill>
                  <a:schemeClr val="dk1"/>
                </a:solidFill>
              </a:endParaRPr>
            </a:p>
          </p:txBody>
        </p:sp>
      </p:grpSp>
      <p:sp>
        <p:nvSpPr>
          <p:cNvPr id="288" name="Google Shape;288;p31"/>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89" name="Google Shape;289;p31"/>
          <p:cNvGrpSpPr/>
          <p:nvPr/>
        </p:nvGrpSpPr>
        <p:grpSpPr>
          <a:xfrm>
            <a:off x="-254016" y="9230009"/>
            <a:ext cx="18796043" cy="937448"/>
            <a:chOff x="204" y="0"/>
            <a:chExt cx="25061391" cy="1249931"/>
          </a:xfrm>
        </p:grpSpPr>
        <p:grpSp>
          <p:nvGrpSpPr>
            <p:cNvPr id="290" name="Google Shape;290;p31"/>
            <p:cNvGrpSpPr/>
            <p:nvPr/>
          </p:nvGrpSpPr>
          <p:grpSpPr>
            <a:xfrm rot="5400000">
              <a:off x="12002369" y="-11663474"/>
              <a:ext cx="1249931" cy="24576878"/>
              <a:chOff x="0" y="-38100"/>
              <a:chExt cx="246900" cy="4854692"/>
            </a:xfrm>
          </p:grpSpPr>
          <p:sp>
            <p:nvSpPr>
              <p:cNvPr id="291" name="Google Shape;291;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92" name="Google Shape;292;p3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3" name="Google Shape;293;p3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4" name="Google Shape;294;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5" name="Google Shape;295;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96" name="Google Shape;296;p31"/>
          <p:cNvSpPr txBox="1"/>
          <p:nvPr/>
        </p:nvSpPr>
        <p:spPr>
          <a:xfrm>
            <a:off x="1511700" y="959300"/>
            <a:ext cx="152646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WAS SHE A TRAITOR?</a:t>
            </a:r>
            <a:endParaRPr/>
          </a:p>
        </p:txBody>
      </p:sp>
      <p:grpSp>
        <p:nvGrpSpPr>
          <p:cNvPr id="297" name="Google Shape;297;p31"/>
          <p:cNvGrpSpPr/>
          <p:nvPr/>
        </p:nvGrpSpPr>
        <p:grpSpPr>
          <a:xfrm>
            <a:off x="556750" y="2841538"/>
            <a:ext cx="3550800" cy="5963263"/>
            <a:chOff x="-994650" y="3457338"/>
            <a:chExt cx="3550800" cy="5963263"/>
          </a:xfrm>
        </p:grpSpPr>
        <p:pic>
          <p:nvPicPr>
            <p:cNvPr id="298" name="Google Shape;298;p31"/>
            <p:cNvPicPr preferRelativeResize="0"/>
            <p:nvPr/>
          </p:nvPicPr>
          <p:blipFill rotWithShape="1">
            <a:blip r:embed="rId4">
              <a:alphaModFix/>
            </a:blip>
            <a:srcRect b="52183" l="36960" r="38524" t="4453"/>
            <a:stretch/>
          </p:blipFill>
          <p:spPr>
            <a:xfrm>
              <a:off x="-994576" y="3457338"/>
              <a:ext cx="3550676" cy="4589226"/>
            </a:xfrm>
            <a:prstGeom prst="rect">
              <a:avLst/>
            </a:prstGeom>
            <a:noFill/>
            <a:ln>
              <a:noFill/>
            </a:ln>
          </p:spPr>
        </p:pic>
        <p:sp>
          <p:nvSpPr>
            <p:cNvPr id="299" name="Google Shape;299;p31"/>
            <p:cNvSpPr txBox="1"/>
            <p:nvPr/>
          </p:nvSpPr>
          <p:spPr>
            <a:xfrm>
              <a:off x="-994650" y="8229600"/>
              <a:ext cx="3550800" cy="11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Judithe Hernández, </a:t>
              </a:r>
              <a:r>
                <a:rPr i="1" lang="en-US" sz="1800">
                  <a:solidFill>
                    <a:schemeClr val="dk1"/>
                  </a:solidFill>
                  <a:latin typeface="Inter"/>
                  <a:ea typeface="Inter"/>
                  <a:cs typeface="Inter"/>
                  <a:sym typeface="Inter"/>
                </a:rPr>
                <a:t>Lotería de la frontera </a:t>
              </a:r>
              <a:r>
                <a:rPr lang="en-US" sz="1800">
                  <a:solidFill>
                    <a:schemeClr val="dk1"/>
                  </a:solidFill>
                  <a:latin typeface="Inter"/>
                  <a:ea typeface="Inter"/>
                  <a:cs typeface="Inter"/>
                  <a:sym typeface="Inter"/>
                </a:rPr>
                <a:t>(Borderlands Lottery), 2006.</a:t>
              </a:r>
              <a:endParaRPr sz="1800">
                <a:solidFill>
                  <a:schemeClr val="dk1"/>
                </a:solidFill>
                <a:latin typeface="Inter"/>
                <a:ea typeface="Inter"/>
                <a:cs typeface="Inter"/>
                <a:sym typeface="Inter"/>
              </a:endParaRPr>
            </a:p>
          </p:txBody>
        </p:sp>
      </p:grpSp>
      <p:sp>
        <p:nvSpPr>
          <p:cNvPr id="300" name="Google Shape;300;p31"/>
          <p:cNvSpPr txBox="1"/>
          <p:nvPr/>
        </p:nvSpPr>
        <p:spPr>
          <a:xfrm>
            <a:off x="4994175" y="2841550"/>
            <a:ext cx="12891900" cy="4473900"/>
          </a:xfrm>
          <a:prstGeom prst="rect">
            <a:avLst/>
          </a:prstGeom>
          <a:solidFill>
            <a:srgbClr val="E95C3E"/>
          </a:solidFill>
          <a:ln cap="flat" cmpd="sng" w="2857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i="1" lang="en-US" sz="3600">
                <a:solidFill>
                  <a:schemeClr val="lt1"/>
                </a:solidFill>
                <a:latin typeface="Inter"/>
                <a:ea typeface="Inter"/>
                <a:cs typeface="Inter"/>
                <a:sym typeface="Inter"/>
              </a:rPr>
              <a:t>“[La Malinche] was to become infamous in  the history of Mexico. Not only did she turn her back on her own people, she joined the white men and became assimilated, serving as their guide and interpreter and generally assisting in the conquest. She was the first Mexican American.”</a:t>
            </a:r>
            <a:endParaRPr b="1" i="1" sz="3600">
              <a:solidFill>
                <a:schemeClr val="lt1"/>
              </a:solidFill>
              <a:latin typeface="Inter"/>
              <a:ea typeface="Inter"/>
              <a:cs typeface="Inter"/>
              <a:sym typeface="Inter"/>
            </a:endParaRPr>
          </a:p>
          <a:p>
            <a:pPr indent="-685800" lvl="0" marL="914400" rtl="0" algn="l">
              <a:lnSpc>
                <a:spcPct val="100000"/>
              </a:lnSpc>
              <a:spcBef>
                <a:spcPts val="3200"/>
              </a:spcBef>
              <a:spcAft>
                <a:spcPts val="0"/>
              </a:spcAft>
              <a:buClr>
                <a:schemeClr val="lt1"/>
              </a:buClr>
              <a:buSzPts val="3600"/>
              <a:buFont typeface="Inter"/>
              <a:buChar char="-"/>
            </a:pPr>
            <a:r>
              <a:rPr b="1" lang="en-US" sz="3600">
                <a:solidFill>
                  <a:schemeClr val="lt1"/>
                </a:solidFill>
                <a:latin typeface="Inter"/>
                <a:ea typeface="Inter"/>
                <a:cs typeface="Inter"/>
                <a:sym typeface="Inter"/>
              </a:rPr>
              <a:t>T.R. Fehrenbach, Fire and Blood: A History of Mexico</a:t>
            </a:r>
            <a:endParaRPr b="1" sz="3600">
              <a:solidFill>
                <a:schemeClr val="lt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2"/>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6" name="Google Shape;306;p32"/>
          <p:cNvGrpSpPr/>
          <p:nvPr/>
        </p:nvGrpSpPr>
        <p:grpSpPr>
          <a:xfrm>
            <a:off x="15859155" y="-98041"/>
            <a:ext cx="1562625" cy="1771271"/>
            <a:chOff x="0" y="-130721"/>
            <a:chExt cx="2083500" cy="2361695"/>
          </a:xfrm>
        </p:grpSpPr>
        <p:grpSp>
          <p:nvGrpSpPr>
            <p:cNvPr id="307" name="Google Shape;307;p32"/>
            <p:cNvGrpSpPr/>
            <p:nvPr/>
          </p:nvGrpSpPr>
          <p:grpSpPr>
            <a:xfrm>
              <a:off x="75599" y="-130721"/>
              <a:ext cx="1932614" cy="2361695"/>
              <a:chOff x="0" y="-47625"/>
              <a:chExt cx="704100" cy="860425"/>
            </a:xfrm>
          </p:grpSpPr>
          <p:sp>
            <p:nvSpPr>
              <p:cNvPr id="308" name="Google Shape;308;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3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0" name="Google Shape;310;p3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6</a:t>
              </a:r>
              <a:endParaRPr>
                <a:solidFill>
                  <a:schemeClr val="dk1"/>
                </a:solidFill>
              </a:endParaRPr>
            </a:p>
          </p:txBody>
        </p:sp>
      </p:grpSp>
      <p:sp>
        <p:nvSpPr>
          <p:cNvPr id="311" name="Google Shape;311;p32"/>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12" name="Google Shape;312;p32"/>
          <p:cNvGrpSpPr/>
          <p:nvPr/>
        </p:nvGrpSpPr>
        <p:grpSpPr>
          <a:xfrm>
            <a:off x="-254016" y="9230009"/>
            <a:ext cx="18796043" cy="937448"/>
            <a:chOff x="204" y="0"/>
            <a:chExt cx="25061391" cy="1249931"/>
          </a:xfrm>
        </p:grpSpPr>
        <p:grpSp>
          <p:nvGrpSpPr>
            <p:cNvPr id="313" name="Google Shape;313;p32"/>
            <p:cNvGrpSpPr/>
            <p:nvPr/>
          </p:nvGrpSpPr>
          <p:grpSpPr>
            <a:xfrm rot="5400000">
              <a:off x="12002369" y="-11663474"/>
              <a:ext cx="1249931" cy="24576878"/>
              <a:chOff x="0" y="-38100"/>
              <a:chExt cx="246900" cy="4854692"/>
            </a:xfrm>
          </p:grpSpPr>
          <p:sp>
            <p:nvSpPr>
              <p:cNvPr id="314" name="Google Shape;314;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5" name="Google Shape;315;p3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6" name="Google Shape;316;p3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17" name="Google Shape;317;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8" name="Google Shape;318;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19" name="Google Shape;319;p32"/>
          <p:cNvSpPr txBox="1"/>
          <p:nvPr/>
        </p:nvSpPr>
        <p:spPr>
          <a:xfrm>
            <a:off x="1511700" y="959300"/>
            <a:ext cx="152646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WAS SHE A SURVIVOR?</a:t>
            </a:r>
            <a:endParaRPr/>
          </a:p>
        </p:txBody>
      </p:sp>
      <p:sp>
        <p:nvSpPr>
          <p:cNvPr id="320" name="Google Shape;320;p32"/>
          <p:cNvSpPr txBox="1"/>
          <p:nvPr/>
        </p:nvSpPr>
        <p:spPr>
          <a:xfrm>
            <a:off x="5431125" y="3121488"/>
            <a:ext cx="12488100" cy="5028300"/>
          </a:xfrm>
          <a:prstGeom prst="rect">
            <a:avLst/>
          </a:prstGeom>
          <a:solidFill>
            <a:srgbClr val="6484F3"/>
          </a:solidFill>
          <a:ln cap="flat" cmpd="sng" w="2857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i="1" lang="en-US" sz="3600">
                <a:solidFill>
                  <a:schemeClr val="lt1"/>
                </a:solidFill>
                <a:latin typeface="Inter"/>
                <a:ea typeface="Inter"/>
                <a:cs typeface="Inter"/>
                <a:sym typeface="Inter"/>
              </a:rPr>
              <a:t>“As Doña Marina proved herself such an excellent woman and good interpreter throughout the wars in New Spain, Tlaxcala, and Mexico… Doña Marina was a person of the greatest importance and was obeyed without question by the Indians throughout New Spain…”</a:t>
            </a:r>
            <a:endParaRPr b="1" i="1" sz="3600">
              <a:solidFill>
                <a:schemeClr val="lt1"/>
              </a:solidFill>
              <a:latin typeface="Inter"/>
              <a:ea typeface="Inter"/>
              <a:cs typeface="Inter"/>
              <a:sym typeface="Inter"/>
            </a:endParaRPr>
          </a:p>
          <a:p>
            <a:pPr indent="-685800" lvl="0" marL="914400" rtl="0" algn="l">
              <a:lnSpc>
                <a:spcPct val="100000"/>
              </a:lnSpc>
              <a:spcBef>
                <a:spcPts val="3200"/>
              </a:spcBef>
              <a:spcAft>
                <a:spcPts val="0"/>
              </a:spcAft>
              <a:buClr>
                <a:schemeClr val="lt1"/>
              </a:buClr>
              <a:buSzPts val="3600"/>
              <a:buFont typeface="Inter"/>
              <a:buChar char="-"/>
            </a:pPr>
            <a:r>
              <a:rPr b="1" lang="en-US" sz="3600">
                <a:solidFill>
                  <a:schemeClr val="lt1"/>
                </a:solidFill>
                <a:latin typeface="Inter"/>
                <a:ea typeface="Inter"/>
                <a:cs typeface="Inter"/>
                <a:sym typeface="Inter"/>
              </a:rPr>
              <a:t>Bernal Díaz del Castillo, The Discovery and Conquest of Mexico</a:t>
            </a:r>
            <a:endParaRPr b="1" sz="3600">
              <a:solidFill>
                <a:schemeClr val="lt1"/>
              </a:solidFill>
              <a:latin typeface="Inter"/>
              <a:ea typeface="Inter"/>
              <a:cs typeface="Inter"/>
              <a:sym typeface="Inter"/>
            </a:endParaRPr>
          </a:p>
        </p:txBody>
      </p:sp>
      <p:grpSp>
        <p:nvGrpSpPr>
          <p:cNvPr id="321" name="Google Shape;321;p32"/>
          <p:cNvGrpSpPr/>
          <p:nvPr/>
        </p:nvGrpSpPr>
        <p:grpSpPr>
          <a:xfrm>
            <a:off x="1021199" y="3121488"/>
            <a:ext cx="3906600" cy="5254613"/>
            <a:chOff x="7402193" y="3457338"/>
            <a:chExt cx="3906600" cy="5254613"/>
          </a:xfrm>
        </p:grpSpPr>
        <p:pic>
          <p:nvPicPr>
            <p:cNvPr id="322" name="Google Shape;322;p32"/>
            <p:cNvPicPr preferRelativeResize="0"/>
            <p:nvPr/>
          </p:nvPicPr>
          <p:blipFill>
            <a:blip r:embed="rId4">
              <a:alphaModFix/>
            </a:blip>
            <a:stretch>
              <a:fillRect/>
            </a:stretch>
          </p:blipFill>
          <p:spPr>
            <a:xfrm>
              <a:off x="7508081" y="3457338"/>
              <a:ext cx="3339036" cy="4589226"/>
            </a:xfrm>
            <a:prstGeom prst="rect">
              <a:avLst/>
            </a:prstGeom>
            <a:noFill/>
            <a:ln>
              <a:noFill/>
            </a:ln>
          </p:spPr>
        </p:pic>
        <p:sp>
          <p:nvSpPr>
            <p:cNvPr id="323" name="Google Shape;323;p32"/>
            <p:cNvSpPr txBox="1"/>
            <p:nvPr/>
          </p:nvSpPr>
          <p:spPr>
            <a:xfrm>
              <a:off x="7402193" y="8264050"/>
              <a:ext cx="3906600" cy="4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Unknown artist, Mexico, </a:t>
              </a:r>
              <a:r>
                <a:rPr i="1" lang="en-US" sz="1800">
                  <a:solidFill>
                    <a:schemeClr val="dk1"/>
                  </a:solidFill>
                  <a:latin typeface="Inter"/>
                  <a:ea typeface="Inter"/>
                  <a:cs typeface="Inter"/>
                  <a:sym typeface="Inter"/>
                </a:rPr>
                <a:t>Marina, La Malinche</a:t>
              </a:r>
              <a:r>
                <a:rPr lang="en-US" sz="1800">
                  <a:solidFill>
                    <a:schemeClr val="dk1"/>
                  </a:solidFill>
                  <a:latin typeface="Inter"/>
                  <a:ea typeface="Inter"/>
                  <a:cs typeface="Inter"/>
                  <a:sym typeface="Inter"/>
                </a:rPr>
                <a:t>, 1850.</a:t>
              </a:r>
              <a:endParaRPr sz="1800">
                <a:solidFill>
                  <a:schemeClr val="dk1"/>
                </a:solidFill>
                <a:latin typeface="Inter"/>
                <a:ea typeface="Inter"/>
                <a:cs typeface="Inter"/>
                <a:sym typeface="Inte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33"/>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9" name="Google Shape;329;p33"/>
          <p:cNvGrpSpPr/>
          <p:nvPr/>
        </p:nvGrpSpPr>
        <p:grpSpPr>
          <a:xfrm>
            <a:off x="15859155" y="-98041"/>
            <a:ext cx="1562625" cy="1771271"/>
            <a:chOff x="0" y="-130721"/>
            <a:chExt cx="2083500" cy="2361695"/>
          </a:xfrm>
        </p:grpSpPr>
        <p:grpSp>
          <p:nvGrpSpPr>
            <p:cNvPr id="330" name="Google Shape;330;p33"/>
            <p:cNvGrpSpPr/>
            <p:nvPr/>
          </p:nvGrpSpPr>
          <p:grpSpPr>
            <a:xfrm>
              <a:off x="75599" y="-130721"/>
              <a:ext cx="1932614" cy="2361695"/>
              <a:chOff x="0" y="-47625"/>
              <a:chExt cx="704100" cy="860425"/>
            </a:xfrm>
          </p:grpSpPr>
          <p:sp>
            <p:nvSpPr>
              <p:cNvPr id="331" name="Google Shape;331;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3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3" name="Google Shape;333;p3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7</a:t>
              </a:r>
              <a:endParaRPr>
                <a:solidFill>
                  <a:schemeClr val="dk1"/>
                </a:solidFill>
              </a:endParaRPr>
            </a:p>
          </p:txBody>
        </p:sp>
      </p:grpSp>
      <p:sp>
        <p:nvSpPr>
          <p:cNvPr id="334" name="Google Shape;334;p33"/>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35" name="Google Shape;335;p33"/>
          <p:cNvGrpSpPr/>
          <p:nvPr/>
        </p:nvGrpSpPr>
        <p:grpSpPr>
          <a:xfrm>
            <a:off x="-254016" y="9230009"/>
            <a:ext cx="18796043" cy="937448"/>
            <a:chOff x="204" y="0"/>
            <a:chExt cx="25061391" cy="1249931"/>
          </a:xfrm>
        </p:grpSpPr>
        <p:grpSp>
          <p:nvGrpSpPr>
            <p:cNvPr id="336" name="Google Shape;336;p33"/>
            <p:cNvGrpSpPr/>
            <p:nvPr/>
          </p:nvGrpSpPr>
          <p:grpSpPr>
            <a:xfrm rot="5400000">
              <a:off x="12002369" y="-11663474"/>
              <a:ext cx="1249931" cy="24576878"/>
              <a:chOff x="0" y="-38100"/>
              <a:chExt cx="246900" cy="4854692"/>
            </a:xfrm>
          </p:grpSpPr>
          <p:sp>
            <p:nvSpPr>
              <p:cNvPr id="337" name="Google Shape;337;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8" name="Google Shape;338;p3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9" name="Google Shape;339;p33"/>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40" name="Google Shape;340;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1" name="Google Shape;341;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42" name="Google Shape;342;p33"/>
          <p:cNvSpPr txBox="1"/>
          <p:nvPr/>
        </p:nvSpPr>
        <p:spPr>
          <a:xfrm>
            <a:off x="1511700" y="959300"/>
            <a:ext cx="152646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IS</a:t>
            </a:r>
            <a:r>
              <a:rPr b="1" lang="en-US" sz="8499">
                <a:solidFill>
                  <a:srgbClr val="231F20"/>
                </a:solidFill>
                <a:latin typeface="Halant"/>
                <a:ea typeface="Halant"/>
                <a:cs typeface="Halant"/>
                <a:sym typeface="Halant"/>
              </a:rPr>
              <a:t> SHE AN ICON?</a:t>
            </a:r>
            <a:endParaRPr/>
          </a:p>
        </p:txBody>
      </p:sp>
      <p:sp>
        <p:nvSpPr>
          <p:cNvPr id="343" name="Google Shape;343;p33"/>
          <p:cNvSpPr txBox="1"/>
          <p:nvPr/>
        </p:nvSpPr>
        <p:spPr>
          <a:xfrm>
            <a:off x="4297300" y="2515138"/>
            <a:ext cx="13671900" cy="6136500"/>
          </a:xfrm>
          <a:prstGeom prst="rect">
            <a:avLst/>
          </a:prstGeom>
          <a:solidFill>
            <a:srgbClr val="F1AF4B"/>
          </a:solidFill>
          <a:ln cap="flat" cmpd="sng" w="2857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i="1" lang="en-US" sz="3600">
                <a:solidFill>
                  <a:schemeClr val="lt1"/>
                </a:solidFill>
                <a:latin typeface="Inter"/>
                <a:ea typeface="Inter"/>
                <a:cs typeface="Inter"/>
                <a:sym typeface="Inter"/>
              </a:rPr>
              <a:t>“The fascinating story of this remarkable sixteenth century woman might be read as an account of the prototypical Chicana feminist, La Malinche embodies those personal characteristics- such as intelligence, adaptability, and leadership- which are most often associated with Mexican-American women unfettered by traditional restraints against public achievement. By adapting to the historical circumstances thrust upon her, she defied traditional social expectations of a woman’s role. </a:t>
            </a:r>
            <a:endParaRPr b="1" i="1" sz="3600">
              <a:solidFill>
                <a:schemeClr val="lt1"/>
              </a:solidFill>
              <a:latin typeface="Inter"/>
              <a:ea typeface="Inter"/>
              <a:cs typeface="Inter"/>
              <a:sym typeface="Inter"/>
            </a:endParaRPr>
          </a:p>
          <a:p>
            <a:pPr indent="-685800" lvl="0" marL="914400" rtl="0" algn="ctr">
              <a:lnSpc>
                <a:spcPct val="100000"/>
              </a:lnSpc>
              <a:spcBef>
                <a:spcPts val="3200"/>
              </a:spcBef>
              <a:spcAft>
                <a:spcPts val="0"/>
              </a:spcAft>
              <a:buClr>
                <a:schemeClr val="lt1"/>
              </a:buClr>
              <a:buSzPts val="3600"/>
              <a:buFont typeface="Inter"/>
              <a:buChar char="-"/>
            </a:pPr>
            <a:r>
              <a:rPr b="1" lang="en-US" sz="3600">
                <a:solidFill>
                  <a:schemeClr val="lt1"/>
                </a:solidFill>
                <a:latin typeface="Inter"/>
                <a:ea typeface="Inter"/>
                <a:cs typeface="Inter"/>
                <a:sym typeface="Inter"/>
              </a:rPr>
              <a:t>Cordelia Candelaria, La Malinche, Feminist Prototype</a:t>
            </a:r>
            <a:endParaRPr b="1" i="1" sz="3600">
              <a:solidFill>
                <a:schemeClr val="lt1"/>
              </a:solidFill>
              <a:latin typeface="Inter"/>
              <a:ea typeface="Inter"/>
              <a:cs typeface="Inter"/>
              <a:sym typeface="Inter"/>
            </a:endParaRPr>
          </a:p>
        </p:txBody>
      </p:sp>
      <p:grpSp>
        <p:nvGrpSpPr>
          <p:cNvPr id="344" name="Google Shape;344;p33"/>
          <p:cNvGrpSpPr/>
          <p:nvPr/>
        </p:nvGrpSpPr>
        <p:grpSpPr>
          <a:xfrm>
            <a:off x="518425" y="2515138"/>
            <a:ext cx="3579900" cy="5256713"/>
            <a:chOff x="13360975" y="3457338"/>
            <a:chExt cx="3579900" cy="5256713"/>
          </a:xfrm>
        </p:grpSpPr>
        <p:pic>
          <p:nvPicPr>
            <p:cNvPr id="345" name="Google Shape;345;p33"/>
            <p:cNvPicPr preferRelativeResize="0"/>
            <p:nvPr/>
          </p:nvPicPr>
          <p:blipFill>
            <a:blip r:embed="rId4">
              <a:alphaModFix/>
            </a:blip>
            <a:stretch>
              <a:fillRect/>
            </a:stretch>
          </p:blipFill>
          <p:spPr>
            <a:xfrm>
              <a:off x="13361011" y="3457338"/>
              <a:ext cx="3314024" cy="4597661"/>
            </a:xfrm>
            <a:prstGeom prst="rect">
              <a:avLst/>
            </a:prstGeom>
            <a:noFill/>
            <a:ln>
              <a:noFill/>
            </a:ln>
          </p:spPr>
        </p:pic>
        <p:sp>
          <p:nvSpPr>
            <p:cNvPr id="346" name="Google Shape;346;p33"/>
            <p:cNvSpPr txBox="1"/>
            <p:nvPr/>
          </p:nvSpPr>
          <p:spPr>
            <a:xfrm>
              <a:off x="13360975" y="8266150"/>
              <a:ext cx="3579900" cy="44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Kate Stephens, </a:t>
              </a:r>
              <a:r>
                <a:rPr i="1" lang="en-US" sz="1800">
                  <a:solidFill>
                    <a:schemeClr val="dk1"/>
                  </a:solidFill>
                  <a:latin typeface="Inter"/>
                  <a:ea typeface="Inter"/>
                  <a:cs typeface="Inter"/>
                  <a:sym typeface="Inter"/>
                </a:rPr>
                <a:t>Donna Marina, La Malinche</a:t>
              </a:r>
              <a:r>
                <a:rPr lang="en-US" sz="1800">
                  <a:solidFill>
                    <a:schemeClr val="dk1"/>
                  </a:solidFill>
                  <a:latin typeface="Inter"/>
                  <a:ea typeface="Inter"/>
                  <a:cs typeface="Inter"/>
                  <a:sym typeface="Inter"/>
                </a:rPr>
                <a:t>, 1916.</a:t>
              </a:r>
              <a:endParaRPr sz="1800">
                <a:solidFill>
                  <a:schemeClr val="dk1"/>
                </a:solidFill>
                <a:latin typeface="Inter"/>
                <a:ea typeface="Inter"/>
                <a:cs typeface="Inter"/>
                <a:sym typeface="Inte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pic>
        <p:nvPicPr>
          <p:cNvPr id="351" name="Google Shape;351;p34"/>
          <p:cNvPicPr preferRelativeResize="0"/>
          <p:nvPr/>
        </p:nvPicPr>
        <p:blipFill rotWithShape="1">
          <a:blip r:embed="rId3">
            <a:alphaModFix/>
          </a:blip>
          <a:srcRect b="0" l="24471" r="24471" t="0"/>
          <a:stretch/>
        </p:blipFill>
        <p:spPr>
          <a:xfrm>
            <a:off x="13369602" y="3429001"/>
            <a:ext cx="4306924" cy="5622374"/>
          </a:xfrm>
          <a:prstGeom prst="rect">
            <a:avLst/>
          </a:prstGeom>
          <a:noFill/>
          <a:ln cap="flat" cmpd="sng" w="19050">
            <a:solidFill>
              <a:schemeClr val="dk1"/>
            </a:solidFill>
            <a:prstDash val="solid"/>
            <a:round/>
            <a:headEnd len="sm" w="sm" type="none"/>
            <a:tailEnd len="sm" w="sm" type="none"/>
          </a:ln>
        </p:spPr>
      </p:pic>
      <p:sp>
        <p:nvSpPr>
          <p:cNvPr id="352" name="Google Shape;352;p3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353" name="Google Shape;353;p34"/>
          <p:cNvGrpSpPr/>
          <p:nvPr/>
        </p:nvGrpSpPr>
        <p:grpSpPr>
          <a:xfrm>
            <a:off x="-254016" y="9230009"/>
            <a:ext cx="18796043" cy="937448"/>
            <a:chOff x="204" y="0"/>
            <a:chExt cx="25061391" cy="1249931"/>
          </a:xfrm>
        </p:grpSpPr>
        <p:grpSp>
          <p:nvGrpSpPr>
            <p:cNvPr id="354" name="Google Shape;354;p34"/>
            <p:cNvGrpSpPr/>
            <p:nvPr/>
          </p:nvGrpSpPr>
          <p:grpSpPr>
            <a:xfrm rot="5400000">
              <a:off x="12002369" y="-11663474"/>
              <a:ext cx="1249931" cy="24576878"/>
              <a:chOff x="0" y="-38100"/>
              <a:chExt cx="246900" cy="4854692"/>
            </a:xfrm>
          </p:grpSpPr>
          <p:sp>
            <p:nvSpPr>
              <p:cNvPr id="355" name="Google Shape;355;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6" name="Google Shape;356;p3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7" name="Google Shape;357;p3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58" name="Google Shape;358;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59" name="Google Shape;359;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60" name="Google Shape;360;p34"/>
          <p:cNvGrpSpPr/>
          <p:nvPr/>
        </p:nvGrpSpPr>
        <p:grpSpPr>
          <a:xfrm>
            <a:off x="15859155" y="-98041"/>
            <a:ext cx="1562625" cy="1771271"/>
            <a:chOff x="0" y="-130721"/>
            <a:chExt cx="2083500" cy="2361695"/>
          </a:xfrm>
        </p:grpSpPr>
        <p:grpSp>
          <p:nvGrpSpPr>
            <p:cNvPr id="361" name="Google Shape;361;p34"/>
            <p:cNvGrpSpPr/>
            <p:nvPr/>
          </p:nvGrpSpPr>
          <p:grpSpPr>
            <a:xfrm>
              <a:off x="75599" y="-130721"/>
              <a:ext cx="1932614" cy="2361695"/>
              <a:chOff x="0" y="-47625"/>
              <a:chExt cx="704100" cy="860425"/>
            </a:xfrm>
          </p:grpSpPr>
          <p:sp>
            <p:nvSpPr>
              <p:cNvPr id="362" name="Google Shape;362;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3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4" name="Google Shape;364;p3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8</a:t>
              </a:r>
              <a:endParaRPr>
                <a:solidFill>
                  <a:schemeClr val="lt1"/>
                </a:solidFill>
              </a:endParaRPr>
            </a:p>
          </p:txBody>
        </p:sp>
      </p:grpSp>
      <p:sp>
        <p:nvSpPr>
          <p:cNvPr id="365" name="Google Shape;365;p3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
        <p:nvSpPr>
          <p:cNvPr id="366" name="Google Shape;366;p34"/>
          <p:cNvSpPr txBox="1"/>
          <p:nvPr/>
        </p:nvSpPr>
        <p:spPr>
          <a:xfrm>
            <a:off x="295200" y="6040750"/>
            <a:ext cx="4392300" cy="2951400"/>
          </a:xfrm>
          <a:prstGeom prst="rect">
            <a:avLst/>
          </a:prstGeom>
          <a:noFill/>
          <a:ln>
            <a:noFill/>
          </a:ln>
        </p:spPr>
        <p:txBody>
          <a:bodyPr anchorCtr="0" anchor="t" bIns="116050" lIns="116050" spcFirstLastPara="1" rIns="116050" wrap="square" tIns="116050">
            <a:noAutofit/>
          </a:bodyPr>
          <a:lstStyle/>
          <a:p>
            <a:pPr indent="0" lvl="0" marL="0" rtl="0" algn="ctr">
              <a:spcBef>
                <a:spcPts val="0"/>
              </a:spcBef>
              <a:spcAft>
                <a:spcPts val="0"/>
              </a:spcAft>
              <a:buNone/>
            </a:pPr>
            <a:r>
              <a:rPr b="1" lang="en-US" sz="1900">
                <a:latin typeface="Inter"/>
                <a:ea typeface="Inter"/>
                <a:cs typeface="Inter"/>
                <a:sym typeface="Inter"/>
              </a:rPr>
              <a:t>Historical Empathy</a:t>
            </a:r>
            <a:endParaRPr b="1" sz="1900">
              <a:solidFill>
                <a:srgbClr val="000000"/>
              </a:solidFill>
              <a:latin typeface="Inter"/>
              <a:ea typeface="Inter"/>
              <a:cs typeface="Inter"/>
              <a:sym typeface="Inter"/>
            </a:endParaRPr>
          </a:p>
          <a:p>
            <a:pPr indent="0" lvl="0" marL="0" rtl="0" algn="ctr">
              <a:spcBef>
                <a:spcPts val="0"/>
              </a:spcBef>
              <a:spcAft>
                <a:spcPts val="0"/>
              </a:spcAft>
              <a:buNone/>
            </a:pPr>
            <a:r>
              <a:t/>
            </a:r>
            <a:endParaRPr b="1" sz="19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US" sz="1900">
                <a:solidFill>
                  <a:schemeClr val="dk1"/>
                </a:solidFill>
                <a:latin typeface="Inter"/>
                <a:ea typeface="Inter"/>
                <a:cs typeface="Inter"/>
                <a:sym typeface="Inter"/>
              </a:rPr>
              <a:t>Thinking historically means seeking to understand the past on its own terms by considering the context and perspectives of the era. It also means being aware of our own point of view to avoid presentism in our evaluation of the past.</a:t>
            </a:r>
            <a:endParaRPr sz="1900">
              <a:solidFill>
                <a:schemeClr val="dk1"/>
              </a:solidFill>
              <a:latin typeface="Inter"/>
              <a:ea typeface="Inter"/>
              <a:cs typeface="Inter"/>
              <a:sym typeface="Inter"/>
            </a:endParaRPr>
          </a:p>
        </p:txBody>
      </p:sp>
      <p:pic>
        <p:nvPicPr>
          <p:cNvPr id="367" name="Google Shape;367;p34"/>
          <p:cNvPicPr preferRelativeResize="0"/>
          <p:nvPr/>
        </p:nvPicPr>
        <p:blipFill>
          <a:blip r:embed="rId5">
            <a:alphaModFix/>
          </a:blip>
          <a:stretch>
            <a:fillRect/>
          </a:stretch>
        </p:blipFill>
        <p:spPr>
          <a:xfrm>
            <a:off x="1185475" y="3413949"/>
            <a:ext cx="2611750" cy="2611750"/>
          </a:xfrm>
          <a:prstGeom prst="rect">
            <a:avLst/>
          </a:prstGeom>
          <a:noFill/>
          <a:ln>
            <a:noFill/>
          </a:ln>
        </p:spPr>
      </p:pic>
      <p:sp>
        <p:nvSpPr>
          <p:cNvPr id="368" name="Google Shape;368;p34"/>
          <p:cNvSpPr txBox="1"/>
          <p:nvPr/>
        </p:nvSpPr>
        <p:spPr>
          <a:xfrm>
            <a:off x="2738700" y="1744450"/>
            <a:ext cx="11531400" cy="200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US" sz="2800">
                <a:solidFill>
                  <a:schemeClr val="dk1"/>
                </a:solidFill>
                <a:latin typeface="Inter"/>
                <a:ea typeface="Inter"/>
                <a:cs typeface="Inter"/>
                <a:sym typeface="Inter"/>
              </a:rPr>
              <a:t>In this lesson, you will be investigating sources to help you determine if La Malinche should be known as a Traitor, Survivor, or Icon. When we make judgements about the people of the past, it is essential to employ historical empathy!</a:t>
            </a:r>
            <a:endParaRPr sz="2800">
              <a:solidFill>
                <a:schemeClr val="dk1"/>
              </a:solidFill>
              <a:latin typeface="Inter"/>
              <a:ea typeface="Inter"/>
              <a:cs typeface="Inter"/>
              <a:sym typeface="Inter"/>
            </a:endParaRPr>
          </a:p>
        </p:txBody>
      </p:sp>
      <p:sp>
        <p:nvSpPr>
          <p:cNvPr id="369" name="Google Shape;369;p34"/>
          <p:cNvSpPr txBox="1"/>
          <p:nvPr/>
        </p:nvSpPr>
        <p:spPr>
          <a:xfrm>
            <a:off x="295200" y="301625"/>
            <a:ext cx="17697600" cy="1231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999">
                <a:solidFill>
                  <a:srgbClr val="231F20"/>
                </a:solidFill>
                <a:latin typeface="Halant"/>
                <a:ea typeface="Halant"/>
                <a:cs typeface="Halant"/>
                <a:sym typeface="Halant"/>
              </a:rPr>
              <a:t>“YOU BE THE JUDGE”</a:t>
            </a:r>
            <a:endParaRPr sz="900"/>
          </a:p>
        </p:txBody>
      </p:sp>
      <p:pic>
        <p:nvPicPr>
          <p:cNvPr descr="In this video, we explore the definition, purpose, and practice of historical empathy. Historical empathy is one of Thinking Nation's ten focus skills that is embedded throughout our curriculum. You can go to thinkingnation.org/free-resources to sign up for helpful graphic guides for each historical thinking skill among other free resources." id="370" name="Google Shape;370;p34" title="Historical Thinking Skills: Historical Empathy">
            <a:hlinkClick r:id="rId6"/>
          </p:cNvPr>
          <p:cNvPicPr preferRelativeResize="0"/>
          <p:nvPr/>
        </p:nvPicPr>
        <p:blipFill>
          <a:blip r:embed="rId7">
            <a:alphaModFix/>
          </a:blip>
          <a:stretch>
            <a:fillRect/>
          </a:stretch>
        </p:blipFill>
        <p:spPr>
          <a:xfrm>
            <a:off x="5253175" y="4116538"/>
            <a:ext cx="7550738" cy="424729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0"/>
                                        </p:tgtEl>
                                        <p:attrNameLst>
                                          <p:attrName>style.visibility</p:attrName>
                                        </p:attrNameLst>
                                      </p:cBhvr>
                                      <p:to>
                                        <p:strVal val="visible"/>
                                      </p:to>
                                    </p:set>
                                    <p:animEffect filter="fade" transition="in">
                                      <p:cBhvr>
                                        <p:cTn dur="1000"/>
                                        <p:tgtEl>
                                          <p:spTgt spid="3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