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22.xml"/>
  <Override ContentType="application/vnd.openxmlformats-officedocument.presentationml.slide+xml" PartName="/ppt/slides/slide1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60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6" r:id="rId27"/>
    <p:sldId id="277" r:id="rId28"/>
  </p:sldIdLst>
  <p:sldSz cy="10287000" cx="18288000"/>
  <p:notesSz cx="6858000" cy="9144000"/>
  <p:embeddedFontLst>
    <p:embeddedFont>
      <p:font typeface="Halant"/>
      <p:bold r:id="rId29"/>
    </p:embeddedFont>
    <p:embeddedFont>
      <p:font typeface="Inter"/>
      <p:regular r:id="rId30"/>
      <p:bold r:id="rId31"/>
      <p:italic r:id="rId32"/>
      <p:boldItalic r:id="rId33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000000"/>
          </p15:clr>
        </p15:guide>
        <p15:guide id="2" pos="2880">
          <p15:clr>
            <a:srgbClr val="000000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C0FC1A8A-C21C-40C0-BAAF-77004480F3E6}">
  <a:tblStyle styleId="{C0FC1A8A-C21C-40C0-BAAF-77004480F3E6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V>
        </a:tcBdr>
      </a:tc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4.xml"/><Relationship Id="rId22" Type="http://schemas.openxmlformats.org/officeDocument/2006/relationships/slide" Target="slides/slide16.xml"/><Relationship Id="rId21" Type="http://schemas.openxmlformats.org/officeDocument/2006/relationships/slide" Target="slides/slide15.xml"/><Relationship Id="rId24" Type="http://schemas.openxmlformats.org/officeDocument/2006/relationships/slide" Target="slides/slide18.xml"/><Relationship Id="rId23" Type="http://schemas.openxmlformats.org/officeDocument/2006/relationships/slide" Target="slides/slide17.xml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tableStyles" Target="tableStyles.xml"/><Relationship Id="rId9" Type="http://schemas.openxmlformats.org/officeDocument/2006/relationships/slide" Target="slides/slide3.xml"/><Relationship Id="rId26" Type="http://schemas.openxmlformats.org/officeDocument/2006/relationships/slide" Target="slides/slide20.xml"/><Relationship Id="rId25" Type="http://schemas.openxmlformats.org/officeDocument/2006/relationships/slide" Target="slides/slide19.xml"/><Relationship Id="rId28" Type="http://schemas.openxmlformats.org/officeDocument/2006/relationships/slide" Target="slides/slide22.xml"/><Relationship Id="rId27" Type="http://schemas.openxmlformats.org/officeDocument/2006/relationships/slide" Target="slides/slide21.xml"/><Relationship Id="rId5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29" Type="http://schemas.openxmlformats.org/officeDocument/2006/relationships/font" Target="fonts/Halant-bold.fntdata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31" Type="http://schemas.openxmlformats.org/officeDocument/2006/relationships/font" Target="fonts/Inter-bold.fntdata"/><Relationship Id="rId30" Type="http://schemas.openxmlformats.org/officeDocument/2006/relationships/font" Target="fonts/Inter-regular.fntdata"/><Relationship Id="rId11" Type="http://schemas.openxmlformats.org/officeDocument/2006/relationships/slide" Target="slides/slide5.xml"/><Relationship Id="rId33" Type="http://schemas.openxmlformats.org/officeDocument/2006/relationships/font" Target="fonts/Inter-boldItalic.fntdata"/><Relationship Id="rId10" Type="http://schemas.openxmlformats.org/officeDocument/2006/relationships/slide" Target="slides/slide4.xml"/><Relationship Id="rId32" Type="http://schemas.openxmlformats.org/officeDocument/2006/relationships/font" Target="fonts/Inter-italic.fntdata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9" Type="http://schemas.openxmlformats.org/officeDocument/2006/relationships/slide" Target="slides/slide13.xml"/><Relationship Id="rId18" Type="http://schemas.openxmlformats.org/officeDocument/2006/relationships/slide" Target="slides/slide1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7" name="Google Shape;87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2" name="Shape 2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" name="Google Shape;283;g317e4133142_0_10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4" name="Google Shape;284;g317e4133142_0_108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5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" name="Google Shape;306;g317e4133142_0_15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07" name="Google Shape;307;g317e4133142_0_15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7" name="Shape 3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" name="Google Shape;328;g317e320a338_0_2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9" name="Google Shape;329;g317e320a338_0_28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9" name="Shape 3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0" name="Google Shape;350;g2d57b958d7d_0_23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51" name="Google Shape;351;g2d57b958d7d_0_236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2" name="Shape 3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3" name="Google Shape;373;g317e4133142_0_17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4" name="Google Shape;374;g317e4133142_0_171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96" name="Shape 3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7" name="Google Shape;397;g317e4133142_0_19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98" name="Google Shape;398;g317e4133142_0_192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18" name="Shape 4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" name="Google Shape;419;g317e4133142_0_12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20" name="Google Shape;420;g317e4133142_0_129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40" name="Shape 4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1" name="Google Shape;441;g317e4133142_0_2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42" name="Google Shape;442;g317e4133142_0_213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62" name="Shape 4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3" name="Google Shape;463;g317e4133142_0_23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64" name="Google Shape;464;g317e4133142_0_234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84" name="Shape 4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" name="Google Shape;485;g317e4133142_0_25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86" name="Google Shape;486;g317e4133142_0_255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8" name="Google Shape;108;p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7" name="Shape 5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8" name="Google Shape;508;g317e4133142_0_32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09" name="Google Shape;509;g317e4133142_0_328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29" name="Shape 5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0" name="Google Shape;530;g317e320a338_0_7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31" name="Google Shape;531;g317e320a338_0_7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56" name="Shape 5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7" name="Google Shape;557;g2d57b958d7d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58" name="Google Shape;558;g2d57b958d7d_0_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g2fca74b31de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8" name="Google Shape;128;g2fca74b31de_0_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9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1" name="Google Shape;151;p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2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g317e4133142_0_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4" name="Google Shape;174;g317e4133142_0_1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4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g317e4133142_0_4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6" name="Google Shape;196;g317e4133142_0_44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6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g317e4133142_0_2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8" name="Google Shape;218;g317e4133142_0_23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8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g317e4133142_0_6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0" name="Google Shape;240;g317e4133142_0_65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0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Google Shape;261;g317e4133142_0_8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2" name="Google Shape;262;g317e4133142_0_86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2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" name="Google Shape;13;p2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" name="Google Shape;14;p2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1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11"/>
          <p:cNvSpPr txBox="1"/>
          <p:nvPr>
            <p:ph idx="1" type="body"/>
          </p:nvPr>
        </p:nvSpPr>
        <p:spPr>
          <a:xfrm rot="5400000">
            <a:off x="2309019" y="-251618"/>
            <a:ext cx="4525963" cy="8229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1" name="Google Shape;71;p11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2" name="Google Shape;72;p11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11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2"/>
          <p:cNvSpPr txBox="1"/>
          <p:nvPr>
            <p:ph type="title"/>
          </p:nvPr>
        </p:nvSpPr>
        <p:spPr>
          <a:xfrm rot="5400000">
            <a:off x="4732338" y="2171701"/>
            <a:ext cx="5851525" cy="20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12"/>
          <p:cNvSpPr txBox="1"/>
          <p:nvPr>
            <p:ph idx="1" type="body"/>
          </p:nvPr>
        </p:nvSpPr>
        <p:spPr>
          <a:xfrm rot="5400000">
            <a:off x="541338" y="190500"/>
            <a:ext cx="5851525" cy="6019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7" name="Google Shape;77;p12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" name="Google Shape;78;p12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" name="Google Shape;79;p12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_HEADER_1">
  <p:cSld name="SECTION_HEADER_1"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3"/>
          <p:cNvSpPr/>
          <p:nvPr/>
        </p:nvSpPr>
        <p:spPr>
          <a:xfrm flipH="1">
            <a:off x="15191875" y="920450"/>
            <a:ext cx="2163250" cy="2249900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28575">
            <a:solidFill>
              <a:schemeClr val="lt2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82" name="Google Shape;82;p13"/>
          <p:cNvSpPr/>
          <p:nvPr/>
        </p:nvSpPr>
        <p:spPr>
          <a:xfrm flipH="1" rot="10800000">
            <a:off x="932850" y="7116650"/>
            <a:ext cx="2163250" cy="2249900"/>
          </a:xfrm>
          <a:custGeom>
            <a:rect b="b" l="l" r="r" t="t"/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28575">
            <a:solidFill>
              <a:schemeClr val="lt2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83" name="Google Shape;83;p13"/>
          <p:cNvSpPr txBox="1"/>
          <p:nvPr>
            <p:ph type="title"/>
          </p:nvPr>
        </p:nvSpPr>
        <p:spPr>
          <a:xfrm>
            <a:off x="1547400" y="3612900"/>
            <a:ext cx="15193200" cy="30612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4" name="Google Shape;84;p13"/>
          <p:cNvSpPr txBox="1"/>
          <p:nvPr>
            <p:ph idx="12" type="sldNum"/>
          </p:nvPr>
        </p:nvSpPr>
        <p:spPr>
          <a:xfrm>
            <a:off x="16944916" y="9326434"/>
            <a:ext cx="1097400" cy="7872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3"/>
          <p:cNvSpPr txBox="1"/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" name="Google Shape;17;p3"/>
          <p:cNvSpPr txBox="1"/>
          <p:nvPr>
            <p:ph idx="1" type="subTitle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  <a:defRPr>
                <a:solidFill>
                  <a:srgbClr val="888888"/>
                </a:solidFill>
              </a:defRPr>
            </a:lvl1pPr>
            <a:lvl2pPr lvl="1" algn="ctr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18" name="Google Shape;18;p3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3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" name="Google Shape;20;p3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4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" name="Google Shape;23;p4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4" name="Google Shape;24;p4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4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" name="Google Shape;26;p4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27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5"/>
          <p:cNvSpPr txBox="1"/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bri"/>
              <a:buNone/>
              <a:defRPr b="1" sz="4000" cap="none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" name="Google Shape;29;p5"/>
          <p:cNvSpPr txBox="1"/>
          <p:nvPr>
            <p:ph idx="1" type="body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1pPr>
            <a:lvl2pPr indent="-228600" lvl="1" marL="914400" algn="l"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2pPr>
            <a:lvl3pPr indent="-228600" lvl="2" marL="1371600" algn="l"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3pPr>
            <a:lvl4pPr indent="-228600" lvl="3" marL="18288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indent="-228600" lvl="4" marL="22860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indent="-228600" lvl="5" marL="27432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indent="-228600" lvl="6" marL="32004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indent="-228600" lvl="7" marL="3657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indent="-228600" lvl="8" marL="41148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30" name="Google Shape;30;p5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5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" name="Google Shape;32;p5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6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6"/>
          <p:cNvSpPr txBox="1"/>
          <p:nvPr>
            <p:ph idx="1" type="body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indent="-381000" lvl="1" marL="9144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indent="-355600" lvl="2" marL="1371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36" name="Google Shape;36;p6"/>
          <p:cNvSpPr txBox="1"/>
          <p:nvPr>
            <p:ph idx="2" type="body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indent="-381000" lvl="1" marL="9144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indent="-355600" lvl="2" marL="1371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37" name="Google Shape;37;p6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6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9" name="Google Shape;39;p6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40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7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2" name="Google Shape;42;p7"/>
          <p:cNvSpPr txBox="1"/>
          <p:nvPr>
            <p:ph idx="1" type="body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3" name="Google Shape;43;p7"/>
          <p:cNvSpPr txBox="1"/>
          <p:nvPr>
            <p:ph idx="2" type="body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810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indent="-355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indent="-3302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indent="-3302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indent="-3302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indent="-3302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indent="-3302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indent="-3302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/>
        </p:txBody>
      </p:sp>
      <p:sp>
        <p:nvSpPr>
          <p:cNvPr id="44" name="Google Shape;44;p7"/>
          <p:cNvSpPr txBox="1"/>
          <p:nvPr>
            <p:ph idx="3" type="body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5" name="Google Shape;45;p7"/>
          <p:cNvSpPr txBox="1"/>
          <p:nvPr>
            <p:ph idx="4" type="body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810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indent="-355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indent="-3302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indent="-3302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indent="-3302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indent="-3302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indent="-3302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indent="-3302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/>
        </p:txBody>
      </p:sp>
      <p:sp>
        <p:nvSpPr>
          <p:cNvPr id="46" name="Google Shape;46;p7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7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7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8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" name="Google Shape;51;p8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8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8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9"/>
          <p:cNvSpPr txBox="1"/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b="1" sz="2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9"/>
          <p:cNvSpPr txBox="1"/>
          <p:nvPr>
            <p:ph idx="1" type="body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  <a:defRPr sz="2800"/>
            </a:lvl2pPr>
            <a:lvl3pPr indent="-381000" lvl="2" marL="1371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4pPr>
            <a:lvl5pPr indent="-355600" lvl="4" marL="22860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»"/>
              <a:defRPr sz="2000"/>
            </a:lvl5pPr>
            <a:lvl6pPr indent="-355600" lvl="5" marL="27432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57" name="Google Shape;57;p9"/>
          <p:cNvSpPr txBox="1"/>
          <p:nvPr>
            <p:ph idx="2" type="body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indent="-228600" lvl="1" marL="9144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indent="-228600" lvl="2" marL="1371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indent="-228600" lvl="3" marL="1828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indent="-228600" lvl="4" marL="22860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indent="-228600" lvl="5" marL="27432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indent="-228600" lvl="6" marL="32004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indent="-228600" lvl="7" marL="3657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indent="-228600" lvl="8" marL="4114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/>
        </p:txBody>
      </p:sp>
      <p:sp>
        <p:nvSpPr>
          <p:cNvPr id="58" name="Google Shape;58;p9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p9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9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0"/>
          <p:cNvSpPr txBox="1"/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b="1" sz="2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10"/>
          <p:cNvSpPr/>
          <p:nvPr>
            <p:ph idx="2" type="pic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10"/>
          <p:cNvSpPr txBox="1"/>
          <p:nvPr>
            <p:ph idx="1" type="body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indent="-228600" lvl="1" marL="9144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indent="-228600" lvl="2" marL="1371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indent="-228600" lvl="3" marL="1828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indent="-228600" lvl="4" marL="22860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indent="-228600" lvl="5" marL="27432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indent="-228600" lvl="6" marL="32004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indent="-228600" lvl="7" marL="3657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indent="-228600" lvl="8" marL="4114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/>
        </p:txBody>
      </p:sp>
      <p:sp>
        <p:nvSpPr>
          <p:cNvPr id="65" name="Google Shape;65;p10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10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10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theme" Target="../theme/theme2.xml"/><Relationship Id="rId1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406400" lvl="1" marL="9144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81000" lvl="2" marL="13716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5560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5560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" name="Google Shape;9;p1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0" name="Google Shape;10;p1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0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.png"/><Relationship Id="rId4" Type="http://schemas.openxmlformats.org/officeDocument/2006/relationships/hyperlink" Target="https://en.wikipedia.org/wiki/Category:Wikigraphists" TargetMode="External"/><Relationship Id="rId5" Type="http://schemas.openxmlformats.org/officeDocument/2006/relationships/hyperlink" Target="https://fr.wikipedia.org/wiki/Wikip%C3%A9dia:Atelier_graphique" TargetMode="External"/><Relationship Id="rId6" Type="http://schemas.openxmlformats.org/officeDocument/2006/relationships/hyperlink" Target="https://en.wikipedia.org/wiki/en:Creative_Commons" TargetMode="External"/><Relationship Id="rId7" Type="http://schemas.openxmlformats.org/officeDocument/2006/relationships/hyperlink" Target="https://creativecommons.org/licenses/by-sa/3.0/deed.en" TargetMode="External"/><Relationship Id="rId8" Type="http://schemas.openxmlformats.org/officeDocument/2006/relationships/image" Target="../media/image32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.png"/><Relationship Id="rId4" Type="http://schemas.openxmlformats.org/officeDocument/2006/relationships/hyperlink" Target="https://en.wikipedia.org/wiki/en:Creative_Commons" TargetMode="External"/><Relationship Id="rId5" Type="http://schemas.openxmlformats.org/officeDocument/2006/relationships/hyperlink" Target="https://creativecommons.org/licenses/by/2.0/deed.en" TargetMode="External"/><Relationship Id="rId6" Type="http://schemas.openxmlformats.org/officeDocument/2006/relationships/image" Target="../media/image25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.png"/><Relationship Id="rId4" Type="http://schemas.openxmlformats.org/officeDocument/2006/relationships/image" Target="../media/image30.png"/></Relationships>
</file>

<file path=ppt/slides/_rels/slide13.xml.rels><?xml version="1.0" encoding="UTF-8" standalone="yes"?><Relationships xmlns="http://schemas.openxmlformats.org/package/2006/relationships"><Relationship Id="rId10" Type="http://schemas.openxmlformats.org/officeDocument/2006/relationships/hyperlink" Target="https://creativecommons.org/licenses/by-sa/3.0/deed.en" TargetMode="External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6.png"/><Relationship Id="rId4" Type="http://schemas.openxmlformats.org/officeDocument/2006/relationships/image" Target="../media/image13.png"/><Relationship Id="rId9" Type="http://schemas.openxmlformats.org/officeDocument/2006/relationships/hyperlink" Target="https://en.wikipedia.org/wiki/en:Creative_Commons" TargetMode="External"/><Relationship Id="rId5" Type="http://schemas.openxmlformats.org/officeDocument/2006/relationships/hyperlink" Target="https://en.wikipedia.org/wiki/en:GNU_Free_Documentation_License" TargetMode="External"/><Relationship Id="rId6" Type="http://schemas.openxmlformats.org/officeDocument/2006/relationships/image" Target="../media/image32.png"/><Relationship Id="rId7" Type="http://schemas.openxmlformats.org/officeDocument/2006/relationships/hyperlink" Target="https://en.wikipedia.org/wiki/Category:Wikigraphists" TargetMode="External"/><Relationship Id="rId8" Type="http://schemas.openxmlformats.org/officeDocument/2006/relationships/hyperlink" Target="https://fr.wikipedia.org/wiki/Wikip%C3%A9dia:Atelier_graphique" TargetMode="Externa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.png"/><Relationship Id="rId4" Type="http://schemas.openxmlformats.org/officeDocument/2006/relationships/image" Target="../media/image12.png"/><Relationship Id="rId5" Type="http://schemas.openxmlformats.org/officeDocument/2006/relationships/image" Target="../media/image26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1.png"/><Relationship Id="rId4" Type="http://schemas.openxmlformats.org/officeDocument/2006/relationships/hyperlink" Target="https://en.wikipedia.org/wiki/en:Creative_Commons" TargetMode="External"/><Relationship Id="rId5" Type="http://schemas.openxmlformats.org/officeDocument/2006/relationships/hyperlink" Target="https://creativecommons.org/licenses/by-sa/4.0/deed.en" TargetMode="External"/><Relationship Id="rId6" Type="http://schemas.openxmlformats.org/officeDocument/2006/relationships/image" Target="../media/image11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1.png"/><Relationship Id="rId4" Type="http://schemas.openxmlformats.org/officeDocument/2006/relationships/hyperlink" Target="https://en.wikipedia.org/wiki/Cusco_School" TargetMode="External"/><Relationship Id="rId5" Type="http://schemas.openxmlformats.org/officeDocument/2006/relationships/image" Target="../media/image29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1.png"/><Relationship Id="rId4" Type="http://schemas.openxmlformats.org/officeDocument/2006/relationships/image" Target="../media/image18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1.png"/><Relationship Id="rId4" Type="http://schemas.openxmlformats.org/officeDocument/2006/relationships/image" Target="../media/image14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1.png"/><Relationship Id="rId4" Type="http://schemas.openxmlformats.org/officeDocument/2006/relationships/hyperlink" Target="https://creativecommons.org/licenses/by-nc/4.0deed.en" TargetMode="External"/><Relationship Id="rId5" Type="http://schemas.openxmlformats.org/officeDocument/2006/relationships/image" Target="../media/image22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4.pn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1.png"/><Relationship Id="rId4" Type="http://schemas.openxmlformats.org/officeDocument/2006/relationships/image" Target="../media/image24.pn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6.png"/><Relationship Id="rId4" Type="http://schemas.openxmlformats.org/officeDocument/2006/relationships/hyperlink" Target="https://creativecommons.org/licenses/by-nc/4.0deed.en" TargetMode="External"/><Relationship Id="rId5" Type="http://schemas.openxmlformats.org/officeDocument/2006/relationships/image" Target="../media/image22.png"/><Relationship Id="rId6" Type="http://schemas.openxmlformats.org/officeDocument/2006/relationships/image" Target="../media/image28.png"/><Relationship Id="rId7" Type="http://schemas.openxmlformats.org/officeDocument/2006/relationships/hyperlink" Target="https://creativecommons.org/licenses/by-nc/4.0deed.en" TargetMode="External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4.png"/><Relationship Id="rId4" Type="http://schemas.openxmlformats.org/officeDocument/2006/relationships/image" Target="../media/image31.png"/><Relationship Id="rId5" Type="http://schemas.openxmlformats.org/officeDocument/2006/relationships/image" Target="../media/image33.png"/><Relationship Id="rId6" Type="http://schemas.openxmlformats.org/officeDocument/2006/relationships/hyperlink" Target="https://creativecommons.org/licenses/by-nc/4.0deed.en" TargetMode="External"/><Relationship Id="rId7" Type="http://schemas.openxmlformats.org/officeDocument/2006/relationships/hyperlink" Target="https://creativecommons.org/licenses/by-nc/4.0deed.en" TargetMode="Externa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9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.png"/><Relationship Id="rId4" Type="http://schemas.openxmlformats.org/officeDocument/2006/relationships/image" Target="../media/image17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.png"/><Relationship Id="rId4" Type="http://schemas.openxmlformats.org/officeDocument/2006/relationships/hyperlink" Target="https://en.wikipedia.org/wiki/en:Creative_Commons" TargetMode="External"/><Relationship Id="rId5" Type="http://schemas.openxmlformats.org/officeDocument/2006/relationships/hyperlink" Target="https://creativecommons.org/licenses/by-sa/3.0/deed.en" TargetMode="External"/><Relationship Id="rId6" Type="http://schemas.openxmlformats.org/officeDocument/2006/relationships/image" Target="../media/image15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.png"/><Relationship Id="rId4" Type="http://schemas.openxmlformats.org/officeDocument/2006/relationships/image" Target="../media/image23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.png"/><Relationship Id="rId4" Type="http://schemas.openxmlformats.org/officeDocument/2006/relationships/image" Target="../media/image19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.png"/><Relationship Id="rId4" Type="http://schemas.openxmlformats.org/officeDocument/2006/relationships/image" Target="../media/image27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.png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9" name="Google Shape;89;p14"/>
          <p:cNvGrpSpPr/>
          <p:nvPr/>
        </p:nvGrpSpPr>
        <p:grpSpPr>
          <a:xfrm>
            <a:off x="-31071" y="-180826"/>
            <a:ext cx="4239084" cy="10467826"/>
            <a:chOff x="0" y="-241102"/>
            <a:chExt cx="5652112" cy="13957102"/>
          </a:xfrm>
        </p:grpSpPr>
        <p:grpSp>
          <p:nvGrpSpPr>
            <p:cNvPr id="90" name="Google Shape;90;p14"/>
            <p:cNvGrpSpPr/>
            <p:nvPr/>
          </p:nvGrpSpPr>
          <p:grpSpPr>
            <a:xfrm>
              <a:off x="2826056" y="-241102"/>
              <a:ext cx="2826056" cy="13957102"/>
              <a:chOff x="0" y="-47625"/>
              <a:chExt cx="558233" cy="2756958"/>
            </a:xfrm>
          </p:grpSpPr>
          <p:sp>
            <p:nvSpPr>
              <p:cNvPr id="91" name="Google Shape;91;p14"/>
              <p:cNvSpPr/>
              <p:nvPr/>
            </p:nvSpPr>
            <p:spPr>
              <a:xfrm>
                <a:off x="0" y="0"/>
                <a:ext cx="558233" cy="2709333"/>
              </a:xfrm>
              <a:custGeom>
                <a:rect b="b" l="l" r="r" t="t"/>
                <a:pathLst>
                  <a:path extrusionOk="0" h="2709333" w="558233">
                    <a:moveTo>
                      <a:pt x="0" y="0"/>
                    </a:moveTo>
                    <a:lnTo>
                      <a:pt x="558233" y="0"/>
                    </a:lnTo>
                    <a:lnTo>
                      <a:pt x="558233" y="2709333"/>
                    </a:lnTo>
                    <a:lnTo>
                      <a:pt x="0" y="2709333"/>
                    </a:ln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</p:spPr>
          </p:sp>
          <p:sp>
            <p:nvSpPr>
              <p:cNvPr id="92" name="Google Shape;92;p14"/>
              <p:cNvSpPr txBox="1"/>
              <p:nvPr/>
            </p:nvSpPr>
            <p:spPr>
              <a:xfrm>
                <a:off x="0" y="-47625"/>
                <a:ext cx="558233" cy="275695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93" name="Google Shape;93;p14"/>
            <p:cNvGrpSpPr/>
            <p:nvPr/>
          </p:nvGrpSpPr>
          <p:grpSpPr>
            <a:xfrm>
              <a:off x="1413028" y="-241102"/>
              <a:ext cx="2826056" cy="13957102"/>
              <a:chOff x="0" y="-47625"/>
              <a:chExt cx="558233" cy="2756958"/>
            </a:xfrm>
          </p:grpSpPr>
          <p:sp>
            <p:nvSpPr>
              <p:cNvPr id="94" name="Google Shape;94;p14"/>
              <p:cNvSpPr/>
              <p:nvPr/>
            </p:nvSpPr>
            <p:spPr>
              <a:xfrm>
                <a:off x="0" y="0"/>
                <a:ext cx="558233" cy="2709333"/>
              </a:xfrm>
              <a:custGeom>
                <a:rect b="b" l="l" r="r" t="t"/>
                <a:pathLst>
                  <a:path extrusionOk="0" h="2709333" w="558233">
                    <a:moveTo>
                      <a:pt x="0" y="0"/>
                    </a:moveTo>
                    <a:lnTo>
                      <a:pt x="558233" y="0"/>
                    </a:lnTo>
                    <a:lnTo>
                      <a:pt x="558233" y="2709333"/>
                    </a:lnTo>
                    <a:lnTo>
                      <a:pt x="0" y="2709333"/>
                    </a:lnTo>
                    <a:close/>
                  </a:path>
                </a:pathLst>
              </a:custGeom>
              <a:solidFill>
                <a:srgbClr val="38E0A4"/>
              </a:solidFill>
              <a:ln>
                <a:noFill/>
              </a:ln>
            </p:spPr>
          </p:sp>
          <p:sp>
            <p:nvSpPr>
              <p:cNvPr id="95" name="Google Shape;95;p14"/>
              <p:cNvSpPr txBox="1"/>
              <p:nvPr/>
            </p:nvSpPr>
            <p:spPr>
              <a:xfrm>
                <a:off x="0" y="-47625"/>
                <a:ext cx="558233" cy="275695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96" name="Google Shape;96;p14"/>
            <p:cNvGrpSpPr/>
            <p:nvPr/>
          </p:nvGrpSpPr>
          <p:grpSpPr>
            <a:xfrm>
              <a:off x="0" y="-241102"/>
              <a:ext cx="2826056" cy="13957102"/>
              <a:chOff x="0" y="-47625"/>
              <a:chExt cx="558233" cy="2756958"/>
            </a:xfrm>
          </p:grpSpPr>
          <p:sp>
            <p:nvSpPr>
              <p:cNvPr id="97" name="Google Shape;97;p14"/>
              <p:cNvSpPr/>
              <p:nvPr/>
            </p:nvSpPr>
            <p:spPr>
              <a:xfrm>
                <a:off x="0" y="0"/>
                <a:ext cx="558233" cy="2709333"/>
              </a:xfrm>
              <a:custGeom>
                <a:rect b="b" l="l" r="r" t="t"/>
                <a:pathLst>
                  <a:path extrusionOk="0" h="2709333" w="558233">
                    <a:moveTo>
                      <a:pt x="0" y="0"/>
                    </a:moveTo>
                    <a:lnTo>
                      <a:pt x="558233" y="0"/>
                    </a:lnTo>
                    <a:lnTo>
                      <a:pt x="558233" y="2709333"/>
                    </a:lnTo>
                    <a:lnTo>
                      <a:pt x="0" y="2709333"/>
                    </a:lnTo>
                    <a:close/>
                  </a:path>
                </a:pathLst>
              </a:custGeom>
              <a:solidFill>
                <a:srgbClr val="6484F3"/>
              </a:solidFill>
              <a:ln>
                <a:noFill/>
              </a:ln>
            </p:spPr>
          </p:sp>
          <p:sp>
            <p:nvSpPr>
              <p:cNvPr id="98" name="Google Shape;98;p14"/>
              <p:cNvSpPr txBox="1"/>
              <p:nvPr/>
            </p:nvSpPr>
            <p:spPr>
              <a:xfrm>
                <a:off x="0" y="-47625"/>
                <a:ext cx="558233" cy="275695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sp>
        <p:nvSpPr>
          <p:cNvPr id="99" name="Google Shape;99;p14"/>
          <p:cNvSpPr txBox="1"/>
          <p:nvPr/>
        </p:nvSpPr>
        <p:spPr>
          <a:xfrm>
            <a:off x="4208013" y="2742328"/>
            <a:ext cx="14079900" cy="4060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9699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3599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SPANISH CONQUEST</a:t>
            </a:r>
            <a:endParaRPr sz="500"/>
          </a:p>
        </p:txBody>
      </p:sp>
      <p:sp>
        <p:nvSpPr>
          <p:cNvPr id="100" name="Google Shape;100;p14"/>
          <p:cNvSpPr/>
          <p:nvPr/>
        </p:nvSpPr>
        <p:spPr>
          <a:xfrm>
            <a:off x="12646898" y="-210192"/>
            <a:ext cx="7315200" cy="2477783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4"/>
                </a:lnTo>
                <a:lnTo>
                  <a:pt x="0" y="247778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01" name="Google Shape;101;p14"/>
          <p:cNvSpPr txBox="1"/>
          <p:nvPr/>
        </p:nvSpPr>
        <p:spPr>
          <a:xfrm>
            <a:off x="4633952" y="6917208"/>
            <a:ext cx="12625200" cy="882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5735" u="none" cap="none" strike="noStrike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Unit </a:t>
            </a:r>
            <a:r>
              <a:rPr lang="en-US" sz="5735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2:</a:t>
            </a:r>
            <a:r>
              <a:rPr b="0" i="0" lang="en-US" sz="5735" u="none" cap="none" strike="noStrike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 </a:t>
            </a:r>
            <a:r>
              <a:rPr lang="en-US" sz="5735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Exploration &amp; Colonization</a:t>
            </a:r>
            <a:endParaRPr/>
          </a:p>
        </p:txBody>
      </p:sp>
      <p:sp>
        <p:nvSpPr>
          <p:cNvPr id="102" name="Google Shape;102;p14"/>
          <p:cNvSpPr/>
          <p:nvPr/>
        </p:nvSpPr>
        <p:spPr>
          <a:xfrm>
            <a:off x="11118095" y="9258300"/>
            <a:ext cx="7315200" cy="2477783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03" name="Google Shape;103;p14"/>
          <p:cNvSpPr txBox="1"/>
          <p:nvPr/>
        </p:nvSpPr>
        <p:spPr>
          <a:xfrm rot="-5400000">
            <a:off x="-2830777" y="5012004"/>
            <a:ext cx="6882000" cy="415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3996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700" u="none" cap="none" strike="noStrike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© Thinking Nation </a:t>
            </a:r>
            <a:r>
              <a:rPr b="1" lang="en-US" sz="2700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2025</a:t>
            </a:r>
            <a:endParaRPr/>
          </a:p>
        </p:txBody>
      </p:sp>
      <p:cxnSp>
        <p:nvCxnSpPr>
          <p:cNvPr id="104" name="Google Shape;104;p14"/>
          <p:cNvCxnSpPr/>
          <p:nvPr/>
        </p:nvCxnSpPr>
        <p:spPr>
          <a:xfrm rot="10800000">
            <a:off x="648533" y="-28469"/>
            <a:ext cx="5400" cy="2997600"/>
          </a:xfrm>
          <a:prstGeom prst="straightConnector1">
            <a:avLst/>
          </a:prstGeom>
          <a:noFill/>
          <a:ln cap="flat" cmpd="sng" w="1143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05" name="Google Shape;105;p14"/>
          <p:cNvCxnSpPr/>
          <p:nvPr/>
        </p:nvCxnSpPr>
        <p:spPr>
          <a:xfrm rot="10800000">
            <a:off x="643893" y="7365497"/>
            <a:ext cx="5400" cy="2997600"/>
          </a:xfrm>
          <a:prstGeom prst="straightConnector1">
            <a:avLst/>
          </a:prstGeom>
          <a:noFill/>
          <a:ln cap="flat" cmpd="sng" w="1143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cxn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5" name="Shape 2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Google Shape;286;p23"/>
          <p:cNvSpPr txBox="1"/>
          <p:nvPr/>
        </p:nvSpPr>
        <p:spPr>
          <a:xfrm>
            <a:off x="1028700" y="419100"/>
            <a:ext cx="16230600" cy="2616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8499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CORTÉS &amp; THE TRIPLE ALLIANCE/MEXICA</a:t>
            </a:r>
            <a:endParaRPr/>
          </a:p>
        </p:txBody>
      </p:sp>
      <p:sp>
        <p:nvSpPr>
          <p:cNvPr id="287" name="Google Shape;287;p23"/>
          <p:cNvSpPr/>
          <p:nvPr/>
        </p:nvSpPr>
        <p:spPr>
          <a:xfrm>
            <a:off x="13764167" y="6571628"/>
            <a:ext cx="7315200" cy="2477783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4"/>
                </a:lnTo>
                <a:lnTo>
                  <a:pt x="0" y="247778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288" name="Google Shape;288;p23"/>
          <p:cNvGrpSpPr/>
          <p:nvPr/>
        </p:nvGrpSpPr>
        <p:grpSpPr>
          <a:xfrm>
            <a:off x="15859155" y="-98041"/>
            <a:ext cx="1562625" cy="1771271"/>
            <a:chOff x="0" y="-130721"/>
            <a:chExt cx="2083500" cy="2361695"/>
          </a:xfrm>
        </p:grpSpPr>
        <p:grpSp>
          <p:nvGrpSpPr>
            <p:cNvPr id="289" name="Google Shape;289;p23"/>
            <p:cNvGrpSpPr/>
            <p:nvPr/>
          </p:nvGrpSpPr>
          <p:grpSpPr>
            <a:xfrm>
              <a:off x="75599" y="-130721"/>
              <a:ext cx="1932614" cy="2361695"/>
              <a:chOff x="0" y="-47625"/>
              <a:chExt cx="704100" cy="860425"/>
            </a:xfrm>
          </p:grpSpPr>
          <p:sp>
            <p:nvSpPr>
              <p:cNvPr id="290" name="Google Shape;290;p23"/>
              <p:cNvSpPr/>
              <p:nvPr/>
            </p:nvSpPr>
            <p:spPr>
              <a:xfrm>
                <a:off x="0" y="0"/>
                <a:ext cx="703982" cy="812800"/>
              </a:xfrm>
              <a:custGeom>
                <a:rect b="b" l="l" r="r" t="t"/>
                <a:pathLst>
                  <a:path extrusionOk="0" h="812800" w="703982">
                    <a:moveTo>
                      <a:pt x="234787" y="793731"/>
                    </a:moveTo>
                    <a:cubicBezTo>
                      <a:pt x="270879" y="805245"/>
                      <a:pt x="311910" y="812800"/>
                      <a:pt x="352180" y="812800"/>
                    </a:cubicBezTo>
                    <a:cubicBezTo>
                      <a:pt x="392452" y="812800"/>
                      <a:pt x="431204" y="806323"/>
                      <a:pt x="466915" y="794809"/>
                    </a:cubicBezTo>
                    <a:cubicBezTo>
                      <a:pt x="467675" y="794450"/>
                      <a:pt x="468435" y="794450"/>
                      <a:pt x="469194" y="794090"/>
                    </a:cubicBezTo>
                    <a:cubicBezTo>
                      <a:pt x="603304" y="748035"/>
                      <a:pt x="702082" y="626421"/>
                      <a:pt x="703982" y="484298"/>
                    </a:cubicBezTo>
                    <a:lnTo>
                      <a:pt x="703982" y="0"/>
                    </a:lnTo>
                    <a:lnTo>
                      <a:pt x="0" y="0"/>
                    </a:lnTo>
                    <a:lnTo>
                      <a:pt x="0" y="483939"/>
                    </a:lnTo>
                    <a:cubicBezTo>
                      <a:pt x="1900" y="627140"/>
                      <a:pt x="99158" y="748755"/>
                      <a:pt x="234787" y="793731"/>
                    </a:cubicBezTo>
                    <a:close/>
                  </a:path>
                </a:pathLst>
              </a:custGeom>
              <a:solidFill>
                <a:srgbClr val="E95C3D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91" name="Google Shape;291;p23"/>
              <p:cNvSpPr txBox="1"/>
              <p:nvPr/>
            </p:nvSpPr>
            <p:spPr>
              <a:xfrm>
                <a:off x="0" y="-47625"/>
                <a:ext cx="704100" cy="733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292" name="Google Shape;292;p23"/>
            <p:cNvSpPr txBox="1"/>
            <p:nvPr/>
          </p:nvSpPr>
          <p:spPr>
            <a:xfrm>
              <a:off x="0" y="447107"/>
              <a:ext cx="2083500" cy="1144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5575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9</a:t>
              </a:r>
              <a:endParaRPr/>
            </a:p>
          </p:txBody>
        </p:sp>
      </p:grpSp>
      <p:sp>
        <p:nvSpPr>
          <p:cNvPr id="293" name="Google Shape;293;p23"/>
          <p:cNvSpPr/>
          <p:nvPr/>
        </p:nvSpPr>
        <p:spPr>
          <a:xfrm>
            <a:off x="-2628900" y="-1449083"/>
            <a:ext cx="7315200" cy="2477783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294" name="Google Shape;294;p23"/>
          <p:cNvGrpSpPr/>
          <p:nvPr/>
        </p:nvGrpSpPr>
        <p:grpSpPr>
          <a:xfrm>
            <a:off x="-254016" y="9230009"/>
            <a:ext cx="18796043" cy="937448"/>
            <a:chOff x="204" y="0"/>
            <a:chExt cx="25061391" cy="1249931"/>
          </a:xfrm>
        </p:grpSpPr>
        <p:grpSp>
          <p:nvGrpSpPr>
            <p:cNvPr id="295" name="Google Shape;295;p23"/>
            <p:cNvGrpSpPr/>
            <p:nvPr/>
          </p:nvGrpSpPr>
          <p:grpSpPr>
            <a:xfrm rot="5400000">
              <a:off x="12002369" y="-11663474"/>
              <a:ext cx="1249931" cy="24576878"/>
              <a:chOff x="0" y="-38100"/>
              <a:chExt cx="246900" cy="4854692"/>
            </a:xfrm>
          </p:grpSpPr>
          <p:sp>
            <p:nvSpPr>
              <p:cNvPr id="296" name="Google Shape;296;p23"/>
              <p:cNvSpPr/>
              <p:nvPr/>
            </p:nvSpPr>
            <p:spPr>
              <a:xfrm>
                <a:off x="0" y="0"/>
                <a:ext cx="246798" cy="4816592"/>
              </a:xfrm>
              <a:custGeom>
                <a:rect b="b" l="l" r="r" t="t"/>
                <a:pathLst>
                  <a:path extrusionOk="0" h="4816592" w="246798">
                    <a:moveTo>
                      <a:pt x="0" y="0"/>
                    </a:moveTo>
                    <a:lnTo>
                      <a:pt x="246798" y="0"/>
                    </a:lnTo>
                    <a:lnTo>
                      <a:pt x="246798" y="4816592"/>
                    </a:lnTo>
                    <a:lnTo>
                      <a:pt x="0" y="4816592"/>
                    </a:lnTo>
                    <a:close/>
                  </a:path>
                </a:pathLst>
              </a:custGeom>
              <a:solidFill>
                <a:srgbClr val="EFFEF9"/>
              </a:solidFill>
              <a:ln>
                <a:noFill/>
              </a:ln>
            </p:spPr>
          </p:sp>
          <p:sp>
            <p:nvSpPr>
              <p:cNvPr id="297" name="Google Shape;297;p23"/>
              <p:cNvSpPr txBox="1"/>
              <p:nvPr/>
            </p:nvSpPr>
            <p:spPr>
              <a:xfrm>
                <a:off x="0" y="-38100"/>
                <a:ext cx="246900" cy="4854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298" name="Google Shape;298;p23"/>
            <p:cNvSpPr txBox="1"/>
            <p:nvPr/>
          </p:nvSpPr>
          <p:spPr>
            <a:xfrm>
              <a:off x="7951598" y="305302"/>
              <a:ext cx="9176100" cy="554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3996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US" sz="2700" u="none" cap="none" strike="noStrike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© Thinking Nation </a:t>
              </a:r>
              <a:r>
                <a:rPr b="1" lang="en-US" sz="2700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2025</a:t>
              </a:r>
              <a:endParaRPr/>
            </a:p>
          </p:txBody>
        </p:sp>
        <p:cxnSp>
          <p:nvCxnSpPr>
            <p:cNvPr id="299" name="Google Shape;299;p23"/>
            <p:cNvCxnSpPr/>
            <p:nvPr/>
          </p:nvCxnSpPr>
          <p:spPr>
            <a:xfrm>
              <a:off x="204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300" name="Google Shape;300;p23"/>
            <p:cNvCxnSpPr/>
            <p:nvPr/>
          </p:nvCxnSpPr>
          <p:spPr>
            <a:xfrm>
              <a:off x="15587895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sp>
        <p:nvSpPr>
          <p:cNvPr id="301" name="Google Shape;301;p23"/>
          <p:cNvSpPr txBox="1"/>
          <p:nvPr/>
        </p:nvSpPr>
        <p:spPr>
          <a:xfrm>
            <a:off x="1830650" y="3429000"/>
            <a:ext cx="6819300" cy="453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800" u="sng">
                <a:latin typeface="Inter"/>
                <a:ea typeface="Inter"/>
                <a:cs typeface="Inter"/>
                <a:sym typeface="Inter"/>
              </a:rPr>
              <a:t>People &amp; Places to Know</a:t>
            </a:r>
            <a:endParaRPr b="1" sz="2800" u="sng"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2800"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-US" sz="3600">
                <a:latin typeface="Inter"/>
                <a:ea typeface="Inter"/>
                <a:cs typeface="Inter"/>
                <a:sym typeface="Inter"/>
              </a:rPr>
              <a:t>Who were the Tlaxcala?</a:t>
            </a:r>
            <a:endParaRPr sz="3600"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3600"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b="1" lang="en-US" sz="3600">
                <a:solidFill>
                  <a:srgbClr val="E95C3D"/>
                </a:solidFill>
                <a:latin typeface="Inter"/>
                <a:ea typeface="Inter"/>
                <a:cs typeface="Inter"/>
                <a:sym typeface="Inter"/>
              </a:rPr>
              <a:t>A group of Nahua city-states allied with the Spanish against the Mexica</a:t>
            </a:r>
            <a:endParaRPr b="1" sz="3600">
              <a:solidFill>
                <a:srgbClr val="E95C3D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ctr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None/>
            </a:pPr>
            <a:r>
              <a:t/>
            </a:r>
            <a:endParaRPr sz="280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302" name="Google Shape;302;p23"/>
          <p:cNvSpPr txBox="1"/>
          <p:nvPr/>
        </p:nvSpPr>
        <p:spPr>
          <a:xfrm>
            <a:off x="9481088" y="8314475"/>
            <a:ext cx="6553800" cy="1015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Source: </a:t>
            </a:r>
            <a:r>
              <a:rPr lang="en-US" sz="1800">
                <a:solidFill>
                  <a:srgbClr val="222222"/>
                </a:solidFill>
                <a:latin typeface="Inter"/>
                <a:ea typeface="Inter"/>
                <a:cs typeface="Inter"/>
                <a:sym typeface="Inter"/>
              </a:rPr>
              <a:t> </a:t>
            </a:r>
            <a:r>
              <a:rPr lang="en-US" sz="1800">
                <a:solidFill>
                  <a:srgbClr val="3366BB"/>
                </a:solidFill>
                <a:uFill>
                  <a:noFill/>
                </a:uFill>
                <a:latin typeface="Inter"/>
                <a:ea typeface="Inter"/>
                <a:cs typeface="Inter"/>
                <a:sym typeface="Inter"/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Wikigraphists</a:t>
            </a:r>
            <a:r>
              <a:rPr lang="en-US" sz="1800">
                <a:solidFill>
                  <a:srgbClr val="222222"/>
                </a:solidFill>
                <a:latin typeface="Inter"/>
                <a:ea typeface="Inter"/>
                <a:cs typeface="Inter"/>
                <a:sym typeface="Inter"/>
              </a:rPr>
              <a:t> of the </a:t>
            </a:r>
            <a:r>
              <a:rPr lang="en-US" sz="1800">
                <a:solidFill>
                  <a:srgbClr val="3366BB"/>
                </a:solidFill>
                <a:uFill>
                  <a:noFill/>
                </a:uFill>
                <a:latin typeface="Inter"/>
                <a:ea typeface="Inter"/>
                <a:cs typeface="Inter"/>
                <a:sym typeface="Inter"/>
                <a:hlinkClick r:id="rId5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Graphic Lab</a:t>
            </a:r>
            <a:r>
              <a:rPr lang="en-US" sz="1800">
                <a:solidFill>
                  <a:srgbClr val="222222"/>
                </a:solidFill>
                <a:latin typeface="Inter"/>
                <a:ea typeface="Inter"/>
                <a:cs typeface="Inter"/>
                <a:sym typeface="Inter"/>
              </a:rPr>
              <a:t> </a:t>
            </a:r>
            <a:r>
              <a:rPr lang="en-US" sz="1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, </a:t>
            </a:r>
            <a:r>
              <a:rPr i="1" lang="en-US" sz="1800">
                <a:solidFill>
                  <a:srgbClr val="202122"/>
                </a:solidFill>
                <a:latin typeface="Inter"/>
                <a:ea typeface="Inter"/>
                <a:cs typeface="Inter"/>
                <a:sym typeface="Inter"/>
              </a:rPr>
              <a:t>Tlaxcala was surrounded by the Aztec Empire in 1519.</a:t>
            </a:r>
            <a:r>
              <a:rPr lang="en-US" sz="1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, </a:t>
            </a:r>
            <a:r>
              <a:rPr lang="en-US" sz="1800">
                <a:solidFill>
                  <a:srgbClr val="202122"/>
                </a:solidFill>
                <a:latin typeface="Inter"/>
                <a:ea typeface="Inter"/>
                <a:cs typeface="Inter"/>
                <a:sym typeface="Inter"/>
              </a:rPr>
              <a:t> </a:t>
            </a:r>
            <a:r>
              <a:rPr lang="en-US" sz="1800">
                <a:solidFill>
                  <a:srgbClr val="3366BB"/>
                </a:solidFill>
                <a:uFill>
                  <a:noFill/>
                </a:uFill>
                <a:latin typeface="Inter"/>
                <a:ea typeface="Inter"/>
                <a:cs typeface="Inter"/>
                <a:sym typeface="Inter"/>
                <a:hlinkClick r:id="rId6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Creative Commons</a:t>
            </a:r>
            <a:r>
              <a:rPr lang="en-US" sz="1800">
                <a:solidFill>
                  <a:srgbClr val="202122"/>
                </a:solidFill>
                <a:latin typeface="Inter"/>
                <a:ea typeface="Inter"/>
                <a:cs typeface="Inter"/>
                <a:sym typeface="Inter"/>
              </a:rPr>
              <a:t> </a:t>
            </a:r>
            <a:r>
              <a:rPr lang="en-US" sz="1800">
                <a:solidFill>
                  <a:srgbClr val="3366BB"/>
                </a:solidFill>
                <a:uFill>
                  <a:noFill/>
                </a:uFill>
                <a:latin typeface="Inter"/>
                <a:ea typeface="Inter"/>
                <a:cs typeface="Inter"/>
                <a:sym typeface="Inter"/>
                <a:hlinkClick r:id="rId7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Attribution-Share Alike 3.0 Unported</a:t>
            </a:r>
            <a:r>
              <a:rPr lang="en-US" sz="1800">
                <a:solidFill>
                  <a:srgbClr val="202122"/>
                </a:solidFill>
                <a:latin typeface="Inter"/>
                <a:ea typeface="Inter"/>
                <a:cs typeface="Inter"/>
                <a:sym typeface="Inter"/>
              </a:rPr>
              <a:t> license</a:t>
            </a:r>
            <a:endParaRPr sz="1800"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id="303" name="Google Shape;303;p23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9348338" y="3035400"/>
            <a:ext cx="6819300" cy="5259107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304" name="Google Shape;304;p23"/>
          <p:cNvCxnSpPr/>
          <p:nvPr/>
        </p:nvCxnSpPr>
        <p:spPr>
          <a:xfrm flipH="1" rot="10800000">
            <a:off x="8036025" y="4916625"/>
            <a:ext cx="3229200" cy="1062000"/>
          </a:xfrm>
          <a:prstGeom prst="straightConnector1">
            <a:avLst/>
          </a:prstGeom>
          <a:noFill/>
          <a:ln cap="flat" cmpd="sng" w="76200">
            <a:solidFill>
              <a:srgbClr val="000000"/>
            </a:solidFill>
            <a:prstDash val="solid"/>
            <a:round/>
            <a:headEnd len="med" w="med" type="none"/>
            <a:tailEnd len="med" w="med" type="triangle"/>
          </a:ln>
        </p:spPr>
      </p:cxn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8" name="Shape 3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" name="Google Shape;309;p24"/>
          <p:cNvSpPr txBox="1"/>
          <p:nvPr/>
        </p:nvSpPr>
        <p:spPr>
          <a:xfrm>
            <a:off x="1028700" y="419100"/>
            <a:ext cx="16230600" cy="2616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8499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CORTÉS &amp; THE TRIPLE ALLIANCE/MEXICA</a:t>
            </a:r>
            <a:endParaRPr/>
          </a:p>
        </p:txBody>
      </p:sp>
      <p:sp>
        <p:nvSpPr>
          <p:cNvPr id="310" name="Google Shape;310;p24"/>
          <p:cNvSpPr/>
          <p:nvPr/>
        </p:nvSpPr>
        <p:spPr>
          <a:xfrm>
            <a:off x="13764167" y="6571628"/>
            <a:ext cx="7315200" cy="2477783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4"/>
                </a:lnTo>
                <a:lnTo>
                  <a:pt x="0" y="247778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311" name="Google Shape;311;p24"/>
          <p:cNvGrpSpPr/>
          <p:nvPr/>
        </p:nvGrpSpPr>
        <p:grpSpPr>
          <a:xfrm>
            <a:off x="15859155" y="-98041"/>
            <a:ext cx="1562625" cy="1771271"/>
            <a:chOff x="0" y="-130721"/>
            <a:chExt cx="2083500" cy="2361695"/>
          </a:xfrm>
        </p:grpSpPr>
        <p:grpSp>
          <p:nvGrpSpPr>
            <p:cNvPr id="312" name="Google Shape;312;p24"/>
            <p:cNvGrpSpPr/>
            <p:nvPr/>
          </p:nvGrpSpPr>
          <p:grpSpPr>
            <a:xfrm>
              <a:off x="75599" y="-130721"/>
              <a:ext cx="1932614" cy="2361695"/>
              <a:chOff x="0" y="-47625"/>
              <a:chExt cx="704100" cy="860425"/>
            </a:xfrm>
          </p:grpSpPr>
          <p:sp>
            <p:nvSpPr>
              <p:cNvPr id="313" name="Google Shape;313;p24"/>
              <p:cNvSpPr/>
              <p:nvPr/>
            </p:nvSpPr>
            <p:spPr>
              <a:xfrm>
                <a:off x="0" y="0"/>
                <a:ext cx="703982" cy="812800"/>
              </a:xfrm>
              <a:custGeom>
                <a:rect b="b" l="l" r="r" t="t"/>
                <a:pathLst>
                  <a:path extrusionOk="0" h="812800" w="703982">
                    <a:moveTo>
                      <a:pt x="234787" y="793731"/>
                    </a:moveTo>
                    <a:cubicBezTo>
                      <a:pt x="270879" y="805245"/>
                      <a:pt x="311910" y="812800"/>
                      <a:pt x="352180" y="812800"/>
                    </a:cubicBezTo>
                    <a:cubicBezTo>
                      <a:pt x="392452" y="812800"/>
                      <a:pt x="431204" y="806323"/>
                      <a:pt x="466915" y="794809"/>
                    </a:cubicBezTo>
                    <a:cubicBezTo>
                      <a:pt x="467675" y="794450"/>
                      <a:pt x="468435" y="794450"/>
                      <a:pt x="469194" y="794090"/>
                    </a:cubicBezTo>
                    <a:cubicBezTo>
                      <a:pt x="603304" y="748035"/>
                      <a:pt x="702082" y="626421"/>
                      <a:pt x="703982" y="484298"/>
                    </a:cubicBezTo>
                    <a:lnTo>
                      <a:pt x="703982" y="0"/>
                    </a:lnTo>
                    <a:lnTo>
                      <a:pt x="0" y="0"/>
                    </a:lnTo>
                    <a:lnTo>
                      <a:pt x="0" y="483939"/>
                    </a:lnTo>
                    <a:cubicBezTo>
                      <a:pt x="1900" y="627140"/>
                      <a:pt x="99158" y="748755"/>
                      <a:pt x="234787" y="793731"/>
                    </a:cubicBezTo>
                    <a:close/>
                  </a:path>
                </a:pathLst>
              </a:custGeom>
              <a:solidFill>
                <a:srgbClr val="E95C3D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14" name="Google Shape;314;p24"/>
              <p:cNvSpPr txBox="1"/>
              <p:nvPr/>
            </p:nvSpPr>
            <p:spPr>
              <a:xfrm>
                <a:off x="0" y="-47625"/>
                <a:ext cx="704100" cy="733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315" name="Google Shape;315;p24"/>
            <p:cNvSpPr txBox="1"/>
            <p:nvPr/>
          </p:nvSpPr>
          <p:spPr>
            <a:xfrm>
              <a:off x="0" y="447107"/>
              <a:ext cx="2083500" cy="1144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5575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10</a:t>
              </a:r>
              <a:endParaRPr/>
            </a:p>
          </p:txBody>
        </p:sp>
      </p:grpSp>
      <p:sp>
        <p:nvSpPr>
          <p:cNvPr id="316" name="Google Shape;316;p24"/>
          <p:cNvSpPr/>
          <p:nvPr/>
        </p:nvSpPr>
        <p:spPr>
          <a:xfrm>
            <a:off x="-2628900" y="-1449083"/>
            <a:ext cx="7315200" cy="2477783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317" name="Google Shape;317;p24"/>
          <p:cNvGrpSpPr/>
          <p:nvPr/>
        </p:nvGrpSpPr>
        <p:grpSpPr>
          <a:xfrm>
            <a:off x="-254016" y="9230009"/>
            <a:ext cx="18796043" cy="937448"/>
            <a:chOff x="204" y="0"/>
            <a:chExt cx="25061391" cy="1249931"/>
          </a:xfrm>
        </p:grpSpPr>
        <p:grpSp>
          <p:nvGrpSpPr>
            <p:cNvPr id="318" name="Google Shape;318;p24"/>
            <p:cNvGrpSpPr/>
            <p:nvPr/>
          </p:nvGrpSpPr>
          <p:grpSpPr>
            <a:xfrm rot="5400000">
              <a:off x="12002369" y="-11663474"/>
              <a:ext cx="1249931" cy="24576878"/>
              <a:chOff x="0" y="-38100"/>
              <a:chExt cx="246900" cy="4854692"/>
            </a:xfrm>
          </p:grpSpPr>
          <p:sp>
            <p:nvSpPr>
              <p:cNvPr id="319" name="Google Shape;319;p24"/>
              <p:cNvSpPr/>
              <p:nvPr/>
            </p:nvSpPr>
            <p:spPr>
              <a:xfrm>
                <a:off x="0" y="0"/>
                <a:ext cx="246798" cy="4816592"/>
              </a:xfrm>
              <a:custGeom>
                <a:rect b="b" l="l" r="r" t="t"/>
                <a:pathLst>
                  <a:path extrusionOk="0" h="4816592" w="246798">
                    <a:moveTo>
                      <a:pt x="0" y="0"/>
                    </a:moveTo>
                    <a:lnTo>
                      <a:pt x="246798" y="0"/>
                    </a:lnTo>
                    <a:lnTo>
                      <a:pt x="246798" y="4816592"/>
                    </a:lnTo>
                    <a:lnTo>
                      <a:pt x="0" y="4816592"/>
                    </a:lnTo>
                    <a:close/>
                  </a:path>
                </a:pathLst>
              </a:custGeom>
              <a:solidFill>
                <a:srgbClr val="EFFEF9"/>
              </a:solidFill>
              <a:ln>
                <a:noFill/>
              </a:ln>
            </p:spPr>
          </p:sp>
          <p:sp>
            <p:nvSpPr>
              <p:cNvPr id="320" name="Google Shape;320;p24"/>
              <p:cNvSpPr txBox="1"/>
              <p:nvPr/>
            </p:nvSpPr>
            <p:spPr>
              <a:xfrm>
                <a:off x="0" y="-38100"/>
                <a:ext cx="246900" cy="4854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321" name="Google Shape;321;p24"/>
            <p:cNvSpPr txBox="1"/>
            <p:nvPr/>
          </p:nvSpPr>
          <p:spPr>
            <a:xfrm>
              <a:off x="7951598" y="305302"/>
              <a:ext cx="9176100" cy="554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3996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US" sz="2700" u="none" cap="none" strike="noStrike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© Thinking Nation </a:t>
              </a:r>
              <a:r>
                <a:rPr b="1" lang="en-US" sz="2700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2025</a:t>
              </a:r>
              <a:endParaRPr/>
            </a:p>
          </p:txBody>
        </p:sp>
        <p:cxnSp>
          <p:nvCxnSpPr>
            <p:cNvPr id="322" name="Google Shape;322;p24"/>
            <p:cNvCxnSpPr/>
            <p:nvPr/>
          </p:nvCxnSpPr>
          <p:spPr>
            <a:xfrm>
              <a:off x="204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323" name="Google Shape;323;p24"/>
            <p:cNvCxnSpPr/>
            <p:nvPr/>
          </p:nvCxnSpPr>
          <p:spPr>
            <a:xfrm>
              <a:off x="15587895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sp>
        <p:nvSpPr>
          <p:cNvPr id="324" name="Google Shape;324;p24"/>
          <p:cNvSpPr txBox="1"/>
          <p:nvPr/>
        </p:nvSpPr>
        <p:spPr>
          <a:xfrm>
            <a:off x="1515400" y="3428988"/>
            <a:ext cx="6819300" cy="473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800" u="sng">
                <a:latin typeface="Inter"/>
                <a:ea typeface="Inter"/>
                <a:cs typeface="Inter"/>
                <a:sym typeface="Inter"/>
              </a:rPr>
              <a:t>People &amp; Places to Know</a:t>
            </a:r>
            <a:endParaRPr b="1" sz="2800" u="sng"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2800"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-US" sz="3600">
                <a:latin typeface="Inter"/>
                <a:ea typeface="Inter"/>
                <a:cs typeface="Inter"/>
                <a:sym typeface="Inter"/>
              </a:rPr>
              <a:t>Where was Tenochtitlan?</a:t>
            </a:r>
            <a:endParaRPr sz="3600"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3600"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b="1" lang="en-US" sz="3600">
                <a:solidFill>
                  <a:srgbClr val="E95C3D"/>
                </a:solidFill>
                <a:latin typeface="Inter"/>
                <a:ea typeface="Inter"/>
                <a:cs typeface="Inter"/>
                <a:sym typeface="Inter"/>
              </a:rPr>
              <a:t>The capital city of the Mexica was located on an island in Lake Texcoco</a:t>
            </a:r>
            <a:endParaRPr b="1" sz="3600">
              <a:solidFill>
                <a:srgbClr val="E95C3D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ctr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None/>
            </a:pPr>
            <a:r>
              <a:t/>
            </a:r>
            <a:endParaRPr sz="280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325" name="Google Shape;325;p24"/>
          <p:cNvSpPr txBox="1"/>
          <p:nvPr/>
        </p:nvSpPr>
        <p:spPr>
          <a:xfrm>
            <a:off x="9756753" y="8466875"/>
            <a:ext cx="6553800" cy="129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Source: </a:t>
            </a:r>
            <a:r>
              <a:rPr lang="en-US" sz="1800">
                <a:solidFill>
                  <a:srgbClr val="202122"/>
                </a:solidFill>
                <a:latin typeface="Inter"/>
                <a:ea typeface="Inter"/>
                <a:cs typeface="Inter"/>
                <a:sym typeface="Inter"/>
              </a:rPr>
              <a:t>A picture of Tenochtitlan and a model of the Templo Mayor at the National Museum of Anthropology of Mexico City</a:t>
            </a:r>
            <a:r>
              <a:rPr lang="en-US" sz="1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, </a:t>
            </a:r>
            <a:r>
              <a:rPr lang="en-US" sz="1800">
                <a:solidFill>
                  <a:srgbClr val="3366BB"/>
                </a:solidFill>
                <a:uFill>
                  <a:noFill/>
                </a:uFill>
                <a:latin typeface="Inter"/>
                <a:ea typeface="Inter"/>
                <a:cs typeface="Inter"/>
                <a:sym typeface="Inter"/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Creative Commons</a:t>
            </a:r>
            <a:r>
              <a:rPr lang="en-US" sz="1800">
                <a:solidFill>
                  <a:srgbClr val="202122"/>
                </a:solidFill>
                <a:latin typeface="Inter"/>
                <a:ea typeface="Inter"/>
                <a:cs typeface="Inter"/>
                <a:sym typeface="Inter"/>
              </a:rPr>
              <a:t> </a:t>
            </a:r>
            <a:r>
              <a:rPr lang="en-US" sz="1800">
                <a:solidFill>
                  <a:srgbClr val="3366BB"/>
                </a:solidFill>
                <a:uFill>
                  <a:noFill/>
                </a:uFill>
                <a:latin typeface="Inter"/>
                <a:ea typeface="Inter"/>
                <a:cs typeface="Inter"/>
                <a:sym typeface="Inter"/>
                <a:hlinkClick r:id="rId5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Attribution 2.0 Generic</a:t>
            </a:r>
            <a:r>
              <a:rPr lang="en-US" sz="1800">
                <a:solidFill>
                  <a:srgbClr val="202122"/>
                </a:solidFill>
                <a:latin typeface="Inter"/>
                <a:ea typeface="Inter"/>
                <a:cs typeface="Inter"/>
                <a:sym typeface="Inter"/>
              </a:rPr>
              <a:t> license</a:t>
            </a:r>
            <a:endParaRPr sz="1800"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id="326" name="Google Shape;326;p24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9514263" y="3035400"/>
            <a:ext cx="7038780" cy="52790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30" name="Shape 3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" name="Google Shape;331;p25"/>
          <p:cNvSpPr txBox="1"/>
          <p:nvPr/>
        </p:nvSpPr>
        <p:spPr>
          <a:xfrm>
            <a:off x="1028700" y="419100"/>
            <a:ext cx="16230600" cy="2616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8499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CORTÉS &amp; THE TRIPLE ALLIANCE/MEXICA</a:t>
            </a:r>
            <a:endParaRPr/>
          </a:p>
        </p:txBody>
      </p:sp>
      <p:sp>
        <p:nvSpPr>
          <p:cNvPr id="332" name="Google Shape;332;p25"/>
          <p:cNvSpPr/>
          <p:nvPr/>
        </p:nvSpPr>
        <p:spPr>
          <a:xfrm>
            <a:off x="13764167" y="6571628"/>
            <a:ext cx="7315200" cy="2477783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4"/>
                </a:lnTo>
                <a:lnTo>
                  <a:pt x="0" y="247778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333" name="Google Shape;333;p25"/>
          <p:cNvGrpSpPr/>
          <p:nvPr/>
        </p:nvGrpSpPr>
        <p:grpSpPr>
          <a:xfrm>
            <a:off x="15859155" y="-98041"/>
            <a:ext cx="1562625" cy="1771271"/>
            <a:chOff x="0" y="-130721"/>
            <a:chExt cx="2083500" cy="2361695"/>
          </a:xfrm>
        </p:grpSpPr>
        <p:grpSp>
          <p:nvGrpSpPr>
            <p:cNvPr id="334" name="Google Shape;334;p25"/>
            <p:cNvGrpSpPr/>
            <p:nvPr/>
          </p:nvGrpSpPr>
          <p:grpSpPr>
            <a:xfrm>
              <a:off x="75599" y="-130721"/>
              <a:ext cx="1932614" cy="2361695"/>
              <a:chOff x="0" y="-47625"/>
              <a:chExt cx="704100" cy="860425"/>
            </a:xfrm>
          </p:grpSpPr>
          <p:sp>
            <p:nvSpPr>
              <p:cNvPr id="335" name="Google Shape;335;p25"/>
              <p:cNvSpPr/>
              <p:nvPr/>
            </p:nvSpPr>
            <p:spPr>
              <a:xfrm>
                <a:off x="0" y="0"/>
                <a:ext cx="703982" cy="812800"/>
              </a:xfrm>
              <a:custGeom>
                <a:rect b="b" l="l" r="r" t="t"/>
                <a:pathLst>
                  <a:path extrusionOk="0" h="812800" w="703982">
                    <a:moveTo>
                      <a:pt x="234787" y="793731"/>
                    </a:moveTo>
                    <a:cubicBezTo>
                      <a:pt x="270879" y="805245"/>
                      <a:pt x="311910" y="812800"/>
                      <a:pt x="352180" y="812800"/>
                    </a:cubicBezTo>
                    <a:cubicBezTo>
                      <a:pt x="392452" y="812800"/>
                      <a:pt x="431204" y="806323"/>
                      <a:pt x="466915" y="794809"/>
                    </a:cubicBezTo>
                    <a:cubicBezTo>
                      <a:pt x="467675" y="794450"/>
                      <a:pt x="468435" y="794450"/>
                      <a:pt x="469194" y="794090"/>
                    </a:cubicBezTo>
                    <a:cubicBezTo>
                      <a:pt x="603304" y="748035"/>
                      <a:pt x="702082" y="626421"/>
                      <a:pt x="703982" y="484298"/>
                    </a:cubicBezTo>
                    <a:lnTo>
                      <a:pt x="703982" y="0"/>
                    </a:lnTo>
                    <a:lnTo>
                      <a:pt x="0" y="0"/>
                    </a:lnTo>
                    <a:lnTo>
                      <a:pt x="0" y="483939"/>
                    </a:lnTo>
                    <a:cubicBezTo>
                      <a:pt x="1900" y="627140"/>
                      <a:pt x="99158" y="748755"/>
                      <a:pt x="234787" y="793731"/>
                    </a:cubicBezTo>
                    <a:close/>
                  </a:path>
                </a:pathLst>
              </a:custGeom>
              <a:solidFill>
                <a:srgbClr val="E95C3D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36" name="Google Shape;336;p25"/>
              <p:cNvSpPr txBox="1"/>
              <p:nvPr/>
            </p:nvSpPr>
            <p:spPr>
              <a:xfrm>
                <a:off x="0" y="-47625"/>
                <a:ext cx="704100" cy="733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337" name="Google Shape;337;p25"/>
            <p:cNvSpPr txBox="1"/>
            <p:nvPr/>
          </p:nvSpPr>
          <p:spPr>
            <a:xfrm>
              <a:off x="0" y="447107"/>
              <a:ext cx="2083500" cy="1144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5575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11</a:t>
              </a:r>
              <a:endParaRPr/>
            </a:p>
          </p:txBody>
        </p:sp>
      </p:grpSp>
      <p:sp>
        <p:nvSpPr>
          <p:cNvPr id="338" name="Google Shape;338;p25"/>
          <p:cNvSpPr/>
          <p:nvPr/>
        </p:nvSpPr>
        <p:spPr>
          <a:xfrm>
            <a:off x="-2628900" y="-1449083"/>
            <a:ext cx="7315200" cy="2477783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339" name="Google Shape;339;p25"/>
          <p:cNvGrpSpPr/>
          <p:nvPr/>
        </p:nvGrpSpPr>
        <p:grpSpPr>
          <a:xfrm>
            <a:off x="-254016" y="9230009"/>
            <a:ext cx="18796043" cy="937448"/>
            <a:chOff x="204" y="0"/>
            <a:chExt cx="25061391" cy="1249931"/>
          </a:xfrm>
        </p:grpSpPr>
        <p:grpSp>
          <p:nvGrpSpPr>
            <p:cNvPr id="340" name="Google Shape;340;p25"/>
            <p:cNvGrpSpPr/>
            <p:nvPr/>
          </p:nvGrpSpPr>
          <p:grpSpPr>
            <a:xfrm rot="5400000">
              <a:off x="12002369" y="-11663474"/>
              <a:ext cx="1249931" cy="24576878"/>
              <a:chOff x="0" y="-38100"/>
              <a:chExt cx="246900" cy="4854692"/>
            </a:xfrm>
          </p:grpSpPr>
          <p:sp>
            <p:nvSpPr>
              <p:cNvPr id="341" name="Google Shape;341;p25"/>
              <p:cNvSpPr/>
              <p:nvPr/>
            </p:nvSpPr>
            <p:spPr>
              <a:xfrm>
                <a:off x="0" y="0"/>
                <a:ext cx="246798" cy="4816592"/>
              </a:xfrm>
              <a:custGeom>
                <a:rect b="b" l="l" r="r" t="t"/>
                <a:pathLst>
                  <a:path extrusionOk="0" h="4816592" w="246798">
                    <a:moveTo>
                      <a:pt x="0" y="0"/>
                    </a:moveTo>
                    <a:lnTo>
                      <a:pt x="246798" y="0"/>
                    </a:lnTo>
                    <a:lnTo>
                      <a:pt x="246798" y="4816592"/>
                    </a:lnTo>
                    <a:lnTo>
                      <a:pt x="0" y="4816592"/>
                    </a:lnTo>
                    <a:close/>
                  </a:path>
                </a:pathLst>
              </a:custGeom>
              <a:solidFill>
                <a:srgbClr val="EFFEF9"/>
              </a:solidFill>
              <a:ln>
                <a:noFill/>
              </a:ln>
            </p:spPr>
          </p:sp>
          <p:sp>
            <p:nvSpPr>
              <p:cNvPr id="342" name="Google Shape;342;p25"/>
              <p:cNvSpPr txBox="1"/>
              <p:nvPr/>
            </p:nvSpPr>
            <p:spPr>
              <a:xfrm>
                <a:off x="0" y="-38100"/>
                <a:ext cx="246900" cy="4854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343" name="Google Shape;343;p25"/>
            <p:cNvSpPr txBox="1"/>
            <p:nvPr/>
          </p:nvSpPr>
          <p:spPr>
            <a:xfrm>
              <a:off x="7951598" y="305302"/>
              <a:ext cx="9176100" cy="554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3996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US" sz="2700" u="none" cap="none" strike="noStrike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© Thinking Nation </a:t>
              </a:r>
              <a:r>
                <a:rPr b="1" lang="en-US" sz="2700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2025</a:t>
              </a:r>
              <a:endParaRPr/>
            </a:p>
          </p:txBody>
        </p:sp>
        <p:cxnSp>
          <p:nvCxnSpPr>
            <p:cNvPr id="344" name="Google Shape;344;p25"/>
            <p:cNvCxnSpPr/>
            <p:nvPr/>
          </p:nvCxnSpPr>
          <p:spPr>
            <a:xfrm>
              <a:off x="204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345" name="Google Shape;345;p25"/>
            <p:cNvCxnSpPr/>
            <p:nvPr/>
          </p:nvCxnSpPr>
          <p:spPr>
            <a:xfrm>
              <a:off x="15587895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sp>
        <p:nvSpPr>
          <p:cNvPr id="346" name="Google Shape;346;p25"/>
          <p:cNvSpPr txBox="1"/>
          <p:nvPr/>
        </p:nvSpPr>
        <p:spPr>
          <a:xfrm>
            <a:off x="751550" y="3201025"/>
            <a:ext cx="7782300" cy="5773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800" u="sng">
                <a:latin typeface="Inter"/>
                <a:ea typeface="Inter"/>
                <a:cs typeface="Inter"/>
                <a:sym typeface="Inter"/>
              </a:rPr>
              <a:t>Basic Background</a:t>
            </a:r>
            <a:endParaRPr b="1" sz="2800" u="sng">
              <a:latin typeface="Inter"/>
              <a:ea typeface="Inter"/>
              <a:cs typeface="Inter"/>
              <a:sym typeface="Inter"/>
            </a:endParaRPr>
          </a:p>
          <a:p>
            <a:pPr indent="-406400" lvl="0" marL="4572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2800"/>
              <a:buFont typeface="Inter"/>
              <a:buChar char="●"/>
            </a:pPr>
            <a:r>
              <a:rPr lang="en-US" sz="2800">
                <a:latin typeface="Inter"/>
                <a:ea typeface="Inter"/>
                <a:cs typeface="Inter"/>
                <a:sym typeface="Inter"/>
              </a:rPr>
              <a:t>Hernán Cortés landed in Mexico in 1519</a:t>
            </a:r>
            <a:endParaRPr sz="2800">
              <a:latin typeface="Inter"/>
              <a:ea typeface="Inter"/>
              <a:cs typeface="Inter"/>
              <a:sym typeface="Inter"/>
            </a:endParaRPr>
          </a:p>
          <a:p>
            <a:pPr indent="0" lvl="0" marL="4572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2800">
              <a:latin typeface="Inter"/>
              <a:ea typeface="Inter"/>
              <a:cs typeface="Inter"/>
              <a:sym typeface="Inter"/>
            </a:endParaRPr>
          </a:p>
          <a:p>
            <a:pPr indent="-406400" lvl="0" marL="4572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2800"/>
              <a:buFont typeface="Inter"/>
              <a:buChar char="●"/>
            </a:pPr>
            <a:r>
              <a:rPr lang="en-US" sz="2800">
                <a:latin typeface="Inter"/>
                <a:ea typeface="Inter"/>
                <a:cs typeface="Inter"/>
                <a:sym typeface="Inter"/>
              </a:rPr>
              <a:t>Formed alliances with Indigenous groups, including the Tlaxcalans, against the Aztec/Mexica/Triple Alliance</a:t>
            </a:r>
            <a:endParaRPr sz="2800">
              <a:latin typeface="Inter"/>
              <a:ea typeface="Inter"/>
              <a:cs typeface="Inter"/>
              <a:sym typeface="Inter"/>
            </a:endParaRPr>
          </a:p>
          <a:p>
            <a:pPr indent="0" lvl="0" marL="4572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2800">
              <a:latin typeface="Inter"/>
              <a:ea typeface="Inter"/>
              <a:cs typeface="Inter"/>
              <a:sym typeface="Inter"/>
            </a:endParaRPr>
          </a:p>
          <a:p>
            <a:pPr indent="-406400" lvl="0" marL="4572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2800"/>
              <a:buFont typeface="Inter"/>
              <a:buChar char="●"/>
            </a:pPr>
            <a:r>
              <a:rPr lang="en-US" sz="2800">
                <a:latin typeface="Inter"/>
                <a:ea typeface="Inter"/>
                <a:cs typeface="Inter"/>
                <a:sym typeface="Inter"/>
              </a:rPr>
              <a:t>Initial assault on Tenochtitlan failed</a:t>
            </a:r>
            <a:endParaRPr sz="2800">
              <a:latin typeface="Inter"/>
              <a:ea typeface="Inter"/>
              <a:cs typeface="Inter"/>
              <a:sym typeface="Inter"/>
            </a:endParaRPr>
          </a:p>
          <a:p>
            <a:pPr indent="0" lvl="0" marL="4572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2800">
              <a:latin typeface="Inter"/>
              <a:ea typeface="Inter"/>
              <a:cs typeface="Inter"/>
              <a:sym typeface="Inter"/>
            </a:endParaRPr>
          </a:p>
          <a:p>
            <a:pPr indent="-406400" lvl="0" marL="4572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2800"/>
              <a:buFont typeface="Inter"/>
              <a:buChar char="●"/>
            </a:pPr>
            <a:r>
              <a:rPr lang="en-US" sz="2800">
                <a:latin typeface="Inter"/>
                <a:ea typeface="Inter"/>
                <a:cs typeface="Inter"/>
                <a:sym typeface="Inter"/>
              </a:rPr>
              <a:t>Returned in 1521 and the Aztec Empire collapsed</a:t>
            </a:r>
            <a:endParaRPr sz="2800"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id="347" name="Google Shape;347;p2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785750" y="3855098"/>
            <a:ext cx="7977624" cy="5301799"/>
          </a:xfrm>
          <a:prstGeom prst="rect">
            <a:avLst/>
          </a:prstGeom>
          <a:noFill/>
          <a:ln>
            <a:noFill/>
          </a:ln>
        </p:spPr>
      </p:pic>
      <p:sp>
        <p:nvSpPr>
          <p:cNvPr id="348" name="Google Shape;348;p25"/>
          <p:cNvSpPr txBox="1"/>
          <p:nvPr/>
        </p:nvSpPr>
        <p:spPr>
          <a:xfrm>
            <a:off x="8785700" y="3323075"/>
            <a:ext cx="79776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Source: Unknown artist, </a:t>
            </a:r>
            <a:r>
              <a:rPr lang="en-US" sz="1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Conquest</a:t>
            </a:r>
            <a:r>
              <a:rPr lang="en-US" sz="1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 of Mexico by Cortés, 17th century.</a:t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52" name="Shape 3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3" name="Google Shape;353;p26"/>
          <p:cNvSpPr/>
          <p:nvPr/>
        </p:nvSpPr>
        <p:spPr>
          <a:xfrm>
            <a:off x="12982861" y="6704153"/>
            <a:ext cx="7315200" cy="2477783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354" name="Google Shape;354;p26"/>
          <p:cNvGrpSpPr/>
          <p:nvPr/>
        </p:nvGrpSpPr>
        <p:grpSpPr>
          <a:xfrm>
            <a:off x="15859155" y="-98041"/>
            <a:ext cx="1562625" cy="1771271"/>
            <a:chOff x="0" y="-130721"/>
            <a:chExt cx="2083500" cy="2361695"/>
          </a:xfrm>
        </p:grpSpPr>
        <p:grpSp>
          <p:nvGrpSpPr>
            <p:cNvPr id="355" name="Google Shape;355;p26"/>
            <p:cNvGrpSpPr/>
            <p:nvPr/>
          </p:nvGrpSpPr>
          <p:grpSpPr>
            <a:xfrm>
              <a:off x="75599" y="-130721"/>
              <a:ext cx="1932614" cy="2361695"/>
              <a:chOff x="0" y="-47625"/>
              <a:chExt cx="704100" cy="860425"/>
            </a:xfrm>
          </p:grpSpPr>
          <p:sp>
            <p:nvSpPr>
              <p:cNvPr id="356" name="Google Shape;356;p26"/>
              <p:cNvSpPr/>
              <p:nvPr/>
            </p:nvSpPr>
            <p:spPr>
              <a:xfrm>
                <a:off x="0" y="0"/>
                <a:ext cx="703982" cy="812800"/>
              </a:xfrm>
              <a:custGeom>
                <a:rect b="b" l="l" r="r" t="t"/>
                <a:pathLst>
                  <a:path extrusionOk="0" h="812800" w="703982">
                    <a:moveTo>
                      <a:pt x="234787" y="793731"/>
                    </a:moveTo>
                    <a:cubicBezTo>
                      <a:pt x="270879" y="805245"/>
                      <a:pt x="311910" y="812800"/>
                      <a:pt x="352180" y="812800"/>
                    </a:cubicBezTo>
                    <a:cubicBezTo>
                      <a:pt x="392452" y="812800"/>
                      <a:pt x="431204" y="806323"/>
                      <a:pt x="466915" y="794809"/>
                    </a:cubicBezTo>
                    <a:cubicBezTo>
                      <a:pt x="467675" y="794450"/>
                      <a:pt x="468435" y="794450"/>
                      <a:pt x="469194" y="794090"/>
                    </a:cubicBezTo>
                    <a:cubicBezTo>
                      <a:pt x="603304" y="748035"/>
                      <a:pt x="702082" y="626421"/>
                      <a:pt x="703982" y="484298"/>
                    </a:cubicBezTo>
                    <a:lnTo>
                      <a:pt x="703982" y="0"/>
                    </a:lnTo>
                    <a:lnTo>
                      <a:pt x="0" y="0"/>
                    </a:lnTo>
                    <a:lnTo>
                      <a:pt x="0" y="483939"/>
                    </a:lnTo>
                    <a:cubicBezTo>
                      <a:pt x="1900" y="627140"/>
                      <a:pt x="99158" y="748755"/>
                      <a:pt x="234787" y="793731"/>
                    </a:cubicBezTo>
                    <a:close/>
                  </a:path>
                </a:pathLst>
              </a:custGeom>
              <a:solidFill>
                <a:srgbClr val="F1AF4B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57" name="Google Shape;357;p26"/>
              <p:cNvSpPr txBox="1"/>
              <p:nvPr/>
            </p:nvSpPr>
            <p:spPr>
              <a:xfrm>
                <a:off x="0" y="-47625"/>
                <a:ext cx="704100" cy="733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358" name="Google Shape;358;p26"/>
            <p:cNvSpPr txBox="1"/>
            <p:nvPr/>
          </p:nvSpPr>
          <p:spPr>
            <a:xfrm>
              <a:off x="0" y="447107"/>
              <a:ext cx="2083500" cy="1144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5575">
                  <a:solidFill>
                    <a:schemeClr val="dk1"/>
                  </a:solidFill>
                  <a:latin typeface="Halant"/>
                  <a:ea typeface="Halant"/>
                  <a:cs typeface="Halant"/>
                  <a:sym typeface="Halant"/>
                </a:rPr>
                <a:t>12</a:t>
              </a:r>
              <a:endParaRPr>
                <a:solidFill>
                  <a:schemeClr val="dk1"/>
                </a:solidFill>
              </a:endParaRPr>
            </a:p>
          </p:txBody>
        </p:sp>
      </p:grpSp>
      <p:sp>
        <p:nvSpPr>
          <p:cNvPr id="359" name="Google Shape;359;p26"/>
          <p:cNvSpPr/>
          <p:nvPr/>
        </p:nvSpPr>
        <p:spPr>
          <a:xfrm>
            <a:off x="-3482681" y="-210192"/>
            <a:ext cx="7315200" cy="2477783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4"/>
                </a:lnTo>
                <a:lnTo>
                  <a:pt x="0" y="247778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360" name="Google Shape;360;p26"/>
          <p:cNvGrpSpPr/>
          <p:nvPr/>
        </p:nvGrpSpPr>
        <p:grpSpPr>
          <a:xfrm>
            <a:off x="-254016" y="9230009"/>
            <a:ext cx="18796043" cy="937448"/>
            <a:chOff x="204" y="0"/>
            <a:chExt cx="25061391" cy="1249931"/>
          </a:xfrm>
        </p:grpSpPr>
        <p:grpSp>
          <p:nvGrpSpPr>
            <p:cNvPr id="361" name="Google Shape;361;p26"/>
            <p:cNvGrpSpPr/>
            <p:nvPr/>
          </p:nvGrpSpPr>
          <p:grpSpPr>
            <a:xfrm rot="5400000">
              <a:off x="12002369" y="-11663474"/>
              <a:ext cx="1249931" cy="24576878"/>
              <a:chOff x="0" y="-38100"/>
              <a:chExt cx="246900" cy="4854692"/>
            </a:xfrm>
          </p:grpSpPr>
          <p:sp>
            <p:nvSpPr>
              <p:cNvPr id="362" name="Google Shape;362;p26"/>
              <p:cNvSpPr/>
              <p:nvPr/>
            </p:nvSpPr>
            <p:spPr>
              <a:xfrm>
                <a:off x="0" y="0"/>
                <a:ext cx="246798" cy="4816592"/>
              </a:xfrm>
              <a:custGeom>
                <a:rect b="b" l="l" r="r" t="t"/>
                <a:pathLst>
                  <a:path extrusionOk="0" h="4816592" w="246798">
                    <a:moveTo>
                      <a:pt x="0" y="0"/>
                    </a:moveTo>
                    <a:lnTo>
                      <a:pt x="246798" y="0"/>
                    </a:lnTo>
                    <a:lnTo>
                      <a:pt x="246798" y="4816592"/>
                    </a:lnTo>
                    <a:lnTo>
                      <a:pt x="0" y="4816592"/>
                    </a:lnTo>
                    <a:close/>
                  </a:path>
                </a:pathLst>
              </a:custGeom>
              <a:solidFill>
                <a:srgbClr val="EFFEF9"/>
              </a:solidFill>
              <a:ln>
                <a:noFill/>
              </a:ln>
            </p:spPr>
          </p:sp>
          <p:sp>
            <p:nvSpPr>
              <p:cNvPr id="363" name="Google Shape;363;p26"/>
              <p:cNvSpPr txBox="1"/>
              <p:nvPr/>
            </p:nvSpPr>
            <p:spPr>
              <a:xfrm>
                <a:off x="0" y="-38100"/>
                <a:ext cx="246900" cy="4854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364" name="Google Shape;364;p26"/>
            <p:cNvSpPr txBox="1"/>
            <p:nvPr/>
          </p:nvSpPr>
          <p:spPr>
            <a:xfrm>
              <a:off x="7951598" y="305302"/>
              <a:ext cx="9176100" cy="554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3996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US" sz="2700" u="none" cap="none" strike="noStrike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© Thinking Nation </a:t>
              </a:r>
              <a:r>
                <a:rPr b="1" lang="en-US" sz="2700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2025</a:t>
              </a:r>
              <a:endParaRPr/>
            </a:p>
          </p:txBody>
        </p:sp>
        <p:cxnSp>
          <p:nvCxnSpPr>
            <p:cNvPr id="365" name="Google Shape;365;p26"/>
            <p:cNvCxnSpPr/>
            <p:nvPr/>
          </p:nvCxnSpPr>
          <p:spPr>
            <a:xfrm>
              <a:off x="204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366" name="Google Shape;366;p26"/>
            <p:cNvCxnSpPr/>
            <p:nvPr/>
          </p:nvCxnSpPr>
          <p:spPr>
            <a:xfrm>
              <a:off x="15587895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sp>
        <p:nvSpPr>
          <p:cNvPr id="367" name="Google Shape;367;p26"/>
          <p:cNvSpPr txBox="1"/>
          <p:nvPr/>
        </p:nvSpPr>
        <p:spPr>
          <a:xfrm>
            <a:off x="2856600" y="193950"/>
            <a:ext cx="12574800" cy="2616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b="1" lang="en-US" sz="8499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CORTÉS &amp; THE TRIPLE ALLIANCE/MEXICA</a:t>
            </a:r>
            <a:endParaRPr/>
          </a:p>
        </p:txBody>
      </p:sp>
      <p:pic>
        <p:nvPicPr>
          <p:cNvPr id="368" name="Google Shape;368;p2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66125" y="3429000"/>
            <a:ext cx="10440699" cy="4498200"/>
          </a:xfrm>
          <a:prstGeom prst="rect">
            <a:avLst/>
          </a:prstGeom>
          <a:noFill/>
          <a:ln>
            <a:noFill/>
          </a:ln>
        </p:spPr>
      </p:pic>
      <p:sp>
        <p:nvSpPr>
          <p:cNvPr id="369" name="Google Shape;369;p26"/>
          <p:cNvSpPr txBox="1"/>
          <p:nvPr/>
        </p:nvSpPr>
        <p:spPr>
          <a:xfrm>
            <a:off x="366125" y="8050625"/>
            <a:ext cx="104406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Source: Yavidaxiu</a:t>
            </a:r>
            <a:r>
              <a:rPr lang="en-US" sz="1800">
                <a:latin typeface="Inter"/>
                <a:ea typeface="Inter"/>
                <a:cs typeface="Inter"/>
                <a:sym typeface="Inter"/>
              </a:rPr>
              <a:t>,</a:t>
            </a:r>
            <a:r>
              <a:rPr lang="en-US" sz="1800">
                <a:solidFill>
                  <a:srgbClr val="202122"/>
                </a:solidFill>
                <a:latin typeface="Inter"/>
                <a:ea typeface="Inter"/>
                <a:cs typeface="Inter"/>
                <a:sym typeface="Inter"/>
              </a:rPr>
              <a:t>The route of the Spanish conquest of the Aztec Empire in central Mexico.2008. </a:t>
            </a:r>
            <a:r>
              <a:rPr lang="en-US" sz="1800" u="sng">
                <a:solidFill>
                  <a:srgbClr val="3366BB"/>
                </a:solidFill>
                <a:latin typeface="Inter"/>
                <a:ea typeface="Inter"/>
                <a:cs typeface="Inter"/>
                <a:sym typeface="Inter"/>
                <a:hlinkClick r:id="rId5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GNU Free Documentation License</a:t>
            </a:r>
            <a:r>
              <a:rPr lang="en-US" sz="1800">
                <a:latin typeface="Inter"/>
                <a:ea typeface="Inter"/>
                <a:cs typeface="Inter"/>
                <a:sym typeface="Inter"/>
              </a:rPr>
              <a:t> </a:t>
            </a:r>
            <a:endParaRPr sz="1800"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id="370" name="Google Shape;370;p26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1752710" y="3148950"/>
            <a:ext cx="6195813" cy="4778262"/>
          </a:xfrm>
          <a:prstGeom prst="rect">
            <a:avLst/>
          </a:prstGeom>
          <a:noFill/>
          <a:ln>
            <a:noFill/>
          </a:ln>
        </p:spPr>
      </p:pic>
      <p:sp>
        <p:nvSpPr>
          <p:cNvPr id="371" name="Google Shape;371;p26"/>
          <p:cNvSpPr txBox="1"/>
          <p:nvPr/>
        </p:nvSpPr>
        <p:spPr>
          <a:xfrm>
            <a:off x="11752688" y="8265900"/>
            <a:ext cx="6553800" cy="1015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Source: </a:t>
            </a:r>
            <a:r>
              <a:rPr lang="en-US" sz="1800">
                <a:solidFill>
                  <a:srgbClr val="222222"/>
                </a:solidFill>
                <a:latin typeface="Inter"/>
                <a:ea typeface="Inter"/>
                <a:cs typeface="Inter"/>
                <a:sym typeface="Inter"/>
              </a:rPr>
              <a:t> </a:t>
            </a:r>
            <a:r>
              <a:rPr lang="en-US" sz="1800">
                <a:solidFill>
                  <a:srgbClr val="3366BB"/>
                </a:solidFill>
                <a:uFill>
                  <a:noFill/>
                </a:uFill>
                <a:latin typeface="Inter"/>
                <a:ea typeface="Inter"/>
                <a:cs typeface="Inter"/>
                <a:sym typeface="Inter"/>
                <a:hlinkClick r:id="rId7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Wikigraphists</a:t>
            </a:r>
            <a:r>
              <a:rPr lang="en-US" sz="1800">
                <a:solidFill>
                  <a:srgbClr val="222222"/>
                </a:solidFill>
                <a:latin typeface="Inter"/>
                <a:ea typeface="Inter"/>
                <a:cs typeface="Inter"/>
                <a:sym typeface="Inter"/>
              </a:rPr>
              <a:t> of the </a:t>
            </a:r>
            <a:r>
              <a:rPr lang="en-US" sz="1800">
                <a:solidFill>
                  <a:srgbClr val="3366BB"/>
                </a:solidFill>
                <a:uFill>
                  <a:noFill/>
                </a:uFill>
                <a:latin typeface="Inter"/>
                <a:ea typeface="Inter"/>
                <a:cs typeface="Inter"/>
                <a:sym typeface="Inter"/>
                <a:hlinkClick r:id="rId8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Graphic Lab</a:t>
            </a:r>
            <a:r>
              <a:rPr lang="en-US" sz="1800">
                <a:solidFill>
                  <a:srgbClr val="222222"/>
                </a:solidFill>
                <a:latin typeface="Inter"/>
                <a:ea typeface="Inter"/>
                <a:cs typeface="Inter"/>
                <a:sym typeface="Inter"/>
              </a:rPr>
              <a:t> </a:t>
            </a:r>
            <a:r>
              <a:rPr lang="en-US" sz="1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, </a:t>
            </a:r>
            <a:r>
              <a:rPr i="1" lang="en-US" sz="1800">
                <a:solidFill>
                  <a:srgbClr val="202122"/>
                </a:solidFill>
                <a:latin typeface="Inter"/>
                <a:ea typeface="Inter"/>
                <a:cs typeface="Inter"/>
                <a:sym typeface="Inter"/>
              </a:rPr>
              <a:t>Tlaxcala was surrounded by the Aztec Empire in 1519.</a:t>
            </a:r>
            <a:r>
              <a:rPr lang="en-US" sz="1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, </a:t>
            </a:r>
            <a:r>
              <a:rPr lang="en-US" sz="1800">
                <a:solidFill>
                  <a:srgbClr val="202122"/>
                </a:solidFill>
                <a:latin typeface="Inter"/>
                <a:ea typeface="Inter"/>
                <a:cs typeface="Inter"/>
                <a:sym typeface="Inter"/>
              </a:rPr>
              <a:t> </a:t>
            </a:r>
            <a:r>
              <a:rPr lang="en-US" sz="1800">
                <a:solidFill>
                  <a:srgbClr val="3366BB"/>
                </a:solidFill>
                <a:uFill>
                  <a:noFill/>
                </a:uFill>
                <a:latin typeface="Inter"/>
                <a:ea typeface="Inter"/>
                <a:cs typeface="Inter"/>
                <a:sym typeface="Inter"/>
                <a:hlinkClick r:id="rId9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Creative Commons</a:t>
            </a:r>
            <a:r>
              <a:rPr lang="en-US" sz="1800">
                <a:solidFill>
                  <a:srgbClr val="202122"/>
                </a:solidFill>
                <a:latin typeface="Inter"/>
                <a:ea typeface="Inter"/>
                <a:cs typeface="Inter"/>
                <a:sym typeface="Inter"/>
              </a:rPr>
              <a:t> </a:t>
            </a:r>
            <a:r>
              <a:rPr lang="en-US" sz="1800">
                <a:solidFill>
                  <a:srgbClr val="3366BB"/>
                </a:solidFill>
                <a:uFill>
                  <a:noFill/>
                </a:uFill>
                <a:latin typeface="Inter"/>
                <a:ea typeface="Inter"/>
                <a:cs typeface="Inter"/>
                <a:sym typeface="Inter"/>
                <a:hlinkClick r:id="rId10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Attribution-Share Alike 3.0 Unported</a:t>
            </a:r>
            <a:r>
              <a:rPr lang="en-US" sz="1800">
                <a:solidFill>
                  <a:srgbClr val="202122"/>
                </a:solidFill>
                <a:latin typeface="Inter"/>
                <a:ea typeface="Inter"/>
                <a:cs typeface="Inter"/>
                <a:sym typeface="Inter"/>
              </a:rPr>
              <a:t> license</a:t>
            </a:r>
            <a:endParaRPr sz="1800"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75" name="Shape 3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6" name="Google Shape;376;p27"/>
          <p:cNvSpPr txBox="1"/>
          <p:nvPr/>
        </p:nvSpPr>
        <p:spPr>
          <a:xfrm>
            <a:off x="1028700" y="1305975"/>
            <a:ext cx="16230600" cy="1308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8499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PIZARRO &amp; THE INKA</a:t>
            </a:r>
            <a:endParaRPr/>
          </a:p>
        </p:txBody>
      </p:sp>
      <p:sp>
        <p:nvSpPr>
          <p:cNvPr id="377" name="Google Shape;377;p27"/>
          <p:cNvSpPr/>
          <p:nvPr/>
        </p:nvSpPr>
        <p:spPr>
          <a:xfrm>
            <a:off x="13764167" y="6571628"/>
            <a:ext cx="7315200" cy="2477783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4"/>
                </a:lnTo>
                <a:lnTo>
                  <a:pt x="0" y="247778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378" name="Google Shape;378;p27"/>
          <p:cNvGrpSpPr/>
          <p:nvPr/>
        </p:nvGrpSpPr>
        <p:grpSpPr>
          <a:xfrm>
            <a:off x="15859155" y="-98041"/>
            <a:ext cx="1562625" cy="1771271"/>
            <a:chOff x="0" y="-130721"/>
            <a:chExt cx="2083500" cy="2361695"/>
          </a:xfrm>
        </p:grpSpPr>
        <p:grpSp>
          <p:nvGrpSpPr>
            <p:cNvPr id="379" name="Google Shape;379;p27"/>
            <p:cNvGrpSpPr/>
            <p:nvPr/>
          </p:nvGrpSpPr>
          <p:grpSpPr>
            <a:xfrm>
              <a:off x="75599" y="-130721"/>
              <a:ext cx="1932614" cy="2361695"/>
              <a:chOff x="0" y="-47625"/>
              <a:chExt cx="704100" cy="860425"/>
            </a:xfrm>
          </p:grpSpPr>
          <p:sp>
            <p:nvSpPr>
              <p:cNvPr id="380" name="Google Shape;380;p27"/>
              <p:cNvSpPr/>
              <p:nvPr/>
            </p:nvSpPr>
            <p:spPr>
              <a:xfrm>
                <a:off x="0" y="0"/>
                <a:ext cx="703982" cy="812800"/>
              </a:xfrm>
              <a:custGeom>
                <a:rect b="b" l="l" r="r" t="t"/>
                <a:pathLst>
                  <a:path extrusionOk="0" h="812800" w="703982">
                    <a:moveTo>
                      <a:pt x="234787" y="793731"/>
                    </a:moveTo>
                    <a:cubicBezTo>
                      <a:pt x="270879" y="805245"/>
                      <a:pt x="311910" y="812800"/>
                      <a:pt x="352180" y="812800"/>
                    </a:cubicBezTo>
                    <a:cubicBezTo>
                      <a:pt x="392452" y="812800"/>
                      <a:pt x="431204" y="806323"/>
                      <a:pt x="466915" y="794809"/>
                    </a:cubicBezTo>
                    <a:cubicBezTo>
                      <a:pt x="467675" y="794450"/>
                      <a:pt x="468435" y="794450"/>
                      <a:pt x="469194" y="794090"/>
                    </a:cubicBezTo>
                    <a:cubicBezTo>
                      <a:pt x="603304" y="748035"/>
                      <a:pt x="702082" y="626421"/>
                      <a:pt x="703982" y="484298"/>
                    </a:cubicBezTo>
                    <a:lnTo>
                      <a:pt x="703982" y="0"/>
                    </a:lnTo>
                    <a:lnTo>
                      <a:pt x="0" y="0"/>
                    </a:lnTo>
                    <a:lnTo>
                      <a:pt x="0" y="483939"/>
                    </a:lnTo>
                    <a:cubicBezTo>
                      <a:pt x="1900" y="627140"/>
                      <a:pt x="99158" y="748755"/>
                      <a:pt x="234787" y="793731"/>
                    </a:cubicBezTo>
                    <a:close/>
                  </a:path>
                </a:pathLst>
              </a:custGeom>
              <a:solidFill>
                <a:srgbClr val="E95C3D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81" name="Google Shape;381;p27"/>
              <p:cNvSpPr txBox="1"/>
              <p:nvPr/>
            </p:nvSpPr>
            <p:spPr>
              <a:xfrm>
                <a:off x="0" y="-47625"/>
                <a:ext cx="704100" cy="733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382" name="Google Shape;382;p27"/>
            <p:cNvSpPr txBox="1"/>
            <p:nvPr/>
          </p:nvSpPr>
          <p:spPr>
            <a:xfrm>
              <a:off x="0" y="447107"/>
              <a:ext cx="2083500" cy="1144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5575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1</a:t>
              </a:r>
              <a:r>
                <a:rPr b="1" lang="en-US" sz="5575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3</a:t>
              </a:r>
              <a:endParaRPr/>
            </a:p>
          </p:txBody>
        </p:sp>
      </p:grpSp>
      <p:sp>
        <p:nvSpPr>
          <p:cNvPr id="383" name="Google Shape;383;p27"/>
          <p:cNvSpPr/>
          <p:nvPr/>
        </p:nvSpPr>
        <p:spPr>
          <a:xfrm>
            <a:off x="-2628900" y="-1449083"/>
            <a:ext cx="7315200" cy="2477783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384" name="Google Shape;384;p27"/>
          <p:cNvGrpSpPr/>
          <p:nvPr/>
        </p:nvGrpSpPr>
        <p:grpSpPr>
          <a:xfrm>
            <a:off x="-254016" y="9230009"/>
            <a:ext cx="18796043" cy="937448"/>
            <a:chOff x="204" y="0"/>
            <a:chExt cx="25061391" cy="1249931"/>
          </a:xfrm>
        </p:grpSpPr>
        <p:grpSp>
          <p:nvGrpSpPr>
            <p:cNvPr id="385" name="Google Shape;385;p27"/>
            <p:cNvGrpSpPr/>
            <p:nvPr/>
          </p:nvGrpSpPr>
          <p:grpSpPr>
            <a:xfrm rot="5400000">
              <a:off x="12002369" y="-11663474"/>
              <a:ext cx="1249931" cy="24576878"/>
              <a:chOff x="0" y="-38100"/>
              <a:chExt cx="246900" cy="4854692"/>
            </a:xfrm>
          </p:grpSpPr>
          <p:sp>
            <p:nvSpPr>
              <p:cNvPr id="386" name="Google Shape;386;p27"/>
              <p:cNvSpPr/>
              <p:nvPr/>
            </p:nvSpPr>
            <p:spPr>
              <a:xfrm>
                <a:off x="0" y="0"/>
                <a:ext cx="246798" cy="4816592"/>
              </a:xfrm>
              <a:custGeom>
                <a:rect b="b" l="l" r="r" t="t"/>
                <a:pathLst>
                  <a:path extrusionOk="0" h="4816592" w="246798">
                    <a:moveTo>
                      <a:pt x="0" y="0"/>
                    </a:moveTo>
                    <a:lnTo>
                      <a:pt x="246798" y="0"/>
                    </a:lnTo>
                    <a:lnTo>
                      <a:pt x="246798" y="4816592"/>
                    </a:lnTo>
                    <a:lnTo>
                      <a:pt x="0" y="4816592"/>
                    </a:lnTo>
                    <a:close/>
                  </a:path>
                </a:pathLst>
              </a:custGeom>
              <a:solidFill>
                <a:srgbClr val="EFFEF9"/>
              </a:solidFill>
              <a:ln>
                <a:noFill/>
              </a:ln>
            </p:spPr>
          </p:sp>
          <p:sp>
            <p:nvSpPr>
              <p:cNvPr id="387" name="Google Shape;387;p27"/>
              <p:cNvSpPr txBox="1"/>
              <p:nvPr/>
            </p:nvSpPr>
            <p:spPr>
              <a:xfrm>
                <a:off x="0" y="-38100"/>
                <a:ext cx="246900" cy="4854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388" name="Google Shape;388;p27"/>
            <p:cNvSpPr txBox="1"/>
            <p:nvPr/>
          </p:nvSpPr>
          <p:spPr>
            <a:xfrm>
              <a:off x="7951598" y="305302"/>
              <a:ext cx="9176100" cy="554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3996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US" sz="2700" u="none" cap="none" strike="noStrike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© Thinking Nation </a:t>
              </a:r>
              <a:r>
                <a:rPr b="1" lang="en-US" sz="2700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2025</a:t>
              </a:r>
              <a:endParaRPr/>
            </a:p>
          </p:txBody>
        </p:sp>
        <p:cxnSp>
          <p:nvCxnSpPr>
            <p:cNvPr id="389" name="Google Shape;389;p27"/>
            <p:cNvCxnSpPr/>
            <p:nvPr/>
          </p:nvCxnSpPr>
          <p:spPr>
            <a:xfrm>
              <a:off x="204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390" name="Google Shape;390;p27"/>
            <p:cNvCxnSpPr/>
            <p:nvPr/>
          </p:nvCxnSpPr>
          <p:spPr>
            <a:xfrm>
              <a:off x="15587895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sp>
        <p:nvSpPr>
          <p:cNvPr id="391" name="Google Shape;391;p27"/>
          <p:cNvSpPr txBox="1"/>
          <p:nvPr/>
        </p:nvSpPr>
        <p:spPr>
          <a:xfrm>
            <a:off x="486725" y="2586750"/>
            <a:ext cx="6819300" cy="6643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800" u="sng">
                <a:latin typeface="Inter"/>
                <a:ea typeface="Inter"/>
                <a:cs typeface="Inter"/>
                <a:sym typeface="Inter"/>
              </a:rPr>
              <a:t>People &amp; Places to Know</a:t>
            </a:r>
            <a:endParaRPr b="1" sz="2800" u="sng"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2800"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-US" sz="3600">
                <a:latin typeface="Inter"/>
                <a:ea typeface="Inter"/>
                <a:cs typeface="Inter"/>
                <a:sym typeface="Inter"/>
              </a:rPr>
              <a:t>Who were Francisco and Pedro Pizarro?</a:t>
            </a:r>
            <a:endParaRPr sz="3600"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3600"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US" sz="3600">
                <a:solidFill>
                  <a:srgbClr val="E95C3D"/>
                </a:solidFill>
                <a:latin typeface="Inter"/>
                <a:ea typeface="Inter"/>
                <a:cs typeface="Inter"/>
                <a:sym typeface="Inter"/>
              </a:rPr>
              <a:t>Spanish conquistador brothers that participated in the conquest of the Inka; Francisco was the leader of the Spanish. Pedro chronicled the events.</a:t>
            </a:r>
            <a:endParaRPr b="1" sz="3600">
              <a:solidFill>
                <a:srgbClr val="E95C3D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ctr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None/>
            </a:pPr>
            <a:r>
              <a:t/>
            </a:r>
            <a:endParaRPr sz="280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392" name="Google Shape;392;p27"/>
          <p:cNvSpPr txBox="1"/>
          <p:nvPr/>
        </p:nvSpPr>
        <p:spPr>
          <a:xfrm>
            <a:off x="14141850" y="3588850"/>
            <a:ext cx="3279900" cy="1015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Source: Book cover for </a:t>
            </a:r>
            <a:r>
              <a:rPr i="1" lang="en-US" sz="1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The Chronicle of Peru</a:t>
            </a:r>
            <a:r>
              <a:rPr lang="en-US" sz="1800">
                <a:latin typeface="Inter"/>
                <a:ea typeface="Inter"/>
                <a:cs typeface="Inter"/>
                <a:sym typeface="Inter"/>
              </a:rPr>
              <a:t> by Pedro Pizarro.</a:t>
            </a:r>
            <a:endParaRPr sz="1800"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id="393" name="Google Shape;393;p2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4308976" y="4601499"/>
            <a:ext cx="2627476" cy="3503324"/>
          </a:xfrm>
          <a:prstGeom prst="rect">
            <a:avLst/>
          </a:prstGeom>
          <a:noFill/>
          <a:ln>
            <a:noFill/>
          </a:ln>
        </p:spPr>
      </p:pic>
      <p:pic>
        <p:nvPicPr>
          <p:cNvPr id="394" name="Google Shape;394;p2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458425" y="2766675"/>
            <a:ext cx="6153341" cy="4602186"/>
          </a:xfrm>
          <a:prstGeom prst="rect">
            <a:avLst/>
          </a:prstGeom>
          <a:noFill/>
          <a:ln>
            <a:noFill/>
          </a:ln>
        </p:spPr>
      </p:pic>
      <p:sp>
        <p:nvSpPr>
          <p:cNvPr id="395" name="Google Shape;395;p27"/>
          <p:cNvSpPr txBox="1"/>
          <p:nvPr/>
        </p:nvSpPr>
        <p:spPr>
          <a:xfrm>
            <a:off x="7468200" y="7521250"/>
            <a:ext cx="59370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Source: Sir John Everett Millais, </a:t>
            </a:r>
            <a:r>
              <a:rPr i="1" lang="en-US" sz="1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Pizarro</a:t>
            </a:r>
            <a:r>
              <a:rPr i="1" lang="en-US" sz="1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 </a:t>
            </a:r>
            <a:r>
              <a:rPr i="1" lang="en-US" sz="1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Seizing</a:t>
            </a:r>
            <a:r>
              <a:rPr i="1" lang="en-US" sz="1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 the Inca of Peru</a:t>
            </a:r>
            <a:r>
              <a:rPr lang="en-US" sz="1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, 1846.</a:t>
            </a:r>
            <a:endParaRPr sz="1800"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99" name="Shape 3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0" name="Google Shape;400;p28"/>
          <p:cNvSpPr txBox="1"/>
          <p:nvPr/>
        </p:nvSpPr>
        <p:spPr>
          <a:xfrm>
            <a:off x="1028700" y="1305975"/>
            <a:ext cx="16230600" cy="1308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8499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PIZARRO &amp; THE INKA</a:t>
            </a:r>
            <a:endParaRPr/>
          </a:p>
        </p:txBody>
      </p:sp>
      <p:sp>
        <p:nvSpPr>
          <p:cNvPr id="401" name="Google Shape;401;p28"/>
          <p:cNvSpPr/>
          <p:nvPr/>
        </p:nvSpPr>
        <p:spPr>
          <a:xfrm>
            <a:off x="13764167" y="6571628"/>
            <a:ext cx="7315200" cy="2477783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4"/>
                </a:lnTo>
                <a:lnTo>
                  <a:pt x="0" y="247778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402" name="Google Shape;402;p28"/>
          <p:cNvGrpSpPr/>
          <p:nvPr/>
        </p:nvGrpSpPr>
        <p:grpSpPr>
          <a:xfrm>
            <a:off x="15859155" y="-98041"/>
            <a:ext cx="1562625" cy="1771271"/>
            <a:chOff x="0" y="-130721"/>
            <a:chExt cx="2083500" cy="2361695"/>
          </a:xfrm>
        </p:grpSpPr>
        <p:grpSp>
          <p:nvGrpSpPr>
            <p:cNvPr id="403" name="Google Shape;403;p28"/>
            <p:cNvGrpSpPr/>
            <p:nvPr/>
          </p:nvGrpSpPr>
          <p:grpSpPr>
            <a:xfrm>
              <a:off x="75599" y="-130721"/>
              <a:ext cx="1932614" cy="2361695"/>
              <a:chOff x="0" y="-47625"/>
              <a:chExt cx="704100" cy="860425"/>
            </a:xfrm>
          </p:grpSpPr>
          <p:sp>
            <p:nvSpPr>
              <p:cNvPr id="404" name="Google Shape;404;p28"/>
              <p:cNvSpPr/>
              <p:nvPr/>
            </p:nvSpPr>
            <p:spPr>
              <a:xfrm>
                <a:off x="0" y="0"/>
                <a:ext cx="703982" cy="812800"/>
              </a:xfrm>
              <a:custGeom>
                <a:rect b="b" l="l" r="r" t="t"/>
                <a:pathLst>
                  <a:path extrusionOk="0" h="812800" w="703982">
                    <a:moveTo>
                      <a:pt x="234787" y="793731"/>
                    </a:moveTo>
                    <a:cubicBezTo>
                      <a:pt x="270879" y="805245"/>
                      <a:pt x="311910" y="812800"/>
                      <a:pt x="352180" y="812800"/>
                    </a:cubicBezTo>
                    <a:cubicBezTo>
                      <a:pt x="392452" y="812800"/>
                      <a:pt x="431204" y="806323"/>
                      <a:pt x="466915" y="794809"/>
                    </a:cubicBezTo>
                    <a:cubicBezTo>
                      <a:pt x="467675" y="794450"/>
                      <a:pt x="468435" y="794450"/>
                      <a:pt x="469194" y="794090"/>
                    </a:cubicBezTo>
                    <a:cubicBezTo>
                      <a:pt x="603304" y="748035"/>
                      <a:pt x="702082" y="626421"/>
                      <a:pt x="703982" y="484298"/>
                    </a:cubicBezTo>
                    <a:lnTo>
                      <a:pt x="703982" y="0"/>
                    </a:lnTo>
                    <a:lnTo>
                      <a:pt x="0" y="0"/>
                    </a:lnTo>
                    <a:lnTo>
                      <a:pt x="0" y="483939"/>
                    </a:lnTo>
                    <a:cubicBezTo>
                      <a:pt x="1900" y="627140"/>
                      <a:pt x="99158" y="748755"/>
                      <a:pt x="234787" y="793731"/>
                    </a:cubicBezTo>
                    <a:close/>
                  </a:path>
                </a:pathLst>
              </a:custGeom>
              <a:solidFill>
                <a:srgbClr val="E95C3D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05" name="Google Shape;405;p28"/>
              <p:cNvSpPr txBox="1"/>
              <p:nvPr/>
            </p:nvSpPr>
            <p:spPr>
              <a:xfrm>
                <a:off x="0" y="-47625"/>
                <a:ext cx="704100" cy="733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406" name="Google Shape;406;p28"/>
            <p:cNvSpPr txBox="1"/>
            <p:nvPr/>
          </p:nvSpPr>
          <p:spPr>
            <a:xfrm>
              <a:off x="0" y="447107"/>
              <a:ext cx="2083500" cy="1144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5575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14</a:t>
              </a:r>
              <a:endParaRPr/>
            </a:p>
          </p:txBody>
        </p:sp>
      </p:grpSp>
      <p:sp>
        <p:nvSpPr>
          <p:cNvPr id="407" name="Google Shape;407;p28"/>
          <p:cNvSpPr/>
          <p:nvPr/>
        </p:nvSpPr>
        <p:spPr>
          <a:xfrm>
            <a:off x="-2628900" y="-1449083"/>
            <a:ext cx="7315200" cy="2477783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408" name="Google Shape;408;p28"/>
          <p:cNvGrpSpPr/>
          <p:nvPr/>
        </p:nvGrpSpPr>
        <p:grpSpPr>
          <a:xfrm>
            <a:off x="-254016" y="9230009"/>
            <a:ext cx="18796043" cy="937448"/>
            <a:chOff x="204" y="0"/>
            <a:chExt cx="25061391" cy="1249931"/>
          </a:xfrm>
        </p:grpSpPr>
        <p:grpSp>
          <p:nvGrpSpPr>
            <p:cNvPr id="409" name="Google Shape;409;p28"/>
            <p:cNvGrpSpPr/>
            <p:nvPr/>
          </p:nvGrpSpPr>
          <p:grpSpPr>
            <a:xfrm rot="5400000">
              <a:off x="12002369" y="-11663474"/>
              <a:ext cx="1249931" cy="24576878"/>
              <a:chOff x="0" y="-38100"/>
              <a:chExt cx="246900" cy="4854692"/>
            </a:xfrm>
          </p:grpSpPr>
          <p:sp>
            <p:nvSpPr>
              <p:cNvPr id="410" name="Google Shape;410;p28"/>
              <p:cNvSpPr/>
              <p:nvPr/>
            </p:nvSpPr>
            <p:spPr>
              <a:xfrm>
                <a:off x="0" y="0"/>
                <a:ext cx="246798" cy="4816592"/>
              </a:xfrm>
              <a:custGeom>
                <a:rect b="b" l="l" r="r" t="t"/>
                <a:pathLst>
                  <a:path extrusionOk="0" h="4816592" w="246798">
                    <a:moveTo>
                      <a:pt x="0" y="0"/>
                    </a:moveTo>
                    <a:lnTo>
                      <a:pt x="246798" y="0"/>
                    </a:lnTo>
                    <a:lnTo>
                      <a:pt x="246798" y="4816592"/>
                    </a:lnTo>
                    <a:lnTo>
                      <a:pt x="0" y="4816592"/>
                    </a:lnTo>
                    <a:close/>
                  </a:path>
                </a:pathLst>
              </a:custGeom>
              <a:solidFill>
                <a:srgbClr val="EFFEF9"/>
              </a:solidFill>
              <a:ln>
                <a:noFill/>
              </a:ln>
            </p:spPr>
          </p:sp>
          <p:sp>
            <p:nvSpPr>
              <p:cNvPr id="411" name="Google Shape;411;p28"/>
              <p:cNvSpPr txBox="1"/>
              <p:nvPr/>
            </p:nvSpPr>
            <p:spPr>
              <a:xfrm>
                <a:off x="0" y="-38100"/>
                <a:ext cx="246900" cy="4854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412" name="Google Shape;412;p28"/>
            <p:cNvSpPr txBox="1"/>
            <p:nvPr/>
          </p:nvSpPr>
          <p:spPr>
            <a:xfrm>
              <a:off x="7951598" y="305302"/>
              <a:ext cx="9176100" cy="554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3996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US" sz="2700" u="none" cap="none" strike="noStrike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© Thinking Nation </a:t>
              </a:r>
              <a:r>
                <a:rPr b="1" lang="en-US" sz="2700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2025</a:t>
              </a:r>
              <a:endParaRPr/>
            </a:p>
          </p:txBody>
        </p:sp>
        <p:cxnSp>
          <p:nvCxnSpPr>
            <p:cNvPr id="413" name="Google Shape;413;p28"/>
            <p:cNvCxnSpPr/>
            <p:nvPr/>
          </p:nvCxnSpPr>
          <p:spPr>
            <a:xfrm>
              <a:off x="204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414" name="Google Shape;414;p28"/>
            <p:cNvCxnSpPr/>
            <p:nvPr/>
          </p:nvCxnSpPr>
          <p:spPr>
            <a:xfrm>
              <a:off x="15587895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sp>
        <p:nvSpPr>
          <p:cNvPr id="415" name="Google Shape;415;p28"/>
          <p:cNvSpPr txBox="1"/>
          <p:nvPr/>
        </p:nvSpPr>
        <p:spPr>
          <a:xfrm>
            <a:off x="1913600" y="2766675"/>
            <a:ext cx="6819300" cy="5773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800" u="sng">
                <a:latin typeface="Inter"/>
                <a:ea typeface="Inter"/>
                <a:cs typeface="Inter"/>
                <a:sym typeface="Inter"/>
              </a:rPr>
              <a:t>People &amp; Places to Know</a:t>
            </a:r>
            <a:endParaRPr b="1" sz="2800" u="sng"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2800"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-US" sz="3600">
                <a:latin typeface="Inter"/>
                <a:ea typeface="Inter"/>
                <a:cs typeface="Inter"/>
                <a:sym typeface="Inter"/>
              </a:rPr>
              <a:t>Who were the Inka?</a:t>
            </a:r>
            <a:endParaRPr sz="3600"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3600"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ctr">
              <a:spcBef>
                <a:spcPts val="1000"/>
              </a:spcBef>
              <a:spcAft>
                <a:spcPts val="0"/>
              </a:spcAft>
              <a:buNone/>
            </a:pPr>
            <a:r>
              <a:rPr b="1" lang="en-US" sz="3600">
                <a:solidFill>
                  <a:srgbClr val="E95C3D"/>
                </a:solidFill>
                <a:latin typeface="Inter"/>
                <a:ea typeface="Inter"/>
                <a:cs typeface="Inter"/>
                <a:sym typeface="Inter"/>
              </a:rPr>
              <a:t>The Indigenous people of the largest pre-Columbian empire in the Americas, located in modern-day Peru</a:t>
            </a:r>
            <a:endParaRPr b="1" sz="3600">
              <a:solidFill>
                <a:srgbClr val="E95C3D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ctr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None/>
            </a:pPr>
            <a:r>
              <a:t/>
            </a:r>
            <a:endParaRPr sz="280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416" name="Google Shape;416;p28"/>
          <p:cNvSpPr txBox="1"/>
          <p:nvPr/>
        </p:nvSpPr>
        <p:spPr>
          <a:xfrm>
            <a:off x="9064725" y="8466875"/>
            <a:ext cx="65538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Source: John Howard Roland, Inka Expansion, </a:t>
            </a:r>
            <a:r>
              <a:rPr lang="en-US" sz="1800">
                <a:solidFill>
                  <a:srgbClr val="3366BB"/>
                </a:solidFill>
                <a:uFill>
                  <a:noFill/>
                </a:uFill>
                <a:latin typeface="Inter"/>
                <a:ea typeface="Inter"/>
                <a:cs typeface="Inter"/>
                <a:sym typeface="Inter"/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Creative Commons</a:t>
            </a:r>
            <a:r>
              <a:rPr lang="en-US" sz="1800">
                <a:solidFill>
                  <a:srgbClr val="202122"/>
                </a:solidFill>
                <a:latin typeface="Inter"/>
                <a:ea typeface="Inter"/>
                <a:cs typeface="Inter"/>
                <a:sym typeface="Inter"/>
              </a:rPr>
              <a:t> </a:t>
            </a:r>
            <a:r>
              <a:rPr lang="en-US" sz="1800">
                <a:solidFill>
                  <a:srgbClr val="3366BB"/>
                </a:solidFill>
                <a:uFill>
                  <a:noFill/>
                </a:uFill>
                <a:latin typeface="Inter"/>
                <a:ea typeface="Inter"/>
                <a:cs typeface="Inter"/>
                <a:sym typeface="Inter"/>
                <a:hlinkClick r:id="rId5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Attribution-Share Alike 4.0 International</a:t>
            </a:r>
            <a:r>
              <a:rPr lang="en-US" sz="1800">
                <a:solidFill>
                  <a:srgbClr val="202122"/>
                </a:solidFill>
                <a:latin typeface="Inter"/>
                <a:ea typeface="Inter"/>
                <a:cs typeface="Inter"/>
                <a:sym typeface="Inter"/>
              </a:rPr>
              <a:t> license.</a:t>
            </a:r>
            <a:endParaRPr sz="1800"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id="417" name="Google Shape;417;p28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0808112" y="2766675"/>
            <a:ext cx="3067027" cy="55478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21" name="Shape 4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2" name="Google Shape;422;p29"/>
          <p:cNvSpPr txBox="1"/>
          <p:nvPr/>
        </p:nvSpPr>
        <p:spPr>
          <a:xfrm>
            <a:off x="1028700" y="1305975"/>
            <a:ext cx="16230600" cy="1308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b="1" lang="en-US" sz="8499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PIZARRO &amp; THE INKA</a:t>
            </a:r>
            <a:endParaRPr/>
          </a:p>
        </p:txBody>
      </p:sp>
      <p:sp>
        <p:nvSpPr>
          <p:cNvPr id="423" name="Google Shape;423;p29"/>
          <p:cNvSpPr/>
          <p:nvPr/>
        </p:nvSpPr>
        <p:spPr>
          <a:xfrm>
            <a:off x="13764167" y="6571628"/>
            <a:ext cx="7315200" cy="2477783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4"/>
                </a:lnTo>
                <a:lnTo>
                  <a:pt x="0" y="247778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424" name="Google Shape;424;p29"/>
          <p:cNvGrpSpPr/>
          <p:nvPr/>
        </p:nvGrpSpPr>
        <p:grpSpPr>
          <a:xfrm>
            <a:off x="15859155" y="-98041"/>
            <a:ext cx="1562625" cy="1771271"/>
            <a:chOff x="0" y="-130721"/>
            <a:chExt cx="2083500" cy="2361695"/>
          </a:xfrm>
        </p:grpSpPr>
        <p:grpSp>
          <p:nvGrpSpPr>
            <p:cNvPr id="425" name="Google Shape;425;p29"/>
            <p:cNvGrpSpPr/>
            <p:nvPr/>
          </p:nvGrpSpPr>
          <p:grpSpPr>
            <a:xfrm>
              <a:off x="75599" y="-130721"/>
              <a:ext cx="1932614" cy="2361695"/>
              <a:chOff x="0" y="-47625"/>
              <a:chExt cx="704100" cy="860425"/>
            </a:xfrm>
          </p:grpSpPr>
          <p:sp>
            <p:nvSpPr>
              <p:cNvPr id="426" name="Google Shape;426;p29"/>
              <p:cNvSpPr/>
              <p:nvPr/>
            </p:nvSpPr>
            <p:spPr>
              <a:xfrm>
                <a:off x="0" y="0"/>
                <a:ext cx="703982" cy="812800"/>
              </a:xfrm>
              <a:custGeom>
                <a:rect b="b" l="l" r="r" t="t"/>
                <a:pathLst>
                  <a:path extrusionOk="0" h="812800" w="703982">
                    <a:moveTo>
                      <a:pt x="234787" y="793731"/>
                    </a:moveTo>
                    <a:cubicBezTo>
                      <a:pt x="270879" y="805245"/>
                      <a:pt x="311910" y="812800"/>
                      <a:pt x="352180" y="812800"/>
                    </a:cubicBezTo>
                    <a:cubicBezTo>
                      <a:pt x="392452" y="812800"/>
                      <a:pt x="431204" y="806323"/>
                      <a:pt x="466915" y="794809"/>
                    </a:cubicBezTo>
                    <a:cubicBezTo>
                      <a:pt x="467675" y="794450"/>
                      <a:pt x="468435" y="794450"/>
                      <a:pt x="469194" y="794090"/>
                    </a:cubicBezTo>
                    <a:cubicBezTo>
                      <a:pt x="603304" y="748035"/>
                      <a:pt x="702082" y="626421"/>
                      <a:pt x="703982" y="484298"/>
                    </a:cubicBezTo>
                    <a:lnTo>
                      <a:pt x="703982" y="0"/>
                    </a:lnTo>
                    <a:lnTo>
                      <a:pt x="0" y="0"/>
                    </a:lnTo>
                    <a:lnTo>
                      <a:pt x="0" y="483939"/>
                    </a:lnTo>
                    <a:cubicBezTo>
                      <a:pt x="1900" y="627140"/>
                      <a:pt x="99158" y="748755"/>
                      <a:pt x="234787" y="793731"/>
                    </a:cubicBezTo>
                    <a:close/>
                  </a:path>
                </a:pathLst>
              </a:custGeom>
              <a:solidFill>
                <a:srgbClr val="E95C3D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27" name="Google Shape;427;p29"/>
              <p:cNvSpPr txBox="1"/>
              <p:nvPr/>
            </p:nvSpPr>
            <p:spPr>
              <a:xfrm>
                <a:off x="0" y="-47625"/>
                <a:ext cx="704100" cy="733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428" name="Google Shape;428;p29"/>
            <p:cNvSpPr txBox="1"/>
            <p:nvPr/>
          </p:nvSpPr>
          <p:spPr>
            <a:xfrm>
              <a:off x="0" y="447107"/>
              <a:ext cx="2083500" cy="1144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5575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15</a:t>
              </a:r>
              <a:endParaRPr/>
            </a:p>
          </p:txBody>
        </p:sp>
      </p:grpSp>
      <p:sp>
        <p:nvSpPr>
          <p:cNvPr id="429" name="Google Shape;429;p29"/>
          <p:cNvSpPr/>
          <p:nvPr/>
        </p:nvSpPr>
        <p:spPr>
          <a:xfrm>
            <a:off x="-2628900" y="-1449083"/>
            <a:ext cx="7315200" cy="2477783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430" name="Google Shape;430;p29"/>
          <p:cNvGrpSpPr/>
          <p:nvPr/>
        </p:nvGrpSpPr>
        <p:grpSpPr>
          <a:xfrm>
            <a:off x="-254016" y="9230009"/>
            <a:ext cx="18796043" cy="937448"/>
            <a:chOff x="204" y="0"/>
            <a:chExt cx="25061391" cy="1249931"/>
          </a:xfrm>
        </p:grpSpPr>
        <p:grpSp>
          <p:nvGrpSpPr>
            <p:cNvPr id="431" name="Google Shape;431;p29"/>
            <p:cNvGrpSpPr/>
            <p:nvPr/>
          </p:nvGrpSpPr>
          <p:grpSpPr>
            <a:xfrm rot="5400000">
              <a:off x="12002369" y="-11663474"/>
              <a:ext cx="1249931" cy="24576878"/>
              <a:chOff x="0" y="-38100"/>
              <a:chExt cx="246900" cy="4854692"/>
            </a:xfrm>
          </p:grpSpPr>
          <p:sp>
            <p:nvSpPr>
              <p:cNvPr id="432" name="Google Shape;432;p29"/>
              <p:cNvSpPr/>
              <p:nvPr/>
            </p:nvSpPr>
            <p:spPr>
              <a:xfrm>
                <a:off x="0" y="0"/>
                <a:ext cx="246798" cy="4816592"/>
              </a:xfrm>
              <a:custGeom>
                <a:rect b="b" l="l" r="r" t="t"/>
                <a:pathLst>
                  <a:path extrusionOk="0" h="4816592" w="246798">
                    <a:moveTo>
                      <a:pt x="0" y="0"/>
                    </a:moveTo>
                    <a:lnTo>
                      <a:pt x="246798" y="0"/>
                    </a:lnTo>
                    <a:lnTo>
                      <a:pt x="246798" y="4816592"/>
                    </a:lnTo>
                    <a:lnTo>
                      <a:pt x="0" y="4816592"/>
                    </a:lnTo>
                    <a:close/>
                  </a:path>
                </a:pathLst>
              </a:custGeom>
              <a:solidFill>
                <a:srgbClr val="EFFEF9"/>
              </a:solidFill>
              <a:ln>
                <a:noFill/>
              </a:ln>
            </p:spPr>
          </p:sp>
          <p:sp>
            <p:nvSpPr>
              <p:cNvPr id="433" name="Google Shape;433;p29"/>
              <p:cNvSpPr txBox="1"/>
              <p:nvPr/>
            </p:nvSpPr>
            <p:spPr>
              <a:xfrm>
                <a:off x="0" y="-38100"/>
                <a:ext cx="246900" cy="4854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434" name="Google Shape;434;p29"/>
            <p:cNvSpPr txBox="1"/>
            <p:nvPr/>
          </p:nvSpPr>
          <p:spPr>
            <a:xfrm>
              <a:off x="7951598" y="305302"/>
              <a:ext cx="9176100" cy="554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3996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US" sz="2700" u="none" cap="none" strike="noStrike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© Thinking Nation </a:t>
              </a:r>
              <a:r>
                <a:rPr b="1" lang="en-US" sz="2700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2025</a:t>
              </a:r>
              <a:endParaRPr/>
            </a:p>
          </p:txBody>
        </p:sp>
        <p:cxnSp>
          <p:nvCxnSpPr>
            <p:cNvPr id="435" name="Google Shape;435;p29"/>
            <p:cNvCxnSpPr/>
            <p:nvPr/>
          </p:nvCxnSpPr>
          <p:spPr>
            <a:xfrm>
              <a:off x="204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436" name="Google Shape;436;p29"/>
            <p:cNvCxnSpPr/>
            <p:nvPr/>
          </p:nvCxnSpPr>
          <p:spPr>
            <a:xfrm>
              <a:off x="15587895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sp>
        <p:nvSpPr>
          <p:cNvPr id="437" name="Google Shape;437;p29"/>
          <p:cNvSpPr txBox="1"/>
          <p:nvPr/>
        </p:nvSpPr>
        <p:spPr>
          <a:xfrm>
            <a:off x="1028700" y="3628975"/>
            <a:ext cx="6819300" cy="3975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800" u="sng">
                <a:latin typeface="Inter"/>
                <a:ea typeface="Inter"/>
                <a:cs typeface="Inter"/>
                <a:sym typeface="Inter"/>
              </a:rPr>
              <a:t>People &amp; Places to Know</a:t>
            </a:r>
            <a:endParaRPr b="1" sz="2800" u="sng"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2800"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-US" sz="3600">
                <a:latin typeface="Inter"/>
                <a:ea typeface="Inter"/>
                <a:cs typeface="Inter"/>
                <a:sym typeface="Inter"/>
              </a:rPr>
              <a:t>What was the Tawantinsuyu?</a:t>
            </a:r>
            <a:endParaRPr sz="3600"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3600"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b="1" lang="en-US" sz="3600">
                <a:solidFill>
                  <a:srgbClr val="E95C3D"/>
                </a:solidFill>
                <a:latin typeface="Inter"/>
                <a:ea typeface="Inter"/>
                <a:cs typeface="Inter"/>
                <a:sym typeface="Inter"/>
              </a:rPr>
              <a:t>The name for the Inka Empire</a:t>
            </a:r>
            <a:endParaRPr b="1" sz="3600">
              <a:solidFill>
                <a:srgbClr val="E95C3D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ctr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None/>
            </a:pPr>
            <a:r>
              <a:t/>
            </a:r>
            <a:endParaRPr sz="280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438" name="Google Shape;438;p29"/>
          <p:cNvSpPr txBox="1"/>
          <p:nvPr/>
        </p:nvSpPr>
        <p:spPr>
          <a:xfrm>
            <a:off x="7181225" y="8543075"/>
            <a:ext cx="91953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Source: Unknown artist, </a:t>
            </a:r>
            <a:r>
              <a:rPr i="1" lang="en-US" sz="1800">
                <a:solidFill>
                  <a:srgbClr val="202122"/>
                </a:solidFill>
                <a:latin typeface="Inter"/>
                <a:ea typeface="Inter"/>
                <a:cs typeface="Inter"/>
                <a:sym typeface="Inter"/>
              </a:rPr>
              <a:t>"Sapa Inkakuna"</a:t>
            </a:r>
            <a:r>
              <a:rPr lang="en-US" sz="1800">
                <a:solidFill>
                  <a:srgbClr val="202122"/>
                </a:solidFill>
                <a:latin typeface="Inter"/>
                <a:ea typeface="Inter"/>
                <a:cs typeface="Inter"/>
                <a:sym typeface="Inter"/>
              </a:rPr>
              <a:t>. Painting from the 18th century. It portrays the Inca royal lineage and belongs to the </a:t>
            </a:r>
            <a:r>
              <a:rPr lang="en-US" sz="1800">
                <a:solidFill>
                  <a:schemeClr val="hlink"/>
                </a:solidFill>
                <a:uFill>
                  <a:noFill/>
                </a:uFill>
                <a:latin typeface="Inter"/>
                <a:ea typeface="Inter"/>
                <a:cs typeface="Inter"/>
                <a:sym typeface="Inter"/>
                <a:hlinkClick r:id="rId4"/>
              </a:rPr>
              <a:t>Cusco School</a:t>
            </a:r>
            <a:endParaRPr sz="1800"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id="439" name="Google Shape;439;p2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9534301" y="2614275"/>
            <a:ext cx="4489148" cy="57001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43" name="Shape 4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4" name="Google Shape;444;p30"/>
          <p:cNvSpPr txBox="1"/>
          <p:nvPr/>
        </p:nvSpPr>
        <p:spPr>
          <a:xfrm>
            <a:off x="1028700" y="1305975"/>
            <a:ext cx="16230600" cy="1308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8499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PIZARRO &amp; THE INKA</a:t>
            </a:r>
            <a:endParaRPr/>
          </a:p>
        </p:txBody>
      </p:sp>
      <p:sp>
        <p:nvSpPr>
          <p:cNvPr id="445" name="Google Shape;445;p30"/>
          <p:cNvSpPr/>
          <p:nvPr/>
        </p:nvSpPr>
        <p:spPr>
          <a:xfrm>
            <a:off x="13764167" y="6571628"/>
            <a:ext cx="7315200" cy="2477783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4"/>
                </a:lnTo>
                <a:lnTo>
                  <a:pt x="0" y="247778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446" name="Google Shape;446;p30"/>
          <p:cNvGrpSpPr/>
          <p:nvPr/>
        </p:nvGrpSpPr>
        <p:grpSpPr>
          <a:xfrm>
            <a:off x="15859155" y="-98041"/>
            <a:ext cx="1562625" cy="1771271"/>
            <a:chOff x="0" y="-130721"/>
            <a:chExt cx="2083500" cy="2361695"/>
          </a:xfrm>
        </p:grpSpPr>
        <p:grpSp>
          <p:nvGrpSpPr>
            <p:cNvPr id="447" name="Google Shape;447;p30"/>
            <p:cNvGrpSpPr/>
            <p:nvPr/>
          </p:nvGrpSpPr>
          <p:grpSpPr>
            <a:xfrm>
              <a:off x="75599" y="-130721"/>
              <a:ext cx="1932614" cy="2361695"/>
              <a:chOff x="0" y="-47625"/>
              <a:chExt cx="704100" cy="860425"/>
            </a:xfrm>
          </p:grpSpPr>
          <p:sp>
            <p:nvSpPr>
              <p:cNvPr id="448" name="Google Shape;448;p30"/>
              <p:cNvSpPr/>
              <p:nvPr/>
            </p:nvSpPr>
            <p:spPr>
              <a:xfrm>
                <a:off x="0" y="0"/>
                <a:ext cx="703982" cy="812800"/>
              </a:xfrm>
              <a:custGeom>
                <a:rect b="b" l="l" r="r" t="t"/>
                <a:pathLst>
                  <a:path extrusionOk="0" h="812800" w="703982">
                    <a:moveTo>
                      <a:pt x="234787" y="793731"/>
                    </a:moveTo>
                    <a:cubicBezTo>
                      <a:pt x="270879" y="805245"/>
                      <a:pt x="311910" y="812800"/>
                      <a:pt x="352180" y="812800"/>
                    </a:cubicBezTo>
                    <a:cubicBezTo>
                      <a:pt x="392452" y="812800"/>
                      <a:pt x="431204" y="806323"/>
                      <a:pt x="466915" y="794809"/>
                    </a:cubicBezTo>
                    <a:cubicBezTo>
                      <a:pt x="467675" y="794450"/>
                      <a:pt x="468435" y="794450"/>
                      <a:pt x="469194" y="794090"/>
                    </a:cubicBezTo>
                    <a:cubicBezTo>
                      <a:pt x="603304" y="748035"/>
                      <a:pt x="702082" y="626421"/>
                      <a:pt x="703982" y="484298"/>
                    </a:cubicBezTo>
                    <a:lnTo>
                      <a:pt x="703982" y="0"/>
                    </a:lnTo>
                    <a:lnTo>
                      <a:pt x="0" y="0"/>
                    </a:lnTo>
                    <a:lnTo>
                      <a:pt x="0" y="483939"/>
                    </a:lnTo>
                    <a:cubicBezTo>
                      <a:pt x="1900" y="627140"/>
                      <a:pt x="99158" y="748755"/>
                      <a:pt x="234787" y="793731"/>
                    </a:cubicBezTo>
                    <a:close/>
                  </a:path>
                </a:pathLst>
              </a:custGeom>
              <a:solidFill>
                <a:srgbClr val="E95C3D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49" name="Google Shape;449;p30"/>
              <p:cNvSpPr txBox="1"/>
              <p:nvPr/>
            </p:nvSpPr>
            <p:spPr>
              <a:xfrm>
                <a:off x="0" y="-47625"/>
                <a:ext cx="704100" cy="733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450" name="Google Shape;450;p30"/>
            <p:cNvSpPr txBox="1"/>
            <p:nvPr/>
          </p:nvSpPr>
          <p:spPr>
            <a:xfrm>
              <a:off x="0" y="447107"/>
              <a:ext cx="2083500" cy="1144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5575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16</a:t>
              </a:r>
              <a:endParaRPr/>
            </a:p>
          </p:txBody>
        </p:sp>
      </p:grpSp>
      <p:sp>
        <p:nvSpPr>
          <p:cNvPr id="451" name="Google Shape;451;p30"/>
          <p:cNvSpPr/>
          <p:nvPr/>
        </p:nvSpPr>
        <p:spPr>
          <a:xfrm>
            <a:off x="-2628900" y="-1449083"/>
            <a:ext cx="7315200" cy="2477783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452" name="Google Shape;452;p30"/>
          <p:cNvGrpSpPr/>
          <p:nvPr/>
        </p:nvGrpSpPr>
        <p:grpSpPr>
          <a:xfrm>
            <a:off x="-254016" y="9230009"/>
            <a:ext cx="18796043" cy="937448"/>
            <a:chOff x="204" y="0"/>
            <a:chExt cx="25061391" cy="1249931"/>
          </a:xfrm>
        </p:grpSpPr>
        <p:grpSp>
          <p:nvGrpSpPr>
            <p:cNvPr id="453" name="Google Shape;453;p30"/>
            <p:cNvGrpSpPr/>
            <p:nvPr/>
          </p:nvGrpSpPr>
          <p:grpSpPr>
            <a:xfrm rot="5400000">
              <a:off x="12002369" y="-11663474"/>
              <a:ext cx="1249931" cy="24576878"/>
              <a:chOff x="0" y="-38100"/>
              <a:chExt cx="246900" cy="4854692"/>
            </a:xfrm>
          </p:grpSpPr>
          <p:sp>
            <p:nvSpPr>
              <p:cNvPr id="454" name="Google Shape;454;p30"/>
              <p:cNvSpPr/>
              <p:nvPr/>
            </p:nvSpPr>
            <p:spPr>
              <a:xfrm>
                <a:off x="0" y="0"/>
                <a:ext cx="246798" cy="4816592"/>
              </a:xfrm>
              <a:custGeom>
                <a:rect b="b" l="l" r="r" t="t"/>
                <a:pathLst>
                  <a:path extrusionOk="0" h="4816592" w="246798">
                    <a:moveTo>
                      <a:pt x="0" y="0"/>
                    </a:moveTo>
                    <a:lnTo>
                      <a:pt x="246798" y="0"/>
                    </a:lnTo>
                    <a:lnTo>
                      <a:pt x="246798" y="4816592"/>
                    </a:lnTo>
                    <a:lnTo>
                      <a:pt x="0" y="4816592"/>
                    </a:lnTo>
                    <a:close/>
                  </a:path>
                </a:pathLst>
              </a:custGeom>
              <a:solidFill>
                <a:srgbClr val="EFFEF9"/>
              </a:solidFill>
              <a:ln>
                <a:noFill/>
              </a:ln>
            </p:spPr>
          </p:sp>
          <p:sp>
            <p:nvSpPr>
              <p:cNvPr id="455" name="Google Shape;455;p30"/>
              <p:cNvSpPr txBox="1"/>
              <p:nvPr/>
            </p:nvSpPr>
            <p:spPr>
              <a:xfrm>
                <a:off x="0" y="-38100"/>
                <a:ext cx="246900" cy="4854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456" name="Google Shape;456;p30"/>
            <p:cNvSpPr txBox="1"/>
            <p:nvPr/>
          </p:nvSpPr>
          <p:spPr>
            <a:xfrm>
              <a:off x="7951598" y="305302"/>
              <a:ext cx="9176100" cy="554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3996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US" sz="2700" u="none" cap="none" strike="noStrike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© Thinking Nation </a:t>
              </a:r>
              <a:r>
                <a:rPr b="1" lang="en-US" sz="2700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2025</a:t>
              </a:r>
              <a:endParaRPr/>
            </a:p>
          </p:txBody>
        </p:sp>
        <p:cxnSp>
          <p:nvCxnSpPr>
            <p:cNvPr id="457" name="Google Shape;457;p30"/>
            <p:cNvCxnSpPr/>
            <p:nvPr/>
          </p:nvCxnSpPr>
          <p:spPr>
            <a:xfrm>
              <a:off x="204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458" name="Google Shape;458;p30"/>
            <p:cNvCxnSpPr/>
            <p:nvPr/>
          </p:nvCxnSpPr>
          <p:spPr>
            <a:xfrm>
              <a:off x="15587895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sp>
        <p:nvSpPr>
          <p:cNvPr id="459" name="Google Shape;459;p30"/>
          <p:cNvSpPr txBox="1"/>
          <p:nvPr/>
        </p:nvSpPr>
        <p:spPr>
          <a:xfrm>
            <a:off x="1797475" y="3429000"/>
            <a:ext cx="6819300" cy="4217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800" u="sng">
                <a:latin typeface="Inter"/>
                <a:ea typeface="Inter"/>
                <a:cs typeface="Inter"/>
                <a:sym typeface="Inter"/>
              </a:rPr>
              <a:t>People &amp; Places to Know</a:t>
            </a:r>
            <a:endParaRPr b="1" sz="2800" u="sng"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2800"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-US" sz="3600">
                <a:latin typeface="Inter"/>
                <a:ea typeface="Inter"/>
                <a:cs typeface="Inter"/>
                <a:sym typeface="Inter"/>
              </a:rPr>
              <a:t>Who was Wayna Qhapaq?</a:t>
            </a:r>
            <a:endParaRPr sz="3600"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3600"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b="1" lang="en-US" sz="3600">
                <a:solidFill>
                  <a:srgbClr val="E95C3D"/>
                </a:solidFill>
                <a:latin typeface="Inter"/>
                <a:ea typeface="Inter"/>
                <a:cs typeface="Inter"/>
                <a:sym typeface="Inter"/>
              </a:rPr>
              <a:t>The emperor of the Inka from 1493 to 1525</a:t>
            </a:r>
            <a:endParaRPr b="1" sz="3600">
              <a:solidFill>
                <a:srgbClr val="E95C3D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ctr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None/>
            </a:pPr>
            <a:r>
              <a:t/>
            </a:r>
            <a:endParaRPr sz="280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460" name="Google Shape;460;p30"/>
          <p:cNvSpPr txBox="1"/>
          <p:nvPr/>
        </p:nvSpPr>
        <p:spPr>
          <a:xfrm>
            <a:off x="7845525" y="8466875"/>
            <a:ext cx="79143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Source: </a:t>
            </a:r>
            <a:r>
              <a:rPr lang="en-US" sz="1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Felipe Huaman Puma de Ayala, </a:t>
            </a:r>
            <a:r>
              <a:rPr lang="en-US" sz="1800">
                <a:solidFill>
                  <a:srgbClr val="202122"/>
                </a:solidFill>
                <a:latin typeface="Inter"/>
                <a:ea typeface="Inter"/>
                <a:cs typeface="Inter"/>
                <a:sym typeface="Inter"/>
              </a:rPr>
              <a:t>Illustration from the book </a:t>
            </a:r>
            <a:r>
              <a:rPr i="1" lang="en-US" sz="1800">
                <a:solidFill>
                  <a:srgbClr val="202122"/>
                </a:solidFill>
                <a:latin typeface="Inter"/>
                <a:ea typeface="Inter"/>
                <a:cs typeface="Inter"/>
                <a:sym typeface="Inter"/>
              </a:rPr>
              <a:t>El primer nueva corónica y buen gobierno</a:t>
            </a:r>
            <a:r>
              <a:rPr lang="en-US" sz="1800">
                <a:latin typeface="Inter"/>
                <a:ea typeface="Inter"/>
                <a:cs typeface="Inter"/>
                <a:sym typeface="Inter"/>
              </a:rPr>
              <a:t>, circa 1615.</a:t>
            </a:r>
            <a:endParaRPr sz="1800"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id="461" name="Google Shape;461;p3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9800531" y="2683725"/>
            <a:ext cx="4004287" cy="557957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65" name="Shape 4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6" name="Google Shape;466;p31"/>
          <p:cNvSpPr txBox="1"/>
          <p:nvPr/>
        </p:nvSpPr>
        <p:spPr>
          <a:xfrm>
            <a:off x="1028700" y="1305975"/>
            <a:ext cx="16230600" cy="1308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8499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PIZARRO &amp; THE INKA</a:t>
            </a:r>
            <a:endParaRPr/>
          </a:p>
        </p:txBody>
      </p:sp>
      <p:sp>
        <p:nvSpPr>
          <p:cNvPr id="467" name="Google Shape;467;p31"/>
          <p:cNvSpPr/>
          <p:nvPr/>
        </p:nvSpPr>
        <p:spPr>
          <a:xfrm>
            <a:off x="13764167" y="6571628"/>
            <a:ext cx="7315200" cy="2477783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4"/>
                </a:lnTo>
                <a:lnTo>
                  <a:pt x="0" y="247778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468" name="Google Shape;468;p31"/>
          <p:cNvGrpSpPr/>
          <p:nvPr/>
        </p:nvGrpSpPr>
        <p:grpSpPr>
          <a:xfrm>
            <a:off x="15859155" y="-98041"/>
            <a:ext cx="1562625" cy="1771271"/>
            <a:chOff x="0" y="-130721"/>
            <a:chExt cx="2083500" cy="2361695"/>
          </a:xfrm>
        </p:grpSpPr>
        <p:grpSp>
          <p:nvGrpSpPr>
            <p:cNvPr id="469" name="Google Shape;469;p31"/>
            <p:cNvGrpSpPr/>
            <p:nvPr/>
          </p:nvGrpSpPr>
          <p:grpSpPr>
            <a:xfrm>
              <a:off x="75599" y="-130721"/>
              <a:ext cx="1932614" cy="2361695"/>
              <a:chOff x="0" y="-47625"/>
              <a:chExt cx="704100" cy="860425"/>
            </a:xfrm>
          </p:grpSpPr>
          <p:sp>
            <p:nvSpPr>
              <p:cNvPr id="470" name="Google Shape;470;p31"/>
              <p:cNvSpPr/>
              <p:nvPr/>
            </p:nvSpPr>
            <p:spPr>
              <a:xfrm>
                <a:off x="0" y="0"/>
                <a:ext cx="703982" cy="812800"/>
              </a:xfrm>
              <a:custGeom>
                <a:rect b="b" l="l" r="r" t="t"/>
                <a:pathLst>
                  <a:path extrusionOk="0" h="812800" w="703982">
                    <a:moveTo>
                      <a:pt x="234787" y="793731"/>
                    </a:moveTo>
                    <a:cubicBezTo>
                      <a:pt x="270879" y="805245"/>
                      <a:pt x="311910" y="812800"/>
                      <a:pt x="352180" y="812800"/>
                    </a:cubicBezTo>
                    <a:cubicBezTo>
                      <a:pt x="392452" y="812800"/>
                      <a:pt x="431204" y="806323"/>
                      <a:pt x="466915" y="794809"/>
                    </a:cubicBezTo>
                    <a:cubicBezTo>
                      <a:pt x="467675" y="794450"/>
                      <a:pt x="468435" y="794450"/>
                      <a:pt x="469194" y="794090"/>
                    </a:cubicBezTo>
                    <a:cubicBezTo>
                      <a:pt x="603304" y="748035"/>
                      <a:pt x="702082" y="626421"/>
                      <a:pt x="703982" y="484298"/>
                    </a:cubicBezTo>
                    <a:lnTo>
                      <a:pt x="703982" y="0"/>
                    </a:lnTo>
                    <a:lnTo>
                      <a:pt x="0" y="0"/>
                    </a:lnTo>
                    <a:lnTo>
                      <a:pt x="0" y="483939"/>
                    </a:lnTo>
                    <a:cubicBezTo>
                      <a:pt x="1900" y="627140"/>
                      <a:pt x="99158" y="748755"/>
                      <a:pt x="234787" y="793731"/>
                    </a:cubicBezTo>
                    <a:close/>
                  </a:path>
                </a:pathLst>
              </a:custGeom>
              <a:solidFill>
                <a:srgbClr val="E95C3D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71" name="Google Shape;471;p31"/>
              <p:cNvSpPr txBox="1"/>
              <p:nvPr/>
            </p:nvSpPr>
            <p:spPr>
              <a:xfrm>
                <a:off x="0" y="-47625"/>
                <a:ext cx="704100" cy="733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472" name="Google Shape;472;p31"/>
            <p:cNvSpPr txBox="1"/>
            <p:nvPr/>
          </p:nvSpPr>
          <p:spPr>
            <a:xfrm>
              <a:off x="0" y="447107"/>
              <a:ext cx="2083500" cy="1144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5575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17</a:t>
              </a:r>
              <a:endParaRPr/>
            </a:p>
          </p:txBody>
        </p:sp>
      </p:grpSp>
      <p:sp>
        <p:nvSpPr>
          <p:cNvPr id="473" name="Google Shape;473;p31"/>
          <p:cNvSpPr/>
          <p:nvPr/>
        </p:nvSpPr>
        <p:spPr>
          <a:xfrm>
            <a:off x="-2628900" y="-1449083"/>
            <a:ext cx="7315200" cy="2477783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474" name="Google Shape;474;p31"/>
          <p:cNvGrpSpPr/>
          <p:nvPr/>
        </p:nvGrpSpPr>
        <p:grpSpPr>
          <a:xfrm>
            <a:off x="-254016" y="9230009"/>
            <a:ext cx="18796043" cy="937448"/>
            <a:chOff x="204" y="0"/>
            <a:chExt cx="25061391" cy="1249931"/>
          </a:xfrm>
        </p:grpSpPr>
        <p:grpSp>
          <p:nvGrpSpPr>
            <p:cNvPr id="475" name="Google Shape;475;p31"/>
            <p:cNvGrpSpPr/>
            <p:nvPr/>
          </p:nvGrpSpPr>
          <p:grpSpPr>
            <a:xfrm rot="5400000">
              <a:off x="12002369" y="-11663474"/>
              <a:ext cx="1249931" cy="24576878"/>
              <a:chOff x="0" y="-38100"/>
              <a:chExt cx="246900" cy="4854692"/>
            </a:xfrm>
          </p:grpSpPr>
          <p:sp>
            <p:nvSpPr>
              <p:cNvPr id="476" name="Google Shape;476;p31"/>
              <p:cNvSpPr/>
              <p:nvPr/>
            </p:nvSpPr>
            <p:spPr>
              <a:xfrm>
                <a:off x="0" y="0"/>
                <a:ext cx="246798" cy="4816592"/>
              </a:xfrm>
              <a:custGeom>
                <a:rect b="b" l="l" r="r" t="t"/>
                <a:pathLst>
                  <a:path extrusionOk="0" h="4816592" w="246798">
                    <a:moveTo>
                      <a:pt x="0" y="0"/>
                    </a:moveTo>
                    <a:lnTo>
                      <a:pt x="246798" y="0"/>
                    </a:lnTo>
                    <a:lnTo>
                      <a:pt x="246798" y="4816592"/>
                    </a:lnTo>
                    <a:lnTo>
                      <a:pt x="0" y="4816592"/>
                    </a:lnTo>
                    <a:close/>
                  </a:path>
                </a:pathLst>
              </a:custGeom>
              <a:solidFill>
                <a:srgbClr val="EFFEF9"/>
              </a:solidFill>
              <a:ln>
                <a:noFill/>
              </a:ln>
            </p:spPr>
          </p:sp>
          <p:sp>
            <p:nvSpPr>
              <p:cNvPr id="477" name="Google Shape;477;p31"/>
              <p:cNvSpPr txBox="1"/>
              <p:nvPr/>
            </p:nvSpPr>
            <p:spPr>
              <a:xfrm>
                <a:off x="0" y="-38100"/>
                <a:ext cx="246900" cy="4854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478" name="Google Shape;478;p31"/>
            <p:cNvSpPr txBox="1"/>
            <p:nvPr/>
          </p:nvSpPr>
          <p:spPr>
            <a:xfrm>
              <a:off x="7951598" y="305302"/>
              <a:ext cx="9176100" cy="554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3996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US" sz="2700" u="none" cap="none" strike="noStrike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© Thinking Nation </a:t>
              </a:r>
              <a:r>
                <a:rPr b="1" lang="en-US" sz="2700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2025</a:t>
              </a:r>
              <a:endParaRPr/>
            </a:p>
          </p:txBody>
        </p:sp>
        <p:cxnSp>
          <p:nvCxnSpPr>
            <p:cNvPr id="479" name="Google Shape;479;p31"/>
            <p:cNvCxnSpPr/>
            <p:nvPr/>
          </p:nvCxnSpPr>
          <p:spPr>
            <a:xfrm>
              <a:off x="204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480" name="Google Shape;480;p31"/>
            <p:cNvCxnSpPr/>
            <p:nvPr/>
          </p:nvCxnSpPr>
          <p:spPr>
            <a:xfrm>
              <a:off x="15587895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sp>
        <p:nvSpPr>
          <p:cNvPr id="481" name="Google Shape;481;p31"/>
          <p:cNvSpPr txBox="1"/>
          <p:nvPr/>
        </p:nvSpPr>
        <p:spPr>
          <a:xfrm>
            <a:off x="1880425" y="2589375"/>
            <a:ext cx="6819300" cy="5773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800" u="sng">
                <a:latin typeface="Inter"/>
                <a:ea typeface="Inter"/>
                <a:cs typeface="Inter"/>
                <a:sym typeface="Inter"/>
              </a:rPr>
              <a:t>People &amp; Places to Know</a:t>
            </a:r>
            <a:endParaRPr b="1" sz="2800" u="sng"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2800"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-US" sz="3600">
                <a:latin typeface="Inter"/>
                <a:ea typeface="Inter"/>
                <a:cs typeface="Inter"/>
                <a:sym typeface="Inter"/>
              </a:rPr>
              <a:t>Who was Atawallpa?</a:t>
            </a:r>
            <a:endParaRPr sz="3600"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3600"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b="1" lang="en-US" sz="3600">
                <a:solidFill>
                  <a:srgbClr val="E95C3D"/>
                </a:solidFill>
                <a:latin typeface="Inter"/>
                <a:ea typeface="Inter"/>
                <a:cs typeface="Inter"/>
                <a:sym typeface="Inter"/>
              </a:rPr>
              <a:t>The son of Wayna Qhapaq and </a:t>
            </a:r>
            <a:r>
              <a:rPr b="1" lang="en-US" sz="3600">
                <a:solidFill>
                  <a:srgbClr val="E95C3D"/>
                </a:solidFill>
                <a:latin typeface="Inter"/>
                <a:ea typeface="Inter"/>
                <a:cs typeface="Inter"/>
                <a:sym typeface="Inter"/>
              </a:rPr>
              <a:t>emperor</a:t>
            </a:r>
            <a:r>
              <a:rPr b="1" lang="en-US" sz="3600">
                <a:solidFill>
                  <a:srgbClr val="E95C3D"/>
                </a:solidFill>
                <a:latin typeface="Inter"/>
                <a:ea typeface="Inter"/>
                <a:cs typeface="Inter"/>
                <a:sym typeface="Inter"/>
              </a:rPr>
              <a:t> of the Inka from 1532 until his death by the Spanish</a:t>
            </a:r>
            <a:endParaRPr b="1" sz="3600">
              <a:solidFill>
                <a:srgbClr val="E95C3D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ctr"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i="1" sz="23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ctr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en-US" sz="23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Additional spelled: Atahualpa</a:t>
            </a:r>
            <a:endParaRPr b="1" sz="3600">
              <a:solidFill>
                <a:srgbClr val="E95C3D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ctr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None/>
            </a:pPr>
            <a:r>
              <a:t/>
            </a:r>
            <a:endParaRPr sz="280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482" name="Google Shape;482;p31"/>
          <p:cNvSpPr txBox="1"/>
          <p:nvPr/>
        </p:nvSpPr>
        <p:spPr>
          <a:xfrm>
            <a:off x="9064725" y="8466875"/>
            <a:ext cx="65538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Source: Unknown artist from the Cusco school, </a:t>
            </a:r>
            <a:r>
              <a:rPr i="1" lang="en-US" sz="1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Atahuallpa, Inca XIIII"</a:t>
            </a:r>
            <a:endParaRPr i="1" sz="18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id="483" name="Google Shape;483;p3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180587" y="2589375"/>
            <a:ext cx="4322076" cy="55760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87" name="Shape 4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8" name="Google Shape;488;p32"/>
          <p:cNvSpPr txBox="1"/>
          <p:nvPr/>
        </p:nvSpPr>
        <p:spPr>
          <a:xfrm>
            <a:off x="204625" y="812700"/>
            <a:ext cx="9274800" cy="2616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8499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PIZARRO &amp; </a:t>
            </a:r>
            <a:endParaRPr b="1" sz="8499">
              <a:solidFill>
                <a:srgbClr val="231F20"/>
              </a:solidFill>
              <a:latin typeface="Halant"/>
              <a:ea typeface="Halant"/>
              <a:cs typeface="Halant"/>
              <a:sym typeface="Halan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8499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THE INKA</a:t>
            </a:r>
            <a:endParaRPr/>
          </a:p>
        </p:txBody>
      </p:sp>
      <p:sp>
        <p:nvSpPr>
          <p:cNvPr id="489" name="Google Shape;489;p32"/>
          <p:cNvSpPr/>
          <p:nvPr/>
        </p:nvSpPr>
        <p:spPr>
          <a:xfrm>
            <a:off x="13764167" y="6571628"/>
            <a:ext cx="7315200" cy="2477783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4"/>
                </a:lnTo>
                <a:lnTo>
                  <a:pt x="0" y="247778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490" name="Google Shape;490;p32"/>
          <p:cNvGrpSpPr/>
          <p:nvPr/>
        </p:nvGrpSpPr>
        <p:grpSpPr>
          <a:xfrm>
            <a:off x="15859155" y="-98041"/>
            <a:ext cx="1562625" cy="1771271"/>
            <a:chOff x="0" y="-130721"/>
            <a:chExt cx="2083500" cy="2361695"/>
          </a:xfrm>
        </p:grpSpPr>
        <p:grpSp>
          <p:nvGrpSpPr>
            <p:cNvPr id="491" name="Google Shape;491;p32"/>
            <p:cNvGrpSpPr/>
            <p:nvPr/>
          </p:nvGrpSpPr>
          <p:grpSpPr>
            <a:xfrm>
              <a:off x="75599" y="-130721"/>
              <a:ext cx="1932614" cy="2361695"/>
              <a:chOff x="0" y="-47625"/>
              <a:chExt cx="704100" cy="860425"/>
            </a:xfrm>
          </p:grpSpPr>
          <p:sp>
            <p:nvSpPr>
              <p:cNvPr id="492" name="Google Shape;492;p32"/>
              <p:cNvSpPr/>
              <p:nvPr/>
            </p:nvSpPr>
            <p:spPr>
              <a:xfrm>
                <a:off x="0" y="0"/>
                <a:ext cx="703982" cy="812800"/>
              </a:xfrm>
              <a:custGeom>
                <a:rect b="b" l="l" r="r" t="t"/>
                <a:pathLst>
                  <a:path extrusionOk="0" h="812800" w="703982">
                    <a:moveTo>
                      <a:pt x="234787" y="793731"/>
                    </a:moveTo>
                    <a:cubicBezTo>
                      <a:pt x="270879" y="805245"/>
                      <a:pt x="311910" y="812800"/>
                      <a:pt x="352180" y="812800"/>
                    </a:cubicBezTo>
                    <a:cubicBezTo>
                      <a:pt x="392452" y="812800"/>
                      <a:pt x="431204" y="806323"/>
                      <a:pt x="466915" y="794809"/>
                    </a:cubicBezTo>
                    <a:cubicBezTo>
                      <a:pt x="467675" y="794450"/>
                      <a:pt x="468435" y="794450"/>
                      <a:pt x="469194" y="794090"/>
                    </a:cubicBezTo>
                    <a:cubicBezTo>
                      <a:pt x="603304" y="748035"/>
                      <a:pt x="702082" y="626421"/>
                      <a:pt x="703982" y="484298"/>
                    </a:cubicBezTo>
                    <a:lnTo>
                      <a:pt x="703982" y="0"/>
                    </a:lnTo>
                    <a:lnTo>
                      <a:pt x="0" y="0"/>
                    </a:lnTo>
                    <a:lnTo>
                      <a:pt x="0" y="483939"/>
                    </a:lnTo>
                    <a:cubicBezTo>
                      <a:pt x="1900" y="627140"/>
                      <a:pt x="99158" y="748755"/>
                      <a:pt x="234787" y="793731"/>
                    </a:cubicBezTo>
                    <a:close/>
                  </a:path>
                </a:pathLst>
              </a:custGeom>
              <a:solidFill>
                <a:srgbClr val="E95C3D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93" name="Google Shape;493;p32"/>
              <p:cNvSpPr txBox="1"/>
              <p:nvPr/>
            </p:nvSpPr>
            <p:spPr>
              <a:xfrm>
                <a:off x="0" y="-47625"/>
                <a:ext cx="704100" cy="733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494" name="Google Shape;494;p32"/>
            <p:cNvSpPr txBox="1"/>
            <p:nvPr/>
          </p:nvSpPr>
          <p:spPr>
            <a:xfrm>
              <a:off x="0" y="447107"/>
              <a:ext cx="2083500" cy="1144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5575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18</a:t>
              </a:r>
              <a:endParaRPr/>
            </a:p>
          </p:txBody>
        </p:sp>
      </p:grpSp>
      <p:sp>
        <p:nvSpPr>
          <p:cNvPr id="495" name="Google Shape;495;p32"/>
          <p:cNvSpPr/>
          <p:nvPr/>
        </p:nvSpPr>
        <p:spPr>
          <a:xfrm>
            <a:off x="-2628900" y="-1449083"/>
            <a:ext cx="7315200" cy="2477783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496" name="Google Shape;496;p32"/>
          <p:cNvGrpSpPr/>
          <p:nvPr/>
        </p:nvGrpSpPr>
        <p:grpSpPr>
          <a:xfrm>
            <a:off x="-254016" y="9230009"/>
            <a:ext cx="18796043" cy="937448"/>
            <a:chOff x="204" y="0"/>
            <a:chExt cx="25061391" cy="1249931"/>
          </a:xfrm>
        </p:grpSpPr>
        <p:grpSp>
          <p:nvGrpSpPr>
            <p:cNvPr id="497" name="Google Shape;497;p32"/>
            <p:cNvGrpSpPr/>
            <p:nvPr/>
          </p:nvGrpSpPr>
          <p:grpSpPr>
            <a:xfrm rot="5400000">
              <a:off x="12002369" y="-11663474"/>
              <a:ext cx="1249931" cy="24576878"/>
              <a:chOff x="0" y="-38100"/>
              <a:chExt cx="246900" cy="4854692"/>
            </a:xfrm>
          </p:grpSpPr>
          <p:sp>
            <p:nvSpPr>
              <p:cNvPr id="498" name="Google Shape;498;p32"/>
              <p:cNvSpPr/>
              <p:nvPr/>
            </p:nvSpPr>
            <p:spPr>
              <a:xfrm>
                <a:off x="0" y="0"/>
                <a:ext cx="246798" cy="4816592"/>
              </a:xfrm>
              <a:custGeom>
                <a:rect b="b" l="l" r="r" t="t"/>
                <a:pathLst>
                  <a:path extrusionOk="0" h="4816592" w="246798">
                    <a:moveTo>
                      <a:pt x="0" y="0"/>
                    </a:moveTo>
                    <a:lnTo>
                      <a:pt x="246798" y="0"/>
                    </a:lnTo>
                    <a:lnTo>
                      <a:pt x="246798" y="4816592"/>
                    </a:lnTo>
                    <a:lnTo>
                      <a:pt x="0" y="4816592"/>
                    </a:lnTo>
                    <a:close/>
                  </a:path>
                </a:pathLst>
              </a:custGeom>
              <a:solidFill>
                <a:srgbClr val="EFFEF9"/>
              </a:solidFill>
              <a:ln>
                <a:noFill/>
              </a:ln>
            </p:spPr>
          </p:sp>
          <p:sp>
            <p:nvSpPr>
              <p:cNvPr id="499" name="Google Shape;499;p32"/>
              <p:cNvSpPr txBox="1"/>
              <p:nvPr/>
            </p:nvSpPr>
            <p:spPr>
              <a:xfrm>
                <a:off x="0" y="-38100"/>
                <a:ext cx="246900" cy="4854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500" name="Google Shape;500;p32"/>
            <p:cNvSpPr txBox="1"/>
            <p:nvPr/>
          </p:nvSpPr>
          <p:spPr>
            <a:xfrm>
              <a:off x="7951598" y="305302"/>
              <a:ext cx="9176100" cy="554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3996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US" sz="2700" u="none" cap="none" strike="noStrike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© Thinking Nation </a:t>
              </a:r>
              <a:r>
                <a:rPr b="1" lang="en-US" sz="2700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2025</a:t>
              </a:r>
              <a:endParaRPr/>
            </a:p>
          </p:txBody>
        </p:sp>
        <p:cxnSp>
          <p:nvCxnSpPr>
            <p:cNvPr id="501" name="Google Shape;501;p32"/>
            <p:cNvCxnSpPr/>
            <p:nvPr/>
          </p:nvCxnSpPr>
          <p:spPr>
            <a:xfrm>
              <a:off x="204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502" name="Google Shape;502;p32"/>
            <p:cNvCxnSpPr/>
            <p:nvPr/>
          </p:nvCxnSpPr>
          <p:spPr>
            <a:xfrm>
              <a:off x="15587895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sp>
        <p:nvSpPr>
          <p:cNvPr id="503" name="Google Shape;503;p32"/>
          <p:cNvSpPr txBox="1"/>
          <p:nvPr/>
        </p:nvSpPr>
        <p:spPr>
          <a:xfrm>
            <a:off x="1162350" y="3967775"/>
            <a:ext cx="6819300" cy="4549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800" u="sng">
                <a:latin typeface="Inter"/>
                <a:ea typeface="Inter"/>
                <a:cs typeface="Inter"/>
                <a:sym typeface="Inter"/>
              </a:rPr>
              <a:t>People &amp; Places to Know</a:t>
            </a:r>
            <a:endParaRPr b="1" sz="2800" u="sng"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2800"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-US" sz="3600">
                <a:latin typeface="Inter"/>
                <a:ea typeface="Inter"/>
                <a:cs typeface="Inter"/>
                <a:sym typeface="Inter"/>
              </a:rPr>
              <a:t>Where was Cajamarca?</a:t>
            </a:r>
            <a:endParaRPr sz="3600"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3600"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b="1" lang="en-US" sz="3600">
                <a:solidFill>
                  <a:srgbClr val="E95C3D"/>
                </a:solidFill>
                <a:latin typeface="Inter"/>
                <a:ea typeface="Inter"/>
                <a:cs typeface="Inter"/>
                <a:sym typeface="Inter"/>
              </a:rPr>
              <a:t>The site of the capture of Atawallpa In the </a:t>
            </a:r>
            <a:r>
              <a:rPr b="1" lang="en-US" sz="3600">
                <a:solidFill>
                  <a:srgbClr val="E95C3D"/>
                </a:solidFill>
                <a:latin typeface="Inter"/>
                <a:ea typeface="Inter"/>
                <a:cs typeface="Inter"/>
                <a:sym typeface="Inter"/>
              </a:rPr>
              <a:t>highlands</a:t>
            </a:r>
            <a:r>
              <a:rPr b="1" lang="en-US" sz="3600">
                <a:solidFill>
                  <a:srgbClr val="E95C3D"/>
                </a:solidFill>
                <a:latin typeface="Inter"/>
                <a:ea typeface="Inter"/>
                <a:cs typeface="Inter"/>
                <a:sym typeface="Inter"/>
              </a:rPr>
              <a:t> of northern Peru</a:t>
            </a:r>
            <a:endParaRPr b="1" sz="3600">
              <a:solidFill>
                <a:srgbClr val="E95C3D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ctr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None/>
            </a:pPr>
            <a:r>
              <a:t/>
            </a:r>
            <a:endParaRPr sz="280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504" name="Google Shape;504;p32"/>
          <p:cNvSpPr txBox="1"/>
          <p:nvPr/>
        </p:nvSpPr>
        <p:spPr>
          <a:xfrm>
            <a:off x="8882200" y="8587700"/>
            <a:ext cx="85395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Source: </a:t>
            </a:r>
            <a:r>
              <a:rPr lang="en-US" sz="1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Simeon Netchev</a:t>
            </a:r>
            <a:r>
              <a:rPr lang="en-US" sz="1800">
                <a:latin typeface="Inter"/>
                <a:ea typeface="Inter"/>
                <a:cs typeface="Inter"/>
                <a:sym typeface="Inter"/>
              </a:rPr>
              <a:t>, </a:t>
            </a:r>
            <a:r>
              <a:rPr lang="en-US" sz="1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Inca Empire - Expansion and Roads, </a:t>
            </a:r>
            <a:r>
              <a:rPr lang="en-US" sz="1800">
                <a:solidFill>
                  <a:srgbClr val="666666"/>
                </a:solidFill>
                <a:latin typeface="Inter"/>
                <a:ea typeface="Inter"/>
                <a:cs typeface="Inter"/>
                <a:sym typeface="Inter"/>
              </a:rPr>
              <a:t> </a:t>
            </a:r>
            <a:r>
              <a:rPr lang="en-US" sz="1800" u="sng">
                <a:solidFill>
                  <a:srgbClr val="B52600"/>
                </a:solidFill>
                <a:latin typeface="Inter"/>
                <a:ea typeface="Inter"/>
                <a:cs typeface="Inter"/>
                <a:sym typeface="Inter"/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Creative Commons Attribution-NonCommercial-NoDerivs</a:t>
            </a:r>
            <a:endParaRPr sz="1800"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id="505" name="Google Shape;505;p3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63813" y="238550"/>
            <a:ext cx="4576274" cy="8142851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506" name="Google Shape;506;p32"/>
          <p:cNvCxnSpPr/>
          <p:nvPr/>
        </p:nvCxnSpPr>
        <p:spPr>
          <a:xfrm flipH="1" rot="10800000">
            <a:off x="7256200" y="2262025"/>
            <a:ext cx="4479900" cy="3135900"/>
          </a:xfrm>
          <a:prstGeom prst="straightConnector1">
            <a:avLst/>
          </a:prstGeom>
          <a:noFill/>
          <a:ln cap="flat" cmpd="sng" w="76200">
            <a:solidFill>
              <a:srgbClr val="000000"/>
            </a:solidFill>
            <a:prstDash val="solid"/>
            <a:round/>
            <a:headEnd len="med" w="med" type="none"/>
            <a:tailEnd len="med" w="med" type="triangle"/>
          </a:ln>
        </p:spPr>
      </p:cxn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15"/>
          <p:cNvSpPr txBox="1"/>
          <p:nvPr/>
        </p:nvSpPr>
        <p:spPr>
          <a:xfrm>
            <a:off x="1669275" y="3666363"/>
            <a:ext cx="14949300" cy="1539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en-US" sz="50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What factors enabled Spain’s success in establishing colonies in the Americas?</a:t>
            </a:r>
            <a:endParaRPr i="1" sz="50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11" name="Google Shape;111;p15"/>
          <p:cNvSpPr/>
          <p:nvPr/>
        </p:nvSpPr>
        <p:spPr>
          <a:xfrm>
            <a:off x="13764167" y="7198799"/>
            <a:ext cx="7315200" cy="2477783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12" name="Google Shape;112;p15"/>
          <p:cNvGrpSpPr/>
          <p:nvPr/>
        </p:nvGrpSpPr>
        <p:grpSpPr>
          <a:xfrm>
            <a:off x="-254016" y="9230009"/>
            <a:ext cx="18796033" cy="937061"/>
            <a:chOff x="204" y="0"/>
            <a:chExt cx="25061377" cy="1249415"/>
          </a:xfrm>
        </p:grpSpPr>
        <p:grpSp>
          <p:nvGrpSpPr>
            <p:cNvPr id="113" name="Google Shape;113;p15"/>
            <p:cNvGrpSpPr/>
            <p:nvPr/>
          </p:nvGrpSpPr>
          <p:grpSpPr>
            <a:xfrm rot="5400000">
              <a:off x="12002626" y="-11663734"/>
              <a:ext cx="1249415" cy="24576881"/>
              <a:chOff x="0" y="-38100"/>
              <a:chExt cx="246798" cy="4854693"/>
            </a:xfrm>
          </p:grpSpPr>
          <p:sp>
            <p:nvSpPr>
              <p:cNvPr id="114" name="Google Shape;114;p15"/>
              <p:cNvSpPr/>
              <p:nvPr/>
            </p:nvSpPr>
            <p:spPr>
              <a:xfrm>
                <a:off x="0" y="0"/>
                <a:ext cx="246798" cy="4816592"/>
              </a:xfrm>
              <a:custGeom>
                <a:rect b="b" l="l" r="r" t="t"/>
                <a:pathLst>
                  <a:path extrusionOk="0" h="4816592" w="246798">
                    <a:moveTo>
                      <a:pt x="0" y="0"/>
                    </a:moveTo>
                    <a:lnTo>
                      <a:pt x="246798" y="0"/>
                    </a:lnTo>
                    <a:lnTo>
                      <a:pt x="246798" y="4816592"/>
                    </a:lnTo>
                    <a:lnTo>
                      <a:pt x="0" y="4816592"/>
                    </a:lnTo>
                    <a:close/>
                  </a:path>
                </a:pathLst>
              </a:custGeom>
              <a:solidFill>
                <a:srgbClr val="EFFEF9"/>
              </a:solidFill>
              <a:ln>
                <a:noFill/>
              </a:ln>
            </p:spPr>
          </p:sp>
          <p:sp>
            <p:nvSpPr>
              <p:cNvPr id="115" name="Google Shape;115;p15"/>
              <p:cNvSpPr txBox="1"/>
              <p:nvPr/>
            </p:nvSpPr>
            <p:spPr>
              <a:xfrm>
                <a:off x="0" y="-38100"/>
                <a:ext cx="246798" cy="485469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116" name="Google Shape;116;p15"/>
            <p:cNvSpPr txBox="1"/>
            <p:nvPr/>
          </p:nvSpPr>
          <p:spPr>
            <a:xfrm>
              <a:off x="7951598" y="305302"/>
              <a:ext cx="9176100" cy="554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3996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US" sz="2700" u="none" cap="none" strike="noStrike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© Thinking Nation </a:t>
              </a:r>
              <a:r>
                <a:rPr b="1" lang="en-US" sz="2700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2025</a:t>
              </a:r>
              <a:endParaRPr/>
            </a:p>
          </p:txBody>
        </p:sp>
        <p:cxnSp>
          <p:nvCxnSpPr>
            <p:cNvPr id="117" name="Google Shape;117;p15"/>
            <p:cNvCxnSpPr/>
            <p:nvPr/>
          </p:nvCxnSpPr>
          <p:spPr>
            <a:xfrm>
              <a:off x="204" y="612007"/>
              <a:ext cx="9473686" cy="254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18" name="Google Shape;118;p15"/>
            <p:cNvCxnSpPr/>
            <p:nvPr/>
          </p:nvCxnSpPr>
          <p:spPr>
            <a:xfrm>
              <a:off x="15587895" y="612007"/>
              <a:ext cx="9473686" cy="254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sp>
        <p:nvSpPr>
          <p:cNvPr id="119" name="Google Shape;119;p15"/>
          <p:cNvSpPr txBox="1"/>
          <p:nvPr/>
        </p:nvSpPr>
        <p:spPr>
          <a:xfrm>
            <a:off x="2553980" y="1943100"/>
            <a:ext cx="13179900" cy="1308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8499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SUPPORTING QUESTION</a:t>
            </a:r>
            <a:endParaRPr/>
          </a:p>
        </p:txBody>
      </p:sp>
      <p:grpSp>
        <p:nvGrpSpPr>
          <p:cNvPr id="120" name="Google Shape;120;p15"/>
          <p:cNvGrpSpPr/>
          <p:nvPr/>
        </p:nvGrpSpPr>
        <p:grpSpPr>
          <a:xfrm>
            <a:off x="15859155" y="-98041"/>
            <a:ext cx="1562626" cy="1771266"/>
            <a:chOff x="0" y="-130721"/>
            <a:chExt cx="2083500" cy="2361688"/>
          </a:xfrm>
        </p:grpSpPr>
        <p:grpSp>
          <p:nvGrpSpPr>
            <p:cNvPr id="121" name="Google Shape;121;p15"/>
            <p:cNvGrpSpPr/>
            <p:nvPr/>
          </p:nvGrpSpPr>
          <p:grpSpPr>
            <a:xfrm>
              <a:off x="75599" y="-130721"/>
              <a:ext cx="1932284" cy="2361688"/>
              <a:chOff x="0" y="-47625"/>
              <a:chExt cx="703982" cy="860425"/>
            </a:xfrm>
          </p:grpSpPr>
          <p:sp>
            <p:nvSpPr>
              <p:cNvPr id="122" name="Google Shape;122;p15"/>
              <p:cNvSpPr/>
              <p:nvPr/>
            </p:nvSpPr>
            <p:spPr>
              <a:xfrm>
                <a:off x="0" y="0"/>
                <a:ext cx="703982" cy="812800"/>
              </a:xfrm>
              <a:custGeom>
                <a:rect b="b" l="l" r="r" t="t"/>
                <a:pathLst>
                  <a:path extrusionOk="0" h="812800" w="703982">
                    <a:moveTo>
                      <a:pt x="234787" y="793731"/>
                    </a:moveTo>
                    <a:cubicBezTo>
                      <a:pt x="270879" y="805245"/>
                      <a:pt x="311910" y="812800"/>
                      <a:pt x="352180" y="812800"/>
                    </a:cubicBezTo>
                    <a:cubicBezTo>
                      <a:pt x="392452" y="812800"/>
                      <a:pt x="431204" y="806323"/>
                      <a:pt x="466915" y="794809"/>
                    </a:cubicBezTo>
                    <a:cubicBezTo>
                      <a:pt x="467675" y="794450"/>
                      <a:pt x="468435" y="794450"/>
                      <a:pt x="469194" y="794090"/>
                    </a:cubicBezTo>
                    <a:cubicBezTo>
                      <a:pt x="603304" y="748035"/>
                      <a:pt x="702082" y="626421"/>
                      <a:pt x="703982" y="484298"/>
                    </a:cubicBezTo>
                    <a:lnTo>
                      <a:pt x="703982" y="0"/>
                    </a:lnTo>
                    <a:lnTo>
                      <a:pt x="0" y="0"/>
                    </a:lnTo>
                    <a:lnTo>
                      <a:pt x="0" y="483939"/>
                    </a:lnTo>
                    <a:cubicBezTo>
                      <a:pt x="1900" y="627140"/>
                      <a:pt x="99158" y="748755"/>
                      <a:pt x="234787" y="793731"/>
                    </a:cubicBezTo>
                    <a:close/>
                  </a:path>
                </a:pathLst>
              </a:custGeom>
              <a:solidFill>
                <a:srgbClr val="38E0A4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3" name="Google Shape;123;p15"/>
              <p:cNvSpPr txBox="1"/>
              <p:nvPr/>
            </p:nvSpPr>
            <p:spPr>
              <a:xfrm>
                <a:off x="0" y="-47625"/>
                <a:ext cx="703982" cy="73342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124" name="Google Shape;124;p15"/>
            <p:cNvSpPr txBox="1"/>
            <p:nvPr/>
          </p:nvSpPr>
          <p:spPr>
            <a:xfrm>
              <a:off x="0" y="447107"/>
              <a:ext cx="2083500" cy="1144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5575">
                  <a:solidFill>
                    <a:schemeClr val="lt1"/>
                  </a:solidFill>
                  <a:latin typeface="Halant"/>
                  <a:ea typeface="Halant"/>
                  <a:cs typeface="Halant"/>
                  <a:sym typeface="Halant"/>
                </a:rPr>
                <a:t>1</a:t>
              </a:r>
              <a:endParaRPr>
                <a:solidFill>
                  <a:schemeClr val="lt1"/>
                </a:solidFill>
              </a:endParaRPr>
            </a:p>
          </p:txBody>
        </p:sp>
      </p:grpSp>
      <p:sp>
        <p:nvSpPr>
          <p:cNvPr id="125" name="Google Shape;125;p15"/>
          <p:cNvSpPr/>
          <p:nvPr/>
        </p:nvSpPr>
        <p:spPr>
          <a:xfrm>
            <a:off x="-2627572" y="-733336"/>
            <a:ext cx="7315200" cy="2477783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10" name="Shape 5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1" name="Google Shape;511;p33"/>
          <p:cNvSpPr txBox="1"/>
          <p:nvPr/>
        </p:nvSpPr>
        <p:spPr>
          <a:xfrm>
            <a:off x="1028700" y="1257300"/>
            <a:ext cx="16230600" cy="1308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b="1" lang="en-US" sz="8499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PIZARRO &amp; THE INKA</a:t>
            </a:r>
            <a:endParaRPr/>
          </a:p>
        </p:txBody>
      </p:sp>
      <p:sp>
        <p:nvSpPr>
          <p:cNvPr id="512" name="Google Shape;512;p33"/>
          <p:cNvSpPr/>
          <p:nvPr/>
        </p:nvSpPr>
        <p:spPr>
          <a:xfrm>
            <a:off x="13764167" y="6571628"/>
            <a:ext cx="7315200" cy="2477783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4"/>
                </a:lnTo>
                <a:lnTo>
                  <a:pt x="0" y="247778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513" name="Google Shape;513;p33"/>
          <p:cNvGrpSpPr/>
          <p:nvPr/>
        </p:nvGrpSpPr>
        <p:grpSpPr>
          <a:xfrm>
            <a:off x="15859155" y="-98041"/>
            <a:ext cx="1562625" cy="1771271"/>
            <a:chOff x="0" y="-130721"/>
            <a:chExt cx="2083500" cy="2361695"/>
          </a:xfrm>
        </p:grpSpPr>
        <p:grpSp>
          <p:nvGrpSpPr>
            <p:cNvPr id="514" name="Google Shape;514;p33"/>
            <p:cNvGrpSpPr/>
            <p:nvPr/>
          </p:nvGrpSpPr>
          <p:grpSpPr>
            <a:xfrm>
              <a:off x="75599" y="-130721"/>
              <a:ext cx="1932614" cy="2361695"/>
              <a:chOff x="0" y="-47625"/>
              <a:chExt cx="704100" cy="860425"/>
            </a:xfrm>
          </p:grpSpPr>
          <p:sp>
            <p:nvSpPr>
              <p:cNvPr id="515" name="Google Shape;515;p33"/>
              <p:cNvSpPr/>
              <p:nvPr/>
            </p:nvSpPr>
            <p:spPr>
              <a:xfrm>
                <a:off x="0" y="0"/>
                <a:ext cx="703982" cy="812800"/>
              </a:xfrm>
              <a:custGeom>
                <a:rect b="b" l="l" r="r" t="t"/>
                <a:pathLst>
                  <a:path extrusionOk="0" h="812800" w="703982">
                    <a:moveTo>
                      <a:pt x="234787" y="793731"/>
                    </a:moveTo>
                    <a:cubicBezTo>
                      <a:pt x="270879" y="805245"/>
                      <a:pt x="311910" y="812800"/>
                      <a:pt x="352180" y="812800"/>
                    </a:cubicBezTo>
                    <a:cubicBezTo>
                      <a:pt x="392452" y="812800"/>
                      <a:pt x="431204" y="806323"/>
                      <a:pt x="466915" y="794809"/>
                    </a:cubicBezTo>
                    <a:cubicBezTo>
                      <a:pt x="467675" y="794450"/>
                      <a:pt x="468435" y="794450"/>
                      <a:pt x="469194" y="794090"/>
                    </a:cubicBezTo>
                    <a:cubicBezTo>
                      <a:pt x="603304" y="748035"/>
                      <a:pt x="702082" y="626421"/>
                      <a:pt x="703982" y="484298"/>
                    </a:cubicBezTo>
                    <a:lnTo>
                      <a:pt x="703982" y="0"/>
                    </a:lnTo>
                    <a:lnTo>
                      <a:pt x="0" y="0"/>
                    </a:lnTo>
                    <a:lnTo>
                      <a:pt x="0" y="483939"/>
                    </a:lnTo>
                    <a:cubicBezTo>
                      <a:pt x="1900" y="627140"/>
                      <a:pt x="99158" y="748755"/>
                      <a:pt x="234787" y="793731"/>
                    </a:cubicBezTo>
                    <a:close/>
                  </a:path>
                </a:pathLst>
              </a:custGeom>
              <a:solidFill>
                <a:srgbClr val="E95C3D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16" name="Google Shape;516;p33"/>
              <p:cNvSpPr txBox="1"/>
              <p:nvPr/>
            </p:nvSpPr>
            <p:spPr>
              <a:xfrm>
                <a:off x="0" y="-47625"/>
                <a:ext cx="704100" cy="733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517" name="Google Shape;517;p33"/>
            <p:cNvSpPr txBox="1"/>
            <p:nvPr/>
          </p:nvSpPr>
          <p:spPr>
            <a:xfrm>
              <a:off x="0" y="447107"/>
              <a:ext cx="2083500" cy="1144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5575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19</a:t>
              </a:r>
              <a:endParaRPr/>
            </a:p>
          </p:txBody>
        </p:sp>
      </p:grpSp>
      <p:sp>
        <p:nvSpPr>
          <p:cNvPr id="518" name="Google Shape;518;p33"/>
          <p:cNvSpPr/>
          <p:nvPr/>
        </p:nvSpPr>
        <p:spPr>
          <a:xfrm>
            <a:off x="-2628900" y="-1449083"/>
            <a:ext cx="7315200" cy="2477783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519" name="Google Shape;519;p33"/>
          <p:cNvGrpSpPr/>
          <p:nvPr/>
        </p:nvGrpSpPr>
        <p:grpSpPr>
          <a:xfrm>
            <a:off x="-254016" y="9230009"/>
            <a:ext cx="18796043" cy="937448"/>
            <a:chOff x="204" y="0"/>
            <a:chExt cx="25061391" cy="1249931"/>
          </a:xfrm>
        </p:grpSpPr>
        <p:grpSp>
          <p:nvGrpSpPr>
            <p:cNvPr id="520" name="Google Shape;520;p33"/>
            <p:cNvGrpSpPr/>
            <p:nvPr/>
          </p:nvGrpSpPr>
          <p:grpSpPr>
            <a:xfrm rot="5400000">
              <a:off x="12002369" y="-11663474"/>
              <a:ext cx="1249931" cy="24576878"/>
              <a:chOff x="0" y="-38100"/>
              <a:chExt cx="246900" cy="4854692"/>
            </a:xfrm>
          </p:grpSpPr>
          <p:sp>
            <p:nvSpPr>
              <p:cNvPr id="521" name="Google Shape;521;p33"/>
              <p:cNvSpPr/>
              <p:nvPr/>
            </p:nvSpPr>
            <p:spPr>
              <a:xfrm>
                <a:off x="0" y="0"/>
                <a:ext cx="246798" cy="4816592"/>
              </a:xfrm>
              <a:custGeom>
                <a:rect b="b" l="l" r="r" t="t"/>
                <a:pathLst>
                  <a:path extrusionOk="0" h="4816592" w="246798">
                    <a:moveTo>
                      <a:pt x="0" y="0"/>
                    </a:moveTo>
                    <a:lnTo>
                      <a:pt x="246798" y="0"/>
                    </a:lnTo>
                    <a:lnTo>
                      <a:pt x="246798" y="4816592"/>
                    </a:lnTo>
                    <a:lnTo>
                      <a:pt x="0" y="4816592"/>
                    </a:lnTo>
                    <a:close/>
                  </a:path>
                </a:pathLst>
              </a:custGeom>
              <a:solidFill>
                <a:srgbClr val="EFFEF9"/>
              </a:solidFill>
              <a:ln>
                <a:noFill/>
              </a:ln>
            </p:spPr>
          </p:sp>
          <p:sp>
            <p:nvSpPr>
              <p:cNvPr id="522" name="Google Shape;522;p33"/>
              <p:cNvSpPr txBox="1"/>
              <p:nvPr/>
            </p:nvSpPr>
            <p:spPr>
              <a:xfrm>
                <a:off x="0" y="-38100"/>
                <a:ext cx="246900" cy="4854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523" name="Google Shape;523;p33"/>
            <p:cNvSpPr txBox="1"/>
            <p:nvPr/>
          </p:nvSpPr>
          <p:spPr>
            <a:xfrm>
              <a:off x="7951598" y="305302"/>
              <a:ext cx="9176100" cy="554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3996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US" sz="2700" u="none" cap="none" strike="noStrike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© Thinking Nation </a:t>
              </a:r>
              <a:r>
                <a:rPr b="1" lang="en-US" sz="2700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2025</a:t>
              </a:r>
              <a:endParaRPr/>
            </a:p>
          </p:txBody>
        </p:sp>
        <p:cxnSp>
          <p:nvCxnSpPr>
            <p:cNvPr id="524" name="Google Shape;524;p33"/>
            <p:cNvCxnSpPr/>
            <p:nvPr/>
          </p:nvCxnSpPr>
          <p:spPr>
            <a:xfrm>
              <a:off x="204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525" name="Google Shape;525;p33"/>
            <p:cNvCxnSpPr/>
            <p:nvPr/>
          </p:nvCxnSpPr>
          <p:spPr>
            <a:xfrm>
              <a:off x="15587895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sp>
        <p:nvSpPr>
          <p:cNvPr id="526" name="Google Shape;526;p33"/>
          <p:cNvSpPr txBox="1"/>
          <p:nvPr/>
        </p:nvSpPr>
        <p:spPr>
          <a:xfrm>
            <a:off x="751550" y="2515225"/>
            <a:ext cx="7782300" cy="5773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800" u="sng">
                <a:latin typeface="Inter"/>
                <a:ea typeface="Inter"/>
                <a:cs typeface="Inter"/>
                <a:sym typeface="Inter"/>
              </a:rPr>
              <a:t>Basic Background</a:t>
            </a:r>
            <a:endParaRPr b="1" sz="2800" u="sng">
              <a:latin typeface="Inter"/>
              <a:ea typeface="Inter"/>
              <a:cs typeface="Inter"/>
              <a:sym typeface="Inter"/>
            </a:endParaRPr>
          </a:p>
          <a:p>
            <a:pPr indent="-406400" lvl="0" marL="4572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2800"/>
              <a:buFont typeface="Inter"/>
              <a:buChar char="●"/>
            </a:pPr>
            <a:r>
              <a:rPr lang="en-US" sz="2800">
                <a:latin typeface="Inter"/>
                <a:ea typeface="Inter"/>
                <a:cs typeface="Inter"/>
                <a:sym typeface="Inter"/>
              </a:rPr>
              <a:t>The Inka empire was </a:t>
            </a:r>
            <a:r>
              <a:rPr lang="en-US" sz="2800">
                <a:latin typeface="Inter"/>
                <a:ea typeface="Inter"/>
                <a:cs typeface="Inter"/>
                <a:sym typeface="Inter"/>
              </a:rPr>
              <a:t>weakened</a:t>
            </a:r>
            <a:r>
              <a:rPr lang="en-US" sz="2800">
                <a:latin typeface="Inter"/>
                <a:ea typeface="Inter"/>
                <a:cs typeface="Inter"/>
                <a:sym typeface="Inter"/>
              </a:rPr>
              <a:t> by a civil war between Atawallpa and his brother, Waskar</a:t>
            </a:r>
            <a:endParaRPr sz="2800">
              <a:latin typeface="Inter"/>
              <a:ea typeface="Inter"/>
              <a:cs typeface="Inter"/>
              <a:sym typeface="Inter"/>
            </a:endParaRPr>
          </a:p>
          <a:p>
            <a:pPr indent="0" lvl="0" marL="4572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2800">
              <a:latin typeface="Inter"/>
              <a:ea typeface="Inter"/>
              <a:cs typeface="Inter"/>
              <a:sym typeface="Inter"/>
            </a:endParaRPr>
          </a:p>
          <a:p>
            <a:pPr indent="-406400" lvl="0" marL="4572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2800"/>
              <a:buFont typeface="Inter"/>
              <a:buChar char="●"/>
            </a:pPr>
            <a:r>
              <a:rPr lang="en-US" sz="2800">
                <a:latin typeface="Inter"/>
                <a:ea typeface="Inter"/>
                <a:cs typeface="Inter"/>
                <a:sym typeface="Inter"/>
              </a:rPr>
              <a:t>Francisco Pizarro led an attack on the Inka in 1532</a:t>
            </a:r>
            <a:endParaRPr sz="2800">
              <a:latin typeface="Inter"/>
              <a:ea typeface="Inter"/>
              <a:cs typeface="Inter"/>
              <a:sym typeface="Inter"/>
            </a:endParaRPr>
          </a:p>
          <a:p>
            <a:pPr indent="0" lvl="0" marL="4572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2800">
              <a:latin typeface="Inter"/>
              <a:ea typeface="Inter"/>
              <a:cs typeface="Inter"/>
              <a:sym typeface="Inter"/>
            </a:endParaRPr>
          </a:p>
          <a:p>
            <a:pPr indent="-406400" lvl="0" marL="4572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2800"/>
              <a:buFont typeface="Inter"/>
              <a:buChar char="●"/>
            </a:pPr>
            <a:r>
              <a:rPr lang="en-US" sz="2800">
                <a:latin typeface="Inter"/>
                <a:ea typeface="Inter"/>
                <a:cs typeface="Inter"/>
                <a:sym typeface="Inter"/>
              </a:rPr>
              <a:t>In the Battle of Cajamarca, Atawallpa was captured</a:t>
            </a:r>
            <a:endParaRPr sz="2800">
              <a:latin typeface="Inter"/>
              <a:ea typeface="Inter"/>
              <a:cs typeface="Inter"/>
              <a:sym typeface="Inter"/>
            </a:endParaRPr>
          </a:p>
          <a:p>
            <a:pPr indent="0" lvl="0" marL="4572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2800">
              <a:latin typeface="Inter"/>
              <a:ea typeface="Inter"/>
              <a:cs typeface="Inter"/>
              <a:sym typeface="Inter"/>
            </a:endParaRPr>
          </a:p>
          <a:p>
            <a:pPr indent="-406400" lvl="0" marL="4572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2800"/>
              <a:buFont typeface="Inter"/>
              <a:buChar char="●"/>
            </a:pPr>
            <a:r>
              <a:rPr lang="en-US" sz="2800">
                <a:latin typeface="Inter"/>
                <a:ea typeface="Inter"/>
                <a:cs typeface="Inter"/>
                <a:sym typeface="Inter"/>
              </a:rPr>
              <a:t>Pizarro marched on the Cuzco, the Inka capital and took control in 1533</a:t>
            </a:r>
            <a:endParaRPr sz="280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527" name="Google Shape;527;p33"/>
          <p:cNvSpPr txBox="1"/>
          <p:nvPr/>
        </p:nvSpPr>
        <p:spPr>
          <a:xfrm>
            <a:off x="8785700" y="2637275"/>
            <a:ext cx="79776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Source: Theodor de Bry, </a:t>
            </a:r>
            <a:r>
              <a:rPr i="1" lang="en-US" sz="1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The Battle of Cajamarca</a:t>
            </a:r>
            <a:r>
              <a:rPr lang="en-US" sz="1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, 16th century.</a:t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id="528" name="Google Shape;528;p3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991050" y="3251375"/>
            <a:ext cx="7579374" cy="56845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2" name="Shape 5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3" name="Google Shape;533;p34"/>
          <p:cNvSpPr/>
          <p:nvPr/>
        </p:nvSpPr>
        <p:spPr>
          <a:xfrm>
            <a:off x="12982861" y="6704153"/>
            <a:ext cx="7315200" cy="2477783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534" name="Google Shape;534;p34"/>
          <p:cNvGrpSpPr/>
          <p:nvPr/>
        </p:nvGrpSpPr>
        <p:grpSpPr>
          <a:xfrm>
            <a:off x="15859155" y="-98041"/>
            <a:ext cx="1562625" cy="1771271"/>
            <a:chOff x="0" y="-130721"/>
            <a:chExt cx="2083500" cy="2361695"/>
          </a:xfrm>
        </p:grpSpPr>
        <p:grpSp>
          <p:nvGrpSpPr>
            <p:cNvPr id="535" name="Google Shape;535;p34"/>
            <p:cNvGrpSpPr/>
            <p:nvPr/>
          </p:nvGrpSpPr>
          <p:grpSpPr>
            <a:xfrm>
              <a:off x="75599" y="-130721"/>
              <a:ext cx="1932614" cy="2361695"/>
              <a:chOff x="0" y="-47625"/>
              <a:chExt cx="704100" cy="860425"/>
            </a:xfrm>
          </p:grpSpPr>
          <p:sp>
            <p:nvSpPr>
              <p:cNvPr id="536" name="Google Shape;536;p34"/>
              <p:cNvSpPr/>
              <p:nvPr/>
            </p:nvSpPr>
            <p:spPr>
              <a:xfrm>
                <a:off x="0" y="0"/>
                <a:ext cx="703982" cy="812800"/>
              </a:xfrm>
              <a:custGeom>
                <a:rect b="b" l="l" r="r" t="t"/>
                <a:pathLst>
                  <a:path extrusionOk="0" h="812800" w="703982">
                    <a:moveTo>
                      <a:pt x="234787" y="793731"/>
                    </a:moveTo>
                    <a:cubicBezTo>
                      <a:pt x="270879" y="805245"/>
                      <a:pt x="311910" y="812800"/>
                      <a:pt x="352180" y="812800"/>
                    </a:cubicBezTo>
                    <a:cubicBezTo>
                      <a:pt x="392452" y="812800"/>
                      <a:pt x="431204" y="806323"/>
                      <a:pt x="466915" y="794809"/>
                    </a:cubicBezTo>
                    <a:cubicBezTo>
                      <a:pt x="467675" y="794450"/>
                      <a:pt x="468435" y="794450"/>
                      <a:pt x="469194" y="794090"/>
                    </a:cubicBezTo>
                    <a:cubicBezTo>
                      <a:pt x="603304" y="748035"/>
                      <a:pt x="702082" y="626421"/>
                      <a:pt x="703982" y="484298"/>
                    </a:cubicBezTo>
                    <a:lnTo>
                      <a:pt x="703982" y="0"/>
                    </a:lnTo>
                    <a:lnTo>
                      <a:pt x="0" y="0"/>
                    </a:lnTo>
                    <a:lnTo>
                      <a:pt x="0" y="483939"/>
                    </a:lnTo>
                    <a:cubicBezTo>
                      <a:pt x="1900" y="627140"/>
                      <a:pt x="99158" y="748755"/>
                      <a:pt x="234787" y="793731"/>
                    </a:cubicBezTo>
                    <a:close/>
                  </a:path>
                </a:pathLst>
              </a:custGeom>
              <a:solidFill>
                <a:srgbClr val="F1AF4B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37" name="Google Shape;537;p34"/>
              <p:cNvSpPr txBox="1"/>
              <p:nvPr/>
            </p:nvSpPr>
            <p:spPr>
              <a:xfrm>
                <a:off x="0" y="-47625"/>
                <a:ext cx="704100" cy="733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538" name="Google Shape;538;p34"/>
            <p:cNvSpPr txBox="1"/>
            <p:nvPr/>
          </p:nvSpPr>
          <p:spPr>
            <a:xfrm>
              <a:off x="0" y="447107"/>
              <a:ext cx="2083500" cy="1144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5575">
                  <a:solidFill>
                    <a:schemeClr val="dk1"/>
                  </a:solidFill>
                  <a:latin typeface="Halant"/>
                  <a:ea typeface="Halant"/>
                  <a:cs typeface="Halant"/>
                  <a:sym typeface="Halant"/>
                </a:rPr>
                <a:t>20</a:t>
              </a:r>
              <a:endParaRPr>
                <a:solidFill>
                  <a:schemeClr val="dk1"/>
                </a:solidFill>
              </a:endParaRPr>
            </a:p>
          </p:txBody>
        </p:sp>
      </p:grpSp>
      <p:sp>
        <p:nvSpPr>
          <p:cNvPr id="539" name="Google Shape;539;p34"/>
          <p:cNvSpPr/>
          <p:nvPr/>
        </p:nvSpPr>
        <p:spPr>
          <a:xfrm>
            <a:off x="-3482681" y="-210192"/>
            <a:ext cx="7315200" cy="2477783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4"/>
                </a:lnTo>
                <a:lnTo>
                  <a:pt x="0" y="247778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540" name="Google Shape;540;p34"/>
          <p:cNvGrpSpPr/>
          <p:nvPr/>
        </p:nvGrpSpPr>
        <p:grpSpPr>
          <a:xfrm>
            <a:off x="-254016" y="9230009"/>
            <a:ext cx="18796043" cy="937448"/>
            <a:chOff x="204" y="0"/>
            <a:chExt cx="25061391" cy="1249931"/>
          </a:xfrm>
        </p:grpSpPr>
        <p:grpSp>
          <p:nvGrpSpPr>
            <p:cNvPr id="541" name="Google Shape;541;p34"/>
            <p:cNvGrpSpPr/>
            <p:nvPr/>
          </p:nvGrpSpPr>
          <p:grpSpPr>
            <a:xfrm rot="5400000">
              <a:off x="12002369" y="-11663474"/>
              <a:ext cx="1249931" cy="24576878"/>
              <a:chOff x="0" y="-38100"/>
              <a:chExt cx="246900" cy="4854692"/>
            </a:xfrm>
          </p:grpSpPr>
          <p:sp>
            <p:nvSpPr>
              <p:cNvPr id="542" name="Google Shape;542;p34"/>
              <p:cNvSpPr/>
              <p:nvPr/>
            </p:nvSpPr>
            <p:spPr>
              <a:xfrm>
                <a:off x="0" y="0"/>
                <a:ext cx="246798" cy="4816592"/>
              </a:xfrm>
              <a:custGeom>
                <a:rect b="b" l="l" r="r" t="t"/>
                <a:pathLst>
                  <a:path extrusionOk="0" h="4816592" w="246798">
                    <a:moveTo>
                      <a:pt x="0" y="0"/>
                    </a:moveTo>
                    <a:lnTo>
                      <a:pt x="246798" y="0"/>
                    </a:lnTo>
                    <a:lnTo>
                      <a:pt x="246798" y="4816592"/>
                    </a:lnTo>
                    <a:lnTo>
                      <a:pt x="0" y="4816592"/>
                    </a:lnTo>
                    <a:close/>
                  </a:path>
                </a:pathLst>
              </a:custGeom>
              <a:solidFill>
                <a:srgbClr val="EFFEF9"/>
              </a:solidFill>
              <a:ln>
                <a:noFill/>
              </a:ln>
            </p:spPr>
          </p:sp>
          <p:sp>
            <p:nvSpPr>
              <p:cNvPr id="543" name="Google Shape;543;p34"/>
              <p:cNvSpPr txBox="1"/>
              <p:nvPr/>
            </p:nvSpPr>
            <p:spPr>
              <a:xfrm>
                <a:off x="0" y="-38100"/>
                <a:ext cx="246900" cy="4854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544" name="Google Shape;544;p34"/>
            <p:cNvSpPr txBox="1"/>
            <p:nvPr/>
          </p:nvSpPr>
          <p:spPr>
            <a:xfrm>
              <a:off x="7951598" y="305302"/>
              <a:ext cx="9176100" cy="554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3996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US" sz="2700" u="none" cap="none" strike="noStrike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© Thinking Nation </a:t>
              </a:r>
              <a:r>
                <a:rPr b="1" lang="en-US" sz="2700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2025</a:t>
              </a:r>
              <a:endParaRPr/>
            </a:p>
          </p:txBody>
        </p:sp>
        <p:cxnSp>
          <p:nvCxnSpPr>
            <p:cNvPr id="545" name="Google Shape;545;p34"/>
            <p:cNvCxnSpPr/>
            <p:nvPr/>
          </p:nvCxnSpPr>
          <p:spPr>
            <a:xfrm>
              <a:off x="204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546" name="Google Shape;546;p34"/>
            <p:cNvCxnSpPr/>
            <p:nvPr/>
          </p:nvCxnSpPr>
          <p:spPr>
            <a:xfrm>
              <a:off x="15587895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sp>
        <p:nvSpPr>
          <p:cNvPr id="547" name="Google Shape;547;p34"/>
          <p:cNvSpPr txBox="1"/>
          <p:nvPr/>
        </p:nvSpPr>
        <p:spPr>
          <a:xfrm>
            <a:off x="1843588" y="115475"/>
            <a:ext cx="7248000" cy="2616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8499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PIZARRO &amp; THE INKA</a:t>
            </a:r>
            <a:endParaRPr/>
          </a:p>
        </p:txBody>
      </p:sp>
      <p:sp>
        <p:nvSpPr>
          <p:cNvPr id="548" name="Google Shape;548;p34"/>
          <p:cNvSpPr txBox="1"/>
          <p:nvPr/>
        </p:nvSpPr>
        <p:spPr>
          <a:xfrm>
            <a:off x="9872800" y="8587700"/>
            <a:ext cx="85395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Source: Simeon Netchev</a:t>
            </a:r>
            <a:r>
              <a:rPr lang="en-US" sz="1800">
                <a:latin typeface="Inter"/>
                <a:ea typeface="Inter"/>
                <a:cs typeface="Inter"/>
                <a:sym typeface="Inter"/>
              </a:rPr>
              <a:t>, </a:t>
            </a:r>
            <a:r>
              <a:rPr lang="en-US" sz="1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Inca Empire - Expansion and Roads, </a:t>
            </a:r>
            <a:r>
              <a:rPr lang="en-US" sz="1800">
                <a:solidFill>
                  <a:srgbClr val="666666"/>
                </a:solidFill>
                <a:latin typeface="Inter"/>
                <a:ea typeface="Inter"/>
                <a:cs typeface="Inter"/>
                <a:sym typeface="Inter"/>
              </a:rPr>
              <a:t> </a:t>
            </a:r>
            <a:r>
              <a:rPr lang="en-US" sz="1800" u="sng">
                <a:solidFill>
                  <a:srgbClr val="B52600"/>
                </a:solidFill>
                <a:latin typeface="Inter"/>
                <a:ea typeface="Inter"/>
                <a:cs typeface="Inter"/>
                <a:sym typeface="Inter"/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Creative Commons Attribution-NonCommercial-NoDerivs</a:t>
            </a:r>
            <a:endParaRPr sz="1800"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id="549" name="Google Shape;549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63813" y="238550"/>
            <a:ext cx="4576274" cy="8142851"/>
          </a:xfrm>
          <a:prstGeom prst="rect">
            <a:avLst/>
          </a:prstGeom>
          <a:noFill/>
          <a:ln>
            <a:noFill/>
          </a:ln>
        </p:spPr>
      </p:pic>
      <p:sp>
        <p:nvSpPr>
          <p:cNvPr id="550" name="Google Shape;550;p34"/>
          <p:cNvSpPr/>
          <p:nvPr/>
        </p:nvSpPr>
        <p:spPr>
          <a:xfrm>
            <a:off x="11547975" y="1720025"/>
            <a:ext cx="1028700" cy="663600"/>
          </a:xfrm>
          <a:prstGeom prst="ellipse">
            <a:avLst/>
          </a:prstGeom>
          <a:noFill/>
          <a:ln cap="flat" cmpd="sng" w="7620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51" name="Google Shape;551;p34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99300" y="2731775"/>
            <a:ext cx="10136576" cy="5703524"/>
          </a:xfrm>
          <a:prstGeom prst="rect">
            <a:avLst/>
          </a:prstGeom>
          <a:noFill/>
          <a:ln>
            <a:noFill/>
          </a:ln>
        </p:spPr>
      </p:pic>
      <p:sp>
        <p:nvSpPr>
          <p:cNvPr id="552" name="Google Shape;552;p34"/>
          <p:cNvSpPr/>
          <p:nvPr/>
        </p:nvSpPr>
        <p:spPr>
          <a:xfrm>
            <a:off x="982000" y="6932975"/>
            <a:ext cx="2154000" cy="663600"/>
          </a:xfrm>
          <a:prstGeom prst="ellipse">
            <a:avLst/>
          </a:prstGeom>
          <a:noFill/>
          <a:ln cap="flat" cmpd="sng" w="7620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53" name="Google Shape;553;p34"/>
          <p:cNvSpPr txBox="1"/>
          <p:nvPr/>
        </p:nvSpPr>
        <p:spPr>
          <a:xfrm>
            <a:off x="399300" y="8587700"/>
            <a:ext cx="94734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Source: Simeon Netchev</a:t>
            </a:r>
            <a:r>
              <a:rPr lang="en-US" sz="1800">
                <a:latin typeface="Inter"/>
                <a:ea typeface="Inter"/>
                <a:cs typeface="Inter"/>
                <a:sym typeface="Inter"/>
              </a:rPr>
              <a:t>, </a:t>
            </a:r>
            <a:r>
              <a:rPr lang="en-US" sz="1800">
                <a:solidFill>
                  <a:schemeClr val="dk1"/>
                </a:solidFill>
                <a:highlight>
                  <a:srgbClr val="FFFFFF"/>
                </a:highlight>
                <a:latin typeface="Inter"/>
                <a:ea typeface="Inter"/>
                <a:cs typeface="Inter"/>
                <a:sym typeface="Inter"/>
              </a:rPr>
              <a:t>Spanish Conquest &amp; Exploration in South America in the 16th Century</a:t>
            </a:r>
            <a:r>
              <a:rPr lang="en-US" sz="1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, </a:t>
            </a:r>
            <a:r>
              <a:rPr lang="en-US" sz="1800">
                <a:solidFill>
                  <a:srgbClr val="666666"/>
                </a:solidFill>
                <a:latin typeface="Inter"/>
                <a:ea typeface="Inter"/>
                <a:cs typeface="Inter"/>
                <a:sym typeface="Inter"/>
              </a:rPr>
              <a:t> </a:t>
            </a:r>
            <a:r>
              <a:rPr lang="en-US" sz="1800" u="sng">
                <a:solidFill>
                  <a:srgbClr val="B52600"/>
                </a:solidFill>
                <a:latin typeface="Inter"/>
                <a:ea typeface="Inter"/>
                <a:cs typeface="Inter"/>
                <a:sym typeface="Inter"/>
                <a:hlinkClick r:id="rId7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Creative Commons Attribution-NonCommercial-NoDerivs</a:t>
            </a:r>
            <a:endParaRPr sz="180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554" name="Google Shape;554;p34"/>
          <p:cNvSpPr/>
          <p:nvPr/>
        </p:nvSpPr>
        <p:spPr>
          <a:xfrm>
            <a:off x="4633400" y="3771625"/>
            <a:ext cx="52500" cy="73200"/>
          </a:xfrm>
          <a:prstGeom prst="plus">
            <a:avLst>
              <a:gd fmla="val 25000" name="adj"/>
            </a:avLst>
          </a:prstGeom>
          <a:solidFill>
            <a:srgbClr val="000000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55" name="Google Shape;555;p34"/>
          <p:cNvSpPr/>
          <p:nvPr/>
        </p:nvSpPr>
        <p:spPr>
          <a:xfrm>
            <a:off x="5201425" y="7611250"/>
            <a:ext cx="700200" cy="663600"/>
          </a:xfrm>
          <a:prstGeom prst="ellipse">
            <a:avLst/>
          </a:prstGeom>
          <a:noFill/>
          <a:ln cap="flat" cmpd="sng" w="7620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59" name="Shape 5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0" name="Google Shape;560;p35"/>
          <p:cNvSpPr/>
          <p:nvPr/>
        </p:nvSpPr>
        <p:spPr>
          <a:xfrm>
            <a:off x="13764167" y="7198799"/>
            <a:ext cx="7315200" cy="2477783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561" name="Google Shape;561;p35"/>
          <p:cNvGrpSpPr/>
          <p:nvPr/>
        </p:nvGrpSpPr>
        <p:grpSpPr>
          <a:xfrm>
            <a:off x="-254016" y="9230009"/>
            <a:ext cx="18796043" cy="937448"/>
            <a:chOff x="204" y="0"/>
            <a:chExt cx="25061391" cy="1249931"/>
          </a:xfrm>
        </p:grpSpPr>
        <p:grpSp>
          <p:nvGrpSpPr>
            <p:cNvPr id="562" name="Google Shape;562;p35"/>
            <p:cNvGrpSpPr/>
            <p:nvPr/>
          </p:nvGrpSpPr>
          <p:grpSpPr>
            <a:xfrm rot="5400000">
              <a:off x="12002369" y="-11663474"/>
              <a:ext cx="1249931" cy="24576878"/>
              <a:chOff x="0" y="-38100"/>
              <a:chExt cx="246900" cy="4854692"/>
            </a:xfrm>
          </p:grpSpPr>
          <p:sp>
            <p:nvSpPr>
              <p:cNvPr id="563" name="Google Shape;563;p35"/>
              <p:cNvSpPr/>
              <p:nvPr/>
            </p:nvSpPr>
            <p:spPr>
              <a:xfrm>
                <a:off x="0" y="0"/>
                <a:ext cx="246798" cy="4816592"/>
              </a:xfrm>
              <a:custGeom>
                <a:rect b="b" l="l" r="r" t="t"/>
                <a:pathLst>
                  <a:path extrusionOk="0" h="4816592" w="246798">
                    <a:moveTo>
                      <a:pt x="0" y="0"/>
                    </a:moveTo>
                    <a:lnTo>
                      <a:pt x="246798" y="0"/>
                    </a:lnTo>
                    <a:lnTo>
                      <a:pt x="246798" y="4816592"/>
                    </a:lnTo>
                    <a:lnTo>
                      <a:pt x="0" y="4816592"/>
                    </a:lnTo>
                    <a:close/>
                  </a:path>
                </a:pathLst>
              </a:custGeom>
              <a:solidFill>
                <a:srgbClr val="EFFEF9"/>
              </a:solidFill>
              <a:ln>
                <a:noFill/>
              </a:ln>
            </p:spPr>
          </p:sp>
          <p:sp>
            <p:nvSpPr>
              <p:cNvPr id="564" name="Google Shape;564;p35"/>
              <p:cNvSpPr txBox="1"/>
              <p:nvPr/>
            </p:nvSpPr>
            <p:spPr>
              <a:xfrm>
                <a:off x="0" y="-38100"/>
                <a:ext cx="246900" cy="4854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565" name="Google Shape;565;p35"/>
            <p:cNvSpPr txBox="1"/>
            <p:nvPr/>
          </p:nvSpPr>
          <p:spPr>
            <a:xfrm>
              <a:off x="7951598" y="305302"/>
              <a:ext cx="9176100" cy="554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3996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US" sz="2700" u="none" cap="none" strike="noStrike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© Thinking Nation </a:t>
              </a:r>
              <a:r>
                <a:rPr b="1" lang="en-US" sz="2700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2025</a:t>
              </a:r>
              <a:endParaRPr/>
            </a:p>
          </p:txBody>
        </p:sp>
        <p:cxnSp>
          <p:nvCxnSpPr>
            <p:cNvPr id="566" name="Google Shape;566;p35"/>
            <p:cNvCxnSpPr/>
            <p:nvPr/>
          </p:nvCxnSpPr>
          <p:spPr>
            <a:xfrm>
              <a:off x="204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567" name="Google Shape;567;p35"/>
            <p:cNvCxnSpPr/>
            <p:nvPr/>
          </p:nvCxnSpPr>
          <p:spPr>
            <a:xfrm>
              <a:off x="15587895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grpSp>
        <p:nvGrpSpPr>
          <p:cNvPr id="568" name="Google Shape;568;p35"/>
          <p:cNvGrpSpPr/>
          <p:nvPr/>
        </p:nvGrpSpPr>
        <p:grpSpPr>
          <a:xfrm>
            <a:off x="15859155" y="-98041"/>
            <a:ext cx="1562625" cy="1771271"/>
            <a:chOff x="0" y="-130721"/>
            <a:chExt cx="2083500" cy="2361695"/>
          </a:xfrm>
        </p:grpSpPr>
        <p:grpSp>
          <p:nvGrpSpPr>
            <p:cNvPr id="569" name="Google Shape;569;p35"/>
            <p:cNvGrpSpPr/>
            <p:nvPr/>
          </p:nvGrpSpPr>
          <p:grpSpPr>
            <a:xfrm>
              <a:off x="75599" y="-130721"/>
              <a:ext cx="1932614" cy="2361695"/>
              <a:chOff x="0" y="-47625"/>
              <a:chExt cx="704100" cy="860425"/>
            </a:xfrm>
          </p:grpSpPr>
          <p:sp>
            <p:nvSpPr>
              <p:cNvPr id="570" name="Google Shape;570;p35"/>
              <p:cNvSpPr/>
              <p:nvPr/>
            </p:nvSpPr>
            <p:spPr>
              <a:xfrm>
                <a:off x="0" y="0"/>
                <a:ext cx="703982" cy="812800"/>
              </a:xfrm>
              <a:custGeom>
                <a:rect b="b" l="l" r="r" t="t"/>
                <a:pathLst>
                  <a:path extrusionOk="0" h="812800" w="703982">
                    <a:moveTo>
                      <a:pt x="234787" y="793731"/>
                    </a:moveTo>
                    <a:cubicBezTo>
                      <a:pt x="270879" y="805245"/>
                      <a:pt x="311910" y="812800"/>
                      <a:pt x="352180" y="812800"/>
                    </a:cubicBezTo>
                    <a:cubicBezTo>
                      <a:pt x="392452" y="812800"/>
                      <a:pt x="431204" y="806323"/>
                      <a:pt x="466915" y="794809"/>
                    </a:cubicBezTo>
                    <a:cubicBezTo>
                      <a:pt x="467675" y="794450"/>
                      <a:pt x="468435" y="794450"/>
                      <a:pt x="469194" y="794090"/>
                    </a:cubicBezTo>
                    <a:cubicBezTo>
                      <a:pt x="603304" y="748035"/>
                      <a:pt x="702082" y="626421"/>
                      <a:pt x="703982" y="484298"/>
                    </a:cubicBezTo>
                    <a:lnTo>
                      <a:pt x="703982" y="0"/>
                    </a:lnTo>
                    <a:lnTo>
                      <a:pt x="0" y="0"/>
                    </a:lnTo>
                    <a:lnTo>
                      <a:pt x="0" y="483939"/>
                    </a:lnTo>
                    <a:cubicBezTo>
                      <a:pt x="1900" y="627140"/>
                      <a:pt x="99158" y="748755"/>
                      <a:pt x="234787" y="793731"/>
                    </a:cubicBezTo>
                    <a:close/>
                  </a:path>
                </a:pathLst>
              </a:custGeom>
              <a:solidFill>
                <a:srgbClr val="38E0A4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71" name="Google Shape;571;p35"/>
              <p:cNvSpPr txBox="1"/>
              <p:nvPr/>
            </p:nvSpPr>
            <p:spPr>
              <a:xfrm>
                <a:off x="0" y="-47625"/>
                <a:ext cx="704100" cy="733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572" name="Google Shape;572;p35"/>
            <p:cNvSpPr txBox="1"/>
            <p:nvPr/>
          </p:nvSpPr>
          <p:spPr>
            <a:xfrm>
              <a:off x="0" y="447107"/>
              <a:ext cx="2083500" cy="1144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5575">
                  <a:solidFill>
                    <a:schemeClr val="lt1"/>
                  </a:solidFill>
                  <a:latin typeface="Halant"/>
                  <a:ea typeface="Halant"/>
                  <a:cs typeface="Halant"/>
                  <a:sym typeface="Halant"/>
                </a:rPr>
                <a:t>21</a:t>
              </a:r>
              <a:endParaRPr>
                <a:solidFill>
                  <a:schemeClr val="lt1"/>
                </a:solidFill>
              </a:endParaRPr>
            </a:p>
          </p:txBody>
        </p:sp>
      </p:grpSp>
      <p:sp>
        <p:nvSpPr>
          <p:cNvPr id="573" name="Google Shape;573;p35"/>
          <p:cNvSpPr/>
          <p:nvPr/>
        </p:nvSpPr>
        <p:spPr>
          <a:xfrm>
            <a:off x="-2627572" y="-733336"/>
            <a:ext cx="7315200" cy="2477783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574" name="Google Shape;574;p35"/>
          <p:cNvSpPr txBox="1"/>
          <p:nvPr/>
        </p:nvSpPr>
        <p:spPr>
          <a:xfrm>
            <a:off x="2738700" y="1744450"/>
            <a:ext cx="11531400" cy="2005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Keep in mind that Cortés and Pizarro were only two of the Spanish who led conquests throughout the Americas!</a:t>
            </a:r>
            <a:endParaRPr sz="28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575" name="Google Shape;575;p35"/>
          <p:cNvSpPr txBox="1"/>
          <p:nvPr/>
        </p:nvSpPr>
        <p:spPr>
          <a:xfrm>
            <a:off x="1038900" y="442025"/>
            <a:ext cx="14931000" cy="1231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7999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SPANISH COLONIZATION</a:t>
            </a:r>
            <a:endParaRPr sz="900"/>
          </a:p>
        </p:txBody>
      </p:sp>
      <p:pic>
        <p:nvPicPr>
          <p:cNvPr id="576" name="Google Shape;576;p3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99300" y="2835250"/>
            <a:ext cx="8474798" cy="4767074"/>
          </a:xfrm>
          <a:prstGeom prst="rect">
            <a:avLst/>
          </a:prstGeom>
          <a:noFill/>
          <a:ln>
            <a:noFill/>
          </a:ln>
        </p:spPr>
      </p:pic>
      <p:pic>
        <p:nvPicPr>
          <p:cNvPr id="577" name="Google Shape;577;p3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9368575" y="2835263"/>
            <a:ext cx="8474798" cy="4767054"/>
          </a:xfrm>
          <a:prstGeom prst="rect">
            <a:avLst/>
          </a:prstGeom>
          <a:noFill/>
          <a:ln>
            <a:noFill/>
          </a:ln>
        </p:spPr>
      </p:pic>
      <p:sp>
        <p:nvSpPr>
          <p:cNvPr id="578" name="Google Shape;578;p35"/>
          <p:cNvSpPr txBox="1"/>
          <p:nvPr/>
        </p:nvSpPr>
        <p:spPr>
          <a:xfrm>
            <a:off x="9368575" y="7737950"/>
            <a:ext cx="8474700" cy="1015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Source: Simeon Netchev, </a:t>
            </a:r>
            <a:r>
              <a:rPr lang="en-US" sz="1800">
                <a:solidFill>
                  <a:schemeClr val="dk1"/>
                </a:solidFill>
                <a:highlight>
                  <a:srgbClr val="FFFFFF"/>
                </a:highlight>
                <a:latin typeface="Inter"/>
                <a:ea typeface="Inter"/>
                <a:cs typeface="Inter"/>
                <a:sym typeface="Inter"/>
              </a:rPr>
              <a:t>Spanish Conquest &amp; Exploration in South America in the 16th Century</a:t>
            </a:r>
            <a:r>
              <a:rPr lang="en-US" sz="1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, </a:t>
            </a:r>
            <a:r>
              <a:rPr lang="en-US" sz="1800">
                <a:solidFill>
                  <a:srgbClr val="666666"/>
                </a:solidFill>
                <a:latin typeface="Inter"/>
                <a:ea typeface="Inter"/>
                <a:cs typeface="Inter"/>
                <a:sym typeface="Inter"/>
              </a:rPr>
              <a:t> </a:t>
            </a:r>
            <a:r>
              <a:rPr lang="en-US" sz="1800" u="sng">
                <a:solidFill>
                  <a:srgbClr val="B52600"/>
                </a:solidFill>
                <a:latin typeface="Inter"/>
                <a:ea typeface="Inter"/>
                <a:cs typeface="Inter"/>
                <a:sym typeface="Inter"/>
                <a:hlinkClick r:id="rId6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Creative Commons Attribution-NonCommercial-NoDerivs</a:t>
            </a:r>
            <a:endParaRPr/>
          </a:p>
        </p:txBody>
      </p:sp>
      <p:sp>
        <p:nvSpPr>
          <p:cNvPr id="579" name="Google Shape;579;p35"/>
          <p:cNvSpPr txBox="1"/>
          <p:nvPr/>
        </p:nvSpPr>
        <p:spPr>
          <a:xfrm>
            <a:off x="376975" y="7737950"/>
            <a:ext cx="8474700" cy="1015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Source: Simeon Netchev, </a:t>
            </a:r>
            <a:r>
              <a:rPr lang="en-US" sz="1800">
                <a:solidFill>
                  <a:schemeClr val="dk1"/>
                </a:solidFill>
                <a:highlight>
                  <a:srgbClr val="FFFFFF"/>
                </a:highlight>
                <a:latin typeface="Inter"/>
                <a:ea typeface="Inter"/>
                <a:cs typeface="Inter"/>
                <a:sym typeface="Inter"/>
              </a:rPr>
              <a:t>Spanish Conquest &amp; Exploration in North America in the 16th Century</a:t>
            </a:r>
            <a:r>
              <a:rPr lang="en-US" sz="1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, </a:t>
            </a:r>
            <a:r>
              <a:rPr lang="en-US" sz="1800">
                <a:solidFill>
                  <a:srgbClr val="666666"/>
                </a:solidFill>
                <a:latin typeface="Inter"/>
                <a:ea typeface="Inter"/>
                <a:cs typeface="Inter"/>
                <a:sym typeface="Inter"/>
              </a:rPr>
              <a:t> </a:t>
            </a:r>
            <a:r>
              <a:rPr lang="en-US" sz="1800" u="sng">
                <a:solidFill>
                  <a:srgbClr val="B52600"/>
                </a:solidFill>
                <a:latin typeface="Inter"/>
                <a:ea typeface="Inter"/>
                <a:cs typeface="Inter"/>
                <a:sym typeface="Inter"/>
                <a:hlinkClick r:id="rId7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Creative Commons Attribution-NonCommercial-NoDerivs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16"/>
          <p:cNvSpPr txBox="1"/>
          <p:nvPr/>
        </p:nvSpPr>
        <p:spPr>
          <a:xfrm>
            <a:off x="1028700" y="312175"/>
            <a:ext cx="16230600" cy="1308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8499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DOK QUESTIONS</a:t>
            </a:r>
            <a:endParaRPr/>
          </a:p>
        </p:txBody>
      </p:sp>
      <p:sp>
        <p:nvSpPr>
          <p:cNvPr id="131" name="Google Shape;131;p16"/>
          <p:cNvSpPr/>
          <p:nvPr/>
        </p:nvSpPr>
        <p:spPr>
          <a:xfrm>
            <a:off x="13417488" y="6644977"/>
            <a:ext cx="7315200" cy="2477783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32" name="Google Shape;132;p16"/>
          <p:cNvGrpSpPr/>
          <p:nvPr/>
        </p:nvGrpSpPr>
        <p:grpSpPr>
          <a:xfrm>
            <a:off x="15859155" y="-98041"/>
            <a:ext cx="1562625" cy="1771271"/>
            <a:chOff x="0" y="-130721"/>
            <a:chExt cx="2083500" cy="2361695"/>
          </a:xfrm>
        </p:grpSpPr>
        <p:grpSp>
          <p:nvGrpSpPr>
            <p:cNvPr id="133" name="Google Shape;133;p16"/>
            <p:cNvGrpSpPr/>
            <p:nvPr/>
          </p:nvGrpSpPr>
          <p:grpSpPr>
            <a:xfrm>
              <a:off x="75599" y="-130721"/>
              <a:ext cx="1932614" cy="2361695"/>
              <a:chOff x="0" y="-47625"/>
              <a:chExt cx="704100" cy="860425"/>
            </a:xfrm>
          </p:grpSpPr>
          <p:sp>
            <p:nvSpPr>
              <p:cNvPr id="134" name="Google Shape;134;p16"/>
              <p:cNvSpPr/>
              <p:nvPr/>
            </p:nvSpPr>
            <p:spPr>
              <a:xfrm>
                <a:off x="0" y="0"/>
                <a:ext cx="703982" cy="812800"/>
              </a:xfrm>
              <a:custGeom>
                <a:rect b="b" l="l" r="r" t="t"/>
                <a:pathLst>
                  <a:path extrusionOk="0" h="812800" w="703982">
                    <a:moveTo>
                      <a:pt x="234787" y="793731"/>
                    </a:moveTo>
                    <a:cubicBezTo>
                      <a:pt x="270879" y="805245"/>
                      <a:pt x="311910" y="812800"/>
                      <a:pt x="352180" y="812800"/>
                    </a:cubicBezTo>
                    <a:cubicBezTo>
                      <a:pt x="392452" y="812800"/>
                      <a:pt x="431204" y="806323"/>
                      <a:pt x="466915" y="794809"/>
                    </a:cubicBezTo>
                    <a:cubicBezTo>
                      <a:pt x="467675" y="794450"/>
                      <a:pt x="468435" y="794450"/>
                      <a:pt x="469194" y="794090"/>
                    </a:cubicBezTo>
                    <a:cubicBezTo>
                      <a:pt x="603304" y="748035"/>
                      <a:pt x="702082" y="626421"/>
                      <a:pt x="703982" y="484298"/>
                    </a:cubicBezTo>
                    <a:lnTo>
                      <a:pt x="703982" y="0"/>
                    </a:lnTo>
                    <a:lnTo>
                      <a:pt x="0" y="0"/>
                    </a:lnTo>
                    <a:lnTo>
                      <a:pt x="0" y="483939"/>
                    </a:lnTo>
                    <a:cubicBezTo>
                      <a:pt x="1900" y="627140"/>
                      <a:pt x="99158" y="748755"/>
                      <a:pt x="234787" y="793731"/>
                    </a:cubicBez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5" name="Google Shape;135;p16"/>
              <p:cNvSpPr txBox="1"/>
              <p:nvPr/>
            </p:nvSpPr>
            <p:spPr>
              <a:xfrm>
                <a:off x="0" y="-47625"/>
                <a:ext cx="704100" cy="733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136" name="Google Shape;136;p16"/>
            <p:cNvSpPr txBox="1"/>
            <p:nvPr/>
          </p:nvSpPr>
          <p:spPr>
            <a:xfrm>
              <a:off x="0" y="447107"/>
              <a:ext cx="2083500" cy="1144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5575">
                  <a:solidFill>
                    <a:schemeClr val="lt1"/>
                  </a:solidFill>
                  <a:latin typeface="Halant"/>
                  <a:ea typeface="Halant"/>
                  <a:cs typeface="Halant"/>
                  <a:sym typeface="Halant"/>
                </a:rPr>
                <a:t>2</a:t>
              </a:r>
              <a:endParaRPr>
                <a:solidFill>
                  <a:schemeClr val="lt1"/>
                </a:solidFill>
              </a:endParaRPr>
            </a:p>
          </p:txBody>
        </p:sp>
      </p:grpSp>
      <p:sp>
        <p:nvSpPr>
          <p:cNvPr id="137" name="Google Shape;137;p16"/>
          <p:cNvSpPr/>
          <p:nvPr/>
        </p:nvSpPr>
        <p:spPr>
          <a:xfrm>
            <a:off x="-3305012" y="-398054"/>
            <a:ext cx="7315200" cy="2477783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38" name="Google Shape;138;p16"/>
          <p:cNvGrpSpPr/>
          <p:nvPr/>
        </p:nvGrpSpPr>
        <p:grpSpPr>
          <a:xfrm>
            <a:off x="-254016" y="9230009"/>
            <a:ext cx="18796043" cy="937448"/>
            <a:chOff x="204" y="0"/>
            <a:chExt cx="25061391" cy="1249931"/>
          </a:xfrm>
        </p:grpSpPr>
        <p:grpSp>
          <p:nvGrpSpPr>
            <p:cNvPr id="139" name="Google Shape;139;p16"/>
            <p:cNvGrpSpPr/>
            <p:nvPr/>
          </p:nvGrpSpPr>
          <p:grpSpPr>
            <a:xfrm rot="5400000">
              <a:off x="12002369" y="-11663474"/>
              <a:ext cx="1249931" cy="24576878"/>
              <a:chOff x="0" y="-38100"/>
              <a:chExt cx="246900" cy="4854692"/>
            </a:xfrm>
          </p:grpSpPr>
          <p:sp>
            <p:nvSpPr>
              <p:cNvPr id="140" name="Google Shape;140;p16"/>
              <p:cNvSpPr/>
              <p:nvPr/>
            </p:nvSpPr>
            <p:spPr>
              <a:xfrm>
                <a:off x="0" y="0"/>
                <a:ext cx="246798" cy="4816592"/>
              </a:xfrm>
              <a:custGeom>
                <a:rect b="b" l="l" r="r" t="t"/>
                <a:pathLst>
                  <a:path extrusionOk="0" h="4816592" w="246798">
                    <a:moveTo>
                      <a:pt x="0" y="0"/>
                    </a:moveTo>
                    <a:lnTo>
                      <a:pt x="246798" y="0"/>
                    </a:lnTo>
                    <a:lnTo>
                      <a:pt x="246798" y="4816592"/>
                    </a:lnTo>
                    <a:lnTo>
                      <a:pt x="0" y="4816592"/>
                    </a:lnTo>
                    <a:close/>
                  </a:path>
                </a:pathLst>
              </a:custGeom>
              <a:solidFill>
                <a:srgbClr val="EFFEF9"/>
              </a:solidFill>
              <a:ln>
                <a:noFill/>
              </a:ln>
            </p:spPr>
          </p:sp>
          <p:sp>
            <p:nvSpPr>
              <p:cNvPr id="141" name="Google Shape;141;p16"/>
              <p:cNvSpPr txBox="1"/>
              <p:nvPr/>
            </p:nvSpPr>
            <p:spPr>
              <a:xfrm>
                <a:off x="0" y="-38100"/>
                <a:ext cx="246900" cy="4854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142" name="Google Shape;142;p16"/>
            <p:cNvSpPr txBox="1"/>
            <p:nvPr/>
          </p:nvSpPr>
          <p:spPr>
            <a:xfrm>
              <a:off x="7951598" y="305302"/>
              <a:ext cx="9176100" cy="554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3996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US" sz="2700" u="none" cap="none" strike="noStrike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© Thinking Nation </a:t>
              </a:r>
              <a:r>
                <a:rPr b="1" lang="en-US" sz="2700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2025</a:t>
              </a:r>
              <a:endParaRPr/>
            </a:p>
          </p:txBody>
        </p:sp>
        <p:cxnSp>
          <p:nvCxnSpPr>
            <p:cNvPr id="143" name="Google Shape;143;p16"/>
            <p:cNvCxnSpPr/>
            <p:nvPr/>
          </p:nvCxnSpPr>
          <p:spPr>
            <a:xfrm>
              <a:off x="204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44" name="Google Shape;144;p16"/>
            <p:cNvCxnSpPr/>
            <p:nvPr/>
          </p:nvCxnSpPr>
          <p:spPr>
            <a:xfrm>
              <a:off x="15587895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sp>
        <p:nvSpPr>
          <p:cNvPr id="145" name="Google Shape;145;p16"/>
          <p:cNvSpPr txBox="1"/>
          <p:nvPr/>
        </p:nvSpPr>
        <p:spPr>
          <a:xfrm>
            <a:off x="1028700" y="2079725"/>
            <a:ext cx="16857300" cy="600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 sz="27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Norman Webb’s Depth of Knowledge (DOK) Framework helps to categorize learning by level of rigor.</a:t>
            </a:r>
            <a:endParaRPr sz="27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graphicFrame>
        <p:nvGraphicFramePr>
          <p:cNvPr id="146" name="Google Shape;146;p16"/>
          <p:cNvGraphicFramePr/>
          <p:nvPr/>
        </p:nvGraphicFramePr>
        <p:xfrm>
          <a:off x="7007625" y="312235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{C0FC1A8A-C21C-40C0-BAAF-77004480F3E6}</a:tableStyleId>
              </a:tblPr>
              <a:tblGrid>
                <a:gridCol w="5039075"/>
                <a:gridCol w="5039075"/>
              </a:tblGrid>
              <a:tr h="408050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3200" u="sng">
                          <a:solidFill>
                            <a:srgbClr val="231F20"/>
                          </a:solidFill>
                          <a:latin typeface="Inter"/>
                          <a:ea typeface="Inter"/>
                          <a:cs typeface="Inter"/>
                          <a:sym typeface="Inter"/>
                        </a:rPr>
                        <a:t>Recall &amp; Reproduction</a:t>
                      </a:r>
                      <a:endParaRPr b="1" sz="3200" u="sng">
                        <a:solidFill>
                          <a:srgbClr val="231F20"/>
                        </a:solidFill>
                        <a:latin typeface="Inter"/>
                        <a:ea typeface="Inter"/>
                        <a:cs typeface="Inter"/>
                        <a:sym typeface="Inter"/>
                      </a:endParaRPr>
                    </a:p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2600" u="sng">
                          <a:solidFill>
                            <a:srgbClr val="231F20"/>
                          </a:solidFill>
                          <a:latin typeface="Inter"/>
                          <a:ea typeface="Inter"/>
                          <a:cs typeface="Inter"/>
                          <a:sym typeface="Inter"/>
                        </a:rPr>
                        <a:t>(Level 1)</a:t>
                      </a:r>
                      <a:endParaRPr b="1" sz="2600" u="sng">
                        <a:solidFill>
                          <a:srgbClr val="231F20"/>
                        </a:solidFill>
                        <a:latin typeface="Inter"/>
                        <a:ea typeface="Inter"/>
                        <a:cs typeface="Inter"/>
                        <a:sym typeface="Inter"/>
                      </a:endParaRPr>
                    </a:p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2400">
                          <a:solidFill>
                            <a:schemeClr val="dk1"/>
                          </a:solidFill>
                          <a:latin typeface="Inter"/>
                          <a:ea typeface="Inter"/>
                          <a:cs typeface="Inter"/>
                          <a:sym typeface="Inter"/>
                        </a:rPr>
                        <a:t>Questions often begin with “who, what, where, when”</a:t>
                      </a:r>
                      <a:endParaRPr sz="2400">
                        <a:solidFill>
                          <a:srgbClr val="231F20"/>
                        </a:solidFill>
                        <a:latin typeface="Inter"/>
                        <a:ea typeface="Inter"/>
                        <a:cs typeface="Inter"/>
                        <a:sym typeface="Inter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38E0A4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b="1" lang="en-US" sz="3200" u="sng">
                          <a:solidFill>
                            <a:srgbClr val="231F20"/>
                          </a:solidFill>
                          <a:latin typeface="Inter"/>
                          <a:ea typeface="Inter"/>
                          <a:cs typeface="Inter"/>
                          <a:sym typeface="Inter"/>
                        </a:rPr>
                        <a:t>Skills &amp; Concepts</a:t>
                      </a:r>
                      <a:endParaRPr b="1" sz="3200" u="sng">
                        <a:solidFill>
                          <a:srgbClr val="231F20"/>
                        </a:solidFill>
                        <a:latin typeface="Inter"/>
                        <a:ea typeface="Inter"/>
                        <a:cs typeface="Inter"/>
                        <a:sym typeface="Inter"/>
                      </a:endParaRPr>
                    </a:p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b="1" lang="en-US" sz="2600" u="sng">
                          <a:solidFill>
                            <a:srgbClr val="231F20"/>
                          </a:solidFill>
                          <a:latin typeface="Inter"/>
                          <a:ea typeface="Inter"/>
                          <a:cs typeface="Inter"/>
                          <a:sym typeface="Inter"/>
                        </a:rPr>
                        <a:t>(Level 2)</a:t>
                      </a:r>
                      <a:endParaRPr b="1" sz="2600" u="sng">
                        <a:solidFill>
                          <a:srgbClr val="231F20"/>
                        </a:solidFill>
                        <a:latin typeface="Inter"/>
                        <a:ea typeface="Inter"/>
                        <a:cs typeface="Inter"/>
                        <a:sym typeface="Inter"/>
                      </a:endParaRPr>
                    </a:p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2400">
                          <a:solidFill>
                            <a:schemeClr val="dk1"/>
                          </a:solidFill>
                          <a:latin typeface="Inter"/>
                          <a:ea typeface="Inter"/>
                          <a:cs typeface="Inter"/>
                          <a:sym typeface="Inter"/>
                        </a:rPr>
                        <a:t>Questions often begin with “why or how”</a:t>
                      </a:r>
                      <a:endParaRPr b="1" sz="2400" u="sng">
                        <a:solidFill>
                          <a:srgbClr val="231F20"/>
                        </a:solidFill>
                        <a:latin typeface="Inter"/>
                        <a:ea typeface="Inter"/>
                        <a:cs typeface="Inter"/>
                        <a:sym typeface="Inter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1AF4B"/>
                    </a:solidFill>
                  </a:tcPr>
                </a:tc>
              </a:tr>
              <a:tr h="264225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3200" u="sng">
                          <a:solidFill>
                            <a:srgbClr val="231F20"/>
                          </a:solidFill>
                          <a:latin typeface="Inter"/>
                          <a:ea typeface="Inter"/>
                          <a:cs typeface="Inter"/>
                          <a:sym typeface="Inter"/>
                        </a:rPr>
                        <a:t>Strategic Thinking </a:t>
                      </a:r>
                      <a:endParaRPr b="1" sz="3200" u="sng">
                        <a:solidFill>
                          <a:srgbClr val="231F20"/>
                        </a:solidFill>
                        <a:latin typeface="Inter"/>
                        <a:ea typeface="Inter"/>
                        <a:cs typeface="Inter"/>
                        <a:sym typeface="Inter"/>
                      </a:endParaRPr>
                    </a:p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2600" u="sng">
                          <a:solidFill>
                            <a:srgbClr val="231F20"/>
                          </a:solidFill>
                          <a:latin typeface="Inter"/>
                          <a:ea typeface="Inter"/>
                          <a:cs typeface="Inter"/>
                          <a:sym typeface="Inter"/>
                        </a:rPr>
                        <a:t>(Level 3)</a:t>
                      </a:r>
                      <a:endParaRPr b="1" sz="2600" u="sng">
                        <a:solidFill>
                          <a:srgbClr val="231F20"/>
                        </a:solidFill>
                        <a:latin typeface="Inter"/>
                        <a:ea typeface="Inter"/>
                        <a:cs typeface="Inter"/>
                        <a:sym typeface="Inter"/>
                      </a:endParaRPr>
                    </a:p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2400">
                          <a:solidFill>
                            <a:schemeClr val="dk1"/>
                          </a:solidFill>
                          <a:latin typeface="Inter"/>
                          <a:ea typeface="Inter"/>
                          <a:cs typeface="Inter"/>
                          <a:sym typeface="Inter"/>
                        </a:rPr>
                        <a:t>Questions often begin with “should, could, would, do you think” followed by a specific historical event or person.</a:t>
                      </a:r>
                      <a:endParaRPr b="1" sz="2400" u="sng">
                        <a:solidFill>
                          <a:srgbClr val="231F20"/>
                        </a:solidFill>
                        <a:latin typeface="Inter"/>
                        <a:ea typeface="Inter"/>
                        <a:cs typeface="Inter"/>
                        <a:sym typeface="Inter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6484F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b="1" lang="en-US" sz="3200" u="sng">
                          <a:solidFill>
                            <a:srgbClr val="231F20"/>
                          </a:solidFill>
                          <a:latin typeface="Inter"/>
                          <a:ea typeface="Inter"/>
                          <a:cs typeface="Inter"/>
                          <a:sym typeface="Inter"/>
                        </a:rPr>
                        <a:t>Extended Thinking </a:t>
                      </a:r>
                      <a:endParaRPr b="1" sz="3200" u="sng">
                        <a:solidFill>
                          <a:srgbClr val="231F20"/>
                        </a:solidFill>
                        <a:latin typeface="Inter"/>
                        <a:ea typeface="Inter"/>
                        <a:cs typeface="Inter"/>
                        <a:sym typeface="Inter"/>
                      </a:endParaRPr>
                    </a:p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b="1" lang="en-US" sz="2600" u="sng">
                          <a:solidFill>
                            <a:srgbClr val="231F20"/>
                          </a:solidFill>
                          <a:latin typeface="Inter"/>
                          <a:ea typeface="Inter"/>
                          <a:cs typeface="Inter"/>
                          <a:sym typeface="Inter"/>
                        </a:rPr>
                        <a:t>(Level 4)</a:t>
                      </a:r>
                      <a:endParaRPr b="1" sz="2600" u="sng">
                        <a:solidFill>
                          <a:srgbClr val="231F20"/>
                        </a:solidFill>
                        <a:latin typeface="Inter"/>
                        <a:ea typeface="Inter"/>
                        <a:cs typeface="Inter"/>
                        <a:sym typeface="Inter"/>
                      </a:endParaRPr>
                    </a:p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2400">
                          <a:solidFill>
                            <a:schemeClr val="dk1"/>
                          </a:solidFill>
                          <a:latin typeface="Inter"/>
                          <a:ea typeface="Inter"/>
                          <a:cs typeface="Inter"/>
                          <a:sym typeface="Inter"/>
                        </a:rPr>
                        <a:t>Questions often begin with “should, could, would, do you think” followed by a big idea</a:t>
                      </a:r>
                      <a:endParaRPr b="1" sz="2400" u="sng">
                        <a:solidFill>
                          <a:srgbClr val="231F20"/>
                        </a:solidFill>
                        <a:latin typeface="Inter"/>
                        <a:ea typeface="Inter"/>
                        <a:cs typeface="Inter"/>
                        <a:sym typeface="Inter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95C3D"/>
                    </a:solidFill>
                  </a:tcPr>
                </a:tc>
              </a:tr>
            </a:tbl>
          </a:graphicData>
        </a:graphic>
      </p:graphicFrame>
      <p:sp>
        <p:nvSpPr>
          <p:cNvPr id="147" name="Google Shape;147;p16"/>
          <p:cNvSpPr txBox="1"/>
          <p:nvPr/>
        </p:nvSpPr>
        <p:spPr>
          <a:xfrm>
            <a:off x="514350" y="3030800"/>
            <a:ext cx="5475300" cy="5641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8" name="Google Shape;148;p16"/>
          <p:cNvSpPr txBox="1"/>
          <p:nvPr/>
        </p:nvSpPr>
        <p:spPr>
          <a:xfrm>
            <a:off x="514350" y="4167350"/>
            <a:ext cx="5475300" cy="3368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2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Thinking about the </a:t>
            </a:r>
            <a:r>
              <a:rPr b="1" lang="en-US" sz="32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supporting</a:t>
            </a:r>
            <a:r>
              <a:rPr b="1" lang="en-US" sz="32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 question and Spanish Conquest, generate a list of questions for each of these levels.</a:t>
            </a:r>
            <a:endParaRPr b="1" sz="3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2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17"/>
          <p:cNvSpPr txBox="1"/>
          <p:nvPr/>
        </p:nvSpPr>
        <p:spPr>
          <a:xfrm>
            <a:off x="1028700" y="369325"/>
            <a:ext cx="16230600" cy="2616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8499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CORTÉS &amp; THE TRIPLE ALLIANCE/MEXICA</a:t>
            </a:r>
            <a:endParaRPr/>
          </a:p>
        </p:txBody>
      </p:sp>
      <p:sp>
        <p:nvSpPr>
          <p:cNvPr id="154" name="Google Shape;154;p17"/>
          <p:cNvSpPr/>
          <p:nvPr/>
        </p:nvSpPr>
        <p:spPr>
          <a:xfrm>
            <a:off x="13764167" y="6571628"/>
            <a:ext cx="7315200" cy="2477783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4"/>
                </a:lnTo>
                <a:lnTo>
                  <a:pt x="0" y="247778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55" name="Google Shape;155;p17"/>
          <p:cNvGrpSpPr/>
          <p:nvPr/>
        </p:nvGrpSpPr>
        <p:grpSpPr>
          <a:xfrm>
            <a:off x="15859155" y="-98041"/>
            <a:ext cx="1562626" cy="1771266"/>
            <a:chOff x="0" y="-130721"/>
            <a:chExt cx="2083500" cy="2361688"/>
          </a:xfrm>
        </p:grpSpPr>
        <p:grpSp>
          <p:nvGrpSpPr>
            <p:cNvPr id="156" name="Google Shape;156;p17"/>
            <p:cNvGrpSpPr/>
            <p:nvPr/>
          </p:nvGrpSpPr>
          <p:grpSpPr>
            <a:xfrm>
              <a:off x="75599" y="-130721"/>
              <a:ext cx="1932284" cy="2361688"/>
              <a:chOff x="0" y="-47625"/>
              <a:chExt cx="703982" cy="860425"/>
            </a:xfrm>
          </p:grpSpPr>
          <p:sp>
            <p:nvSpPr>
              <p:cNvPr id="157" name="Google Shape;157;p17"/>
              <p:cNvSpPr/>
              <p:nvPr/>
            </p:nvSpPr>
            <p:spPr>
              <a:xfrm>
                <a:off x="0" y="0"/>
                <a:ext cx="703982" cy="812800"/>
              </a:xfrm>
              <a:custGeom>
                <a:rect b="b" l="l" r="r" t="t"/>
                <a:pathLst>
                  <a:path extrusionOk="0" h="812800" w="703982">
                    <a:moveTo>
                      <a:pt x="234787" y="793731"/>
                    </a:moveTo>
                    <a:cubicBezTo>
                      <a:pt x="270879" y="805245"/>
                      <a:pt x="311910" y="812800"/>
                      <a:pt x="352180" y="812800"/>
                    </a:cubicBezTo>
                    <a:cubicBezTo>
                      <a:pt x="392452" y="812800"/>
                      <a:pt x="431204" y="806323"/>
                      <a:pt x="466915" y="794809"/>
                    </a:cubicBezTo>
                    <a:cubicBezTo>
                      <a:pt x="467675" y="794450"/>
                      <a:pt x="468435" y="794450"/>
                      <a:pt x="469194" y="794090"/>
                    </a:cubicBezTo>
                    <a:cubicBezTo>
                      <a:pt x="603304" y="748035"/>
                      <a:pt x="702082" y="626421"/>
                      <a:pt x="703982" y="484298"/>
                    </a:cubicBezTo>
                    <a:lnTo>
                      <a:pt x="703982" y="0"/>
                    </a:lnTo>
                    <a:lnTo>
                      <a:pt x="0" y="0"/>
                    </a:lnTo>
                    <a:lnTo>
                      <a:pt x="0" y="483939"/>
                    </a:lnTo>
                    <a:cubicBezTo>
                      <a:pt x="1900" y="627140"/>
                      <a:pt x="99158" y="748755"/>
                      <a:pt x="234787" y="793731"/>
                    </a:cubicBezTo>
                    <a:close/>
                  </a:path>
                </a:pathLst>
              </a:custGeom>
              <a:solidFill>
                <a:srgbClr val="E95C3D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58" name="Google Shape;158;p17"/>
              <p:cNvSpPr txBox="1"/>
              <p:nvPr/>
            </p:nvSpPr>
            <p:spPr>
              <a:xfrm>
                <a:off x="0" y="-47625"/>
                <a:ext cx="703982" cy="73342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159" name="Google Shape;159;p17"/>
            <p:cNvSpPr txBox="1"/>
            <p:nvPr/>
          </p:nvSpPr>
          <p:spPr>
            <a:xfrm>
              <a:off x="0" y="447107"/>
              <a:ext cx="2083500" cy="1144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5575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3</a:t>
              </a:r>
              <a:endParaRPr/>
            </a:p>
          </p:txBody>
        </p:sp>
      </p:grpSp>
      <p:sp>
        <p:nvSpPr>
          <p:cNvPr id="160" name="Google Shape;160;p17"/>
          <p:cNvSpPr/>
          <p:nvPr/>
        </p:nvSpPr>
        <p:spPr>
          <a:xfrm>
            <a:off x="-2628900" y="-1449083"/>
            <a:ext cx="7315200" cy="2477783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61" name="Google Shape;161;p17"/>
          <p:cNvGrpSpPr/>
          <p:nvPr/>
        </p:nvGrpSpPr>
        <p:grpSpPr>
          <a:xfrm>
            <a:off x="-254016" y="9230009"/>
            <a:ext cx="18796033" cy="937061"/>
            <a:chOff x="204" y="0"/>
            <a:chExt cx="25061377" cy="1249415"/>
          </a:xfrm>
        </p:grpSpPr>
        <p:grpSp>
          <p:nvGrpSpPr>
            <p:cNvPr id="162" name="Google Shape;162;p17"/>
            <p:cNvGrpSpPr/>
            <p:nvPr/>
          </p:nvGrpSpPr>
          <p:grpSpPr>
            <a:xfrm rot="5400000">
              <a:off x="12002626" y="-11663734"/>
              <a:ext cx="1249415" cy="24576881"/>
              <a:chOff x="0" y="-38100"/>
              <a:chExt cx="246798" cy="4854693"/>
            </a:xfrm>
          </p:grpSpPr>
          <p:sp>
            <p:nvSpPr>
              <p:cNvPr id="163" name="Google Shape;163;p17"/>
              <p:cNvSpPr/>
              <p:nvPr/>
            </p:nvSpPr>
            <p:spPr>
              <a:xfrm>
                <a:off x="0" y="0"/>
                <a:ext cx="246798" cy="4816592"/>
              </a:xfrm>
              <a:custGeom>
                <a:rect b="b" l="l" r="r" t="t"/>
                <a:pathLst>
                  <a:path extrusionOk="0" h="4816592" w="246798">
                    <a:moveTo>
                      <a:pt x="0" y="0"/>
                    </a:moveTo>
                    <a:lnTo>
                      <a:pt x="246798" y="0"/>
                    </a:lnTo>
                    <a:lnTo>
                      <a:pt x="246798" y="4816592"/>
                    </a:lnTo>
                    <a:lnTo>
                      <a:pt x="0" y="4816592"/>
                    </a:lnTo>
                    <a:close/>
                  </a:path>
                </a:pathLst>
              </a:custGeom>
              <a:solidFill>
                <a:srgbClr val="EFFEF9"/>
              </a:solidFill>
              <a:ln>
                <a:noFill/>
              </a:ln>
            </p:spPr>
          </p:sp>
          <p:sp>
            <p:nvSpPr>
              <p:cNvPr id="164" name="Google Shape;164;p17"/>
              <p:cNvSpPr txBox="1"/>
              <p:nvPr/>
            </p:nvSpPr>
            <p:spPr>
              <a:xfrm>
                <a:off x="0" y="-38100"/>
                <a:ext cx="246798" cy="485469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165" name="Google Shape;165;p17"/>
            <p:cNvSpPr txBox="1"/>
            <p:nvPr/>
          </p:nvSpPr>
          <p:spPr>
            <a:xfrm>
              <a:off x="7951598" y="305302"/>
              <a:ext cx="9176100" cy="554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3996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US" sz="2700" u="none" cap="none" strike="noStrike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© Thinking Nation </a:t>
              </a:r>
              <a:r>
                <a:rPr b="1" lang="en-US" sz="2700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2025</a:t>
              </a:r>
              <a:endParaRPr/>
            </a:p>
          </p:txBody>
        </p:sp>
        <p:cxnSp>
          <p:nvCxnSpPr>
            <p:cNvPr id="166" name="Google Shape;166;p17"/>
            <p:cNvCxnSpPr/>
            <p:nvPr/>
          </p:nvCxnSpPr>
          <p:spPr>
            <a:xfrm>
              <a:off x="204" y="612007"/>
              <a:ext cx="9473686" cy="254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67" name="Google Shape;167;p17"/>
            <p:cNvCxnSpPr/>
            <p:nvPr/>
          </p:nvCxnSpPr>
          <p:spPr>
            <a:xfrm>
              <a:off x="15587895" y="612007"/>
              <a:ext cx="9473686" cy="254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sp>
        <p:nvSpPr>
          <p:cNvPr id="168" name="Google Shape;168;p17"/>
          <p:cNvSpPr txBox="1"/>
          <p:nvPr/>
        </p:nvSpPr>
        <p:spPr>
          <a:xfrm>
            <a:off x="1415850" y="3587825"/>
            <a:ext cx="6819300" cy="4831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800" u="sng">
                <a:latin typeface="Inter"/>
                <a:ea typeface="Inter"/>
                <a:cs typeface="Inter"/>
                <a:sym typeface="Inter"/>
              </a:rPr>
              <a:t>People &amp; Places to Know</a:t>
            </a:r>
            <a:endParaRPr b="1" sz="2800" u="sng"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2800"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-US" sz="3600">
                <a:latin typeface="Inter"/>
                <a:ea typeface="Inter"/>
                <a:cs typeface="Inter"/>
                <a:sym typeface="Inter"/>
              </a:rPr>
              <a:t>Who was Hernán Cortés?</a:t>
            </a:r>
            <a:endParaRPr sz="3600"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3600"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b="1" lang="en-US" sz="3600">
                <a:solidFill>
                  <a:srgbClr val="E95C3D"/>
                </a:solidFill>
                <a:latin typeface="Inter"/>
                <a:ea typeface="Inter"/>
                <a:cs typeface="Inter"/>
                <a:sym typeface="Inter"/>
              </a:rPr>
              <a:t>The Spanish conquistador who claimed Mexico for Spain</a:t>
            </a:r>
            <a:endParaRPr b="1" sz="3600">
              <a:solidFill>
                <a:srgbClr val="E95C3D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ctr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None/>
            </a:pPr>
            <a:r>
              <a:t/>
            </a:r>
            <a:endParaRPr sz="280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69" name="Google Shape;169;p17"/>
          <p:cNvSpPr txBox="1"/>
          <p:nvPr/>
        </p:nvSpPr>
        <p:spPr>
          <a:xfrm>
            <a:off x="9064725" y="8466875"/>
            <a:ext cx="65538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Source: Unknown artist, </a:t>
            </a:r>
            <a:r>
              <a:rPr i="1" lang="en-US" sz="1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Hernán Cortés</a:t>
            </a:r>
            <a:r>
              <a:rPr lang="en-US" sz="1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, 18th Century.</a:t>
            </a:r>
            <a:endParaRPr/>
          </a:p>
        </p:txBody>
      </p:sp>
      <p:sp>
        <p:nvSpPr>
          <p:cNvPr id="170" name="Google Shape;170;p17"/>
          <p:cNvSpPr/>
          <p:nvPr/>
        </p:nvSpPr>
        <p:spPr>
          <a:xfrm rot="-678865">
            <a:off x="416622" y="1863810"/>
            <a:ext cx="3003166" cy="1443454"/>
          </a:xfrm>
          <a:prstGeom prst="horizontalScroll">
            <a:avLst>
              <a:gd fmla="val 12500" name="adj"/>
            </a:avLst>
          </a:prstGeom>
          <a:solidFill>
            <a:srgbClr val="38E0A4"/>
          </a:solidFill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100">
                <a:latin typeface="Inter"/>
                <a:ea typeface="Inter"/>
                <a:cs typeface="Inter"/>
                <a:sym typeface="Inter"/>
              </a:rPr>
              <a:t>Follow along  on your Pre-Reading Notes Guide!</a:t>
            </a:r>
            <a:endParaRPr sz="2100"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id="171" name="Google Shape;171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076825" y="3239400"/>
            <a:ext cx="4328674" cy="51002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5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p18"/>
          <p:cNvSpPr txBox="1"/>
          <p:nvPr/>
        </p:nvSpPr>
        <p:spPr>
          <a:xfrm>
            <a:off x="1028700" y="419100"/>
            <a:ext cx="16230600" cy="2616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8499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CORTÉS &amp; THE TRIPLE ALLIANCE/MEXICA</a:t>
            </a:r>
            <a:endParaRPr/>
          </a:p>
        </p:txBody>
      </p:sp>
      <p:sp>
        <p:nvSpPr>
          <p:cNvPr id="177" name="Google Shape;177;p18"/>
          <p:cNvSpPr/>
          <p:nvPr/>
        </p:nvSpPr>
        <p:spPr>
          <a:xfrm>
            <a:off x="13764167" y="6571628"/>
            <a:ext cx="7315200" cy="2477783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4"/>
                </a:lnTo>
                <a:lnTo>
                  <a:pt x="0" y="247778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78" name="Google Shape;178;p18"/>
          <p:cNvGrpSpPr/>
          <p:nvPr/>
        </p:nvGrpSpPr>
        <p:grpSpPr>
          <a:xfrm>
            <a:off x="15859155" y="-98041"/>
            <a:ext cx="1562625" cy="1771271"/>
            <a:chOff x="0" y="-130721"/>
            <a:chExt cx="2083500" cy="2361695"/>
          </a:xfrm>
        </p:grpSpPr>
        <p:grpSp>
          <p:nvGrpSpPr>
            <p:cNvPr id="179" name="Google Shape;179;p18"/>
            <p:cNvGrpSpPr/>
            <p:nvPr/>
          </p:nvGrpSpPr>
          <p:grpSpPr>
            <a:xfrm>
              <a:off x="75599" y="-130721"/>
              <a:ext cx="1932614" cy="2361695"/>
              <a:chOff x="0" y="-47625"/>
              <a:chExt cx="704100" cy="860425"/>
            </a:xfrm>
          </p:grpSpPr>
          <p:sp>
            <p:nvSpPr>
              <p:cNvPr id="180" name="Google Shape;180;p18"/>
              <p:cNvSpPr/>
              <p:nvPr/>
            </p:nvSpPr>
            <p:spPr>
              <a:xfrm>
                <a:off x="0" y="0"/>
                <a:ext cx="703982" cy="812800"/>
              </a:xfrm>
              <a:custGeom>
                <a:rect b="b" l="l" r="r" t="t"/>
                <a:pathLst>
                  <a:path extrusionOk="0" h="812800" w="703982">
                    <a:moveTo>
                      <a:pt x="234787" y="793731"/>
                    </a:moveTo>
                    <a:cubicBezTo>
                      <a:pt x="270879" y="805245"/>
                      <a:pt x="311910" y="812800"/>
                      <a:pt x="352180" y="812800"/>
                    </a:cubicBezTo>
                    <a:cubicBezTo>
                      <a:pt x="392452" y="812800"/>
                      <a:pt x="431204" y="806323"/>
                      <a:pt x="466915" y="794809"/>
                    </a:cubicBezTo>
                    <a:cubicBezTo>
                      <a:pt x="467675" y="794450"/>
                      <a:pt x="468435" y="794450"/>
                      <a:pt x="469194" y="794090"/>
                    </a:cubicBezTo>
                    <a:cubicBezTo>
                      <a:pt x="603304" y="748035"/>
                      <a:pt x="702082" y="626421"/>
                      <a:pt x="703982" y="484298"/>
                    </a:cubicBezTo>
                    <a:lnTo>
                      <a:pt x="703982" y="0"/>
                    </a:lnTo>
                    <a:lnTo>
                      <a:pt x="0" y="0"/>
                    </a:lnTo>
                    <a:lnTo>
                      <a:pt x="0" y="483939"/>
                    </a:lnTo>
                    <a:cubicBezTo>
                      <a:pt x="1900" y="627140"/>
                      <a:pt x="99158" y="748755"/>
                      <a:pt x="234787" y="793731"/>
                    </a:cubicBezTo>
                    <a:close/>
                  </a:path>
                </a:pathLst>
              </a:custGeom>
              <a:solidFill>
                <a:srgbClr val="E95C3D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81" name="Google Shape;181;p18"/>
              <p:cNvSpPr txBox="1"/>
              <p:nvPr/>
            </p:nvSpPr>
            <p:spPr>
              <a:xfrm>
                <a:off x="0" y="-47625"/>
                <a:ext cx="704100" cy="733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182" name="Google Shape;182;p18"/>
            <p:cNvSpPr txBox="1"/>
            <p:nvPr/>
          </p:nvSpPr>
          <p:spPr>
            <a:xfrm>
              <a:off x="0" y="447107"/>
              <a:ext cx="2083500" cy="1144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5575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4</a:t>
              </a:r>
              <a:endParaRPr/>
            </a:p>
          </p:txBody>
        </p:sp>
      </p:grpSp>
      <p:sp>
        <p:nvSpPr>
          <p:cNvPr id="183" name="Google Shape;183;p18"/>
          <p:cNvSpPr/>
          <p:nvPr/>
        </p:nvSpPr>
        <p:spPr>
          <a:xfrm>
            <a:off x="-2628900" y="-1449083"/>
            <a:ext cx="7315200" cy="2477783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84" name="Google Shape;184;p18"/>
          <p:cNvGrpSpPr/>
          <p:nvPr/>
        </p:nvGrpSpPr>
        <p:grpSpPr>
          <a:xfrm>
            <a:off x="-254016" y="9230009"/>
            <a:ext cx="18796043" cy="937448"/>
            <a:chOff x="204" y="0"/>
            <a:chExt cx="25061391" cy="1249931"/>
          </a:xfrm>
        </p:grpSpPr>
        <p:grpSp>
          <p:nvGrpSpPr>
            <p:cNvPr id="185" name="Google Shape;185;p18"/>
            <p:cNvGrpSpPr/>
            <p:nvPr/>
          </p:nvGrpSpPr>
          <p:grpSpPr>
            <a:xfrm rot="5400000">
              <a:off x="12002369" y="-11663474"/>
              <a:ext cx="1249931" cy="24576878"/>
              <a:chOff x="0" y="-38100"/>
              <a:chExt cx="246900" cy="4854692"/>
            </a:xfrm>
          </p:grpSpPr>
          <p:sp>
            <p:nvSpPr>
              <p:cNvPr id="186" name="Google Shape;186;p18"/>
              <p:cNvSpPr/>
              <p:nvPr/>
            </p:nvSpPr>
            <p:spPr>
              <a:xfrm>
                <a:off x="0" y="0"/>
                <a:ext cx="246798" cy="4816592"/>
              </a:xfrm>
              <a:custGeom>
                <a:rect b="b" l="l" r="r" t="t"/>
                <a:pathLst>
                  <a:path extrusionOk="0" h="4816592" w="246798">
                    <a:moveTo>
                      <a:pt x="0" y="0"/>
                    </a:moveTo>
                    <a:lnTo>
                      <a:pt x="246798" y="0"/>
                    </a:lnTo>
                    <a:lnTo>
                      <a:pt x="246798" y="4816592"/>
                    </a:lnTo>
                    <a:lnTo>
                      <a:pt x="0" y="4816592"/>
                    </a:lnTo>
                    <a:close/>
                  </a:path>
                </a:pathLst>
              </a:custGeom>
              <a:solidFill>
                <a:srgbClr val="EFFEF9"/>
              </a:solidFill>
              <a:ln>
                <a:noFill/>
              </a:ln>
            </p:spPr>
          </p:sp>
          <p:sp>
            <p:nvSpPr>
              <p:cNvPr id="187" name="Google Shape;187;p18"/>
              <p:cNvSpPr txBox="1"/>
              <p:nvPr/>
            </p:nvSpPr>
            <p:spPr>
              <a:xfrm>
                <a:off x="0" y="-38100"/>
                <a:ext cx="246900" cy="4854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188" name="Google Shape;188;p18"/>
            <p:cNvSpPr txBox="1"/>
            <p:nvPr/>
          </p:nvSpPr>
          <p:spPr>
            <a:xfrm>
              <a:off x="7951598" y="305302"/>
              <a:ext cx="9176100" cy="554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3996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US" sz="2700" u="none" cap="none" strike="noStrike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© Thinking Nation </a:t>
              </a:r>
              <a:r>
                <a:rPr b="1" lang="en-US" sz="2700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2025</a:t>
              </a:r>
              <a:endParaRPr/>
            </a:p>
          </p:txBody>
        </p:sp>
        <p:cxnSp>
          <p:nvCxnSpPr>
            <p:cNvPr id="189" name="Google Shape;189;p18"/>
            <p:cNvCxnSpPr/>
            <p:nvPr/>
          </p:nvCxnSpPr>
          <p:spPr>
            <a:xfrm>
              <a:off x="204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90" name="Google Shape;190;p18"/>
            <p:cNvCxnSpPr/>
            <p:nvPr/>
          </p:nvCxnSpPr>
          <p:spPr>
            <a:xfrm>
              <a:off x="15587895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sp>
        <p:nvSpPr>
          <p:cNvPr id="191" name="Google Shape;191;p18"/>
          <p:cNvSpPr txBox="1"/>
          <p:nvPr/>
        </p:nvSpPr>
        <p:spPr>
          <a:xfrm>
            <a:off x="768750" y="3429000"/>
            <a:ext cx="7466100" cy="5068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800" u="sng">
                <a:latin typeface="Inter"/>
                <a:ea typeface="Inter"/>
                <a:cs typeface="Inter"/>
                <a:sym typeface="Inter"/>
              </a:rPr>
              <a:t>People &amp; Places to Know</a:t>
            </a:r>
            <a:endParaRPr b="1" sz="2800" u="sng"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2800"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-US" sz="3600">
                <a:latin typeface="Inter"/>
                <a:ea typeface="Inter"/>
                <a:cs typeface="Inter"/>
                <a:sym typeface="Inter"/>
              </a:rPr>
              <a:t>Who were the Triple Alliance/Mexica?</a:t>
            </a:r>
            <a:endParaRPr sz="3600"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3600"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b="1" lang="en-US" sz="3600">
                <a:solidFill>
                  <a:srgbClr val="E95C3D"/>
                </a:solidFill>
                <a:latin typeface="Inter"/>
                <a:ea typeface="Inter"/>
                <a:cs typeface="Inter"/>
                <a:sym typeface="Inter"/>
              </a:rPr>
              <a:t>A coalition formed by three groups to form the Aztec Empire </a:t>
            </a:r>
            <a:endParaRPr b="1" sz="3600">
              <a:solidFill>
                <a:srgbClr val="E95C3D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ctr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None/>
            </a:pPr>
            <a:r>
              <a:t/>
            </a:r>
            <a:endParaRPr sz="280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92" name="Google Shape;192;p18"/>
          <p:cNvSpPr txBox="1"/>
          <p:nvPr/>
        </p:nvSpPr>
        <p:spPr>
          <a:xfrm>
            <a:off x="9348337" y="8314475"/>
            <a:ext cx="65538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Source: The Aztec Empire, </a:t>
            </a:r>
            <a:r>
              <a:rPr lang="en-US" sz="1800">
                <a:solidFill>
                  <a:srgbClr val="202122"/>
                </a:solidFill>
                <a:latin typeface="Inter"/>
                <a:ea typeface="Inter"/>
                <a:cs typeface="Inter"/>
                <a:sym typeface="Inter"/>
              </a:rPr>
              <a:t> </a:t>
            </a:r>
            <a:r>
              <a:rPr lang="en-US" sz="1800">
                <a:solidFill>
                  <a:srgbClr val="3366BB"/>
                </a:solidFill>
                <a:uFill>
                  <a:noFill/>
                </a:uFill>
                <a:latin typeface="Inter"/>
                <a:ea typeface="Inter"/>
                <a:cs typeface="Inter"/>
                <a:sym typeface="Inter"/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Creative Commons</a:t>
            </a:r>
            <a:r>
              <a:rPr lang="en-US" sz="1800">
                <a:solidFill>
                  <a:srgbClr val="202122"/>
                </a:solidFill>
                <a:latin typeface="Inter"/>
                <a:ea typeface="Inter"/>
                <a:cs typeface="Inter"/>
                <a:sym typeface="Inter"/>
              </a:rPr>
              <a:t> </a:t>
            </a:r>
            <a:r>
              <a:rPr lang="en-US" sz="1800">
                <a:solidFill>
                  <a:srgbClr val="3366BB"/>
                </a:solidFill>
                <a:uFill>
                  <a:noFill/>
                </a:uFill>
                <a:latin typeface="Inter"/>
                <a:ea typeface="Inter"/>
                <a:cs typeface="Inter"/>
                <a:sym typeface="Inter"/>
                <a:hlinkClick r:id="rId5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Attribution-Share Alike 3.0 Unported</a:t>
            </a:r>
            <a:r>
              <a:rPr lang="en-US" sz="1800">
                <a:solidFill>
                  <a:srgbClr val="202122"/>
                </a:solidFill>
                <a:latin typeface="Inter"/>
                <a:ea typeface="Inter"/>
                <a:cs typeface="Inter"/>
                <a:sym typeface="Inter"/>
              </a:rPr>
              <a:t> license</a:t>
            </a:r>
            <a:endParaRPr sz="1800"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id="193" name="Google Shape;193;p18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9348338" y="3187800"/>
            <a:ext cx="6553799" cy="494420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7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p19"/>
          <p:cNvSpPr txBox="1"/>
          <p:nvPr/>
        </p:nvSpPr>
        <p:spPr>
          <a:xfrm>
            <a:off x="1028700" y="419100"/>
            <a:ext cx="16230600" cy="2616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8499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CORTÉS &amp; THE TRIPLE ALLIANCE/MEXICA</a:t>
            </a:r>
            <a:endParaRPr/>
          </a:p>
        </p:txBody>
      </p:sp>
      <p:sp>
        <p:nvSpPr>
          <p:cNvPr id="199" name="Google Shape;199;p19"/>
          <p:cNvSpPr/>
          <p:nvPr/>
        </p:nvSpPr>
        <p:spPr>
          <a:xfrm>
            <a:off x="13764167" y="6571628"/>
            <a:ext cx="7315200" cy="2477783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4"/>
                </a:lnTo>
                <a:lnTo>
                  <a:pt x="0" y="247778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200" name="Google Shape;200;p19"/>
          <p:cNvGrpSpPr/>
          <p:nvPr/>
        </p:nvGrpSpPr>
        <p:grpSpPr>
          <a:xfrm>
            <a:off x="15859155" y="-98041"/>
            <a:ext cx="1562625" cy="1771271"/>
            <a:chOff x="0" y="-130721"/>
            <a:chExt cx="2083500" cy="2361695"/>
          </a:xfrm>
        </p:grpSpPr>
        <p:grpSp>
          <p:nvGrpSpPr>
            <p:cNvPr id="201" name="Google Shape;201;p19"/>
            <p:cNvGrpSpPr/>
            <p:nvPr/>
          </p:nvGrpSpPr>
          <p:grpSpPr>
            <a:xfrm>
              <a:off x="75599" y="-130721"/>
              <a:ext cx="1932614" cy="2361695"/>
              <a:chOff x="0" y="-47625"/>
              <a:chExt cx="704100" cy="860425"/>
            </a:xfrm>
          </p:grpSpPr>
          <p:sp>
            <p:nvSpPr>
              <p:cNvPr id="202" name="Google Shape;202;p19"/>
              <p:cNvSpPr/>
              <p:nvPr/>
            </p:nvSpPr>
            <p:spPr>
              <a:xfrm>
                <a:off x="0" y="0"/>
                <a:ext cx="703982" cy="812800"/>
              </a:xfrm>
              <a:custGeom>
                <a:rect b="b" l="l" r="r" t="t"/>
                <a:pathLst>
                  <a:path extrusionOk="0" h="812800" w="703982">
                    <a:moveTo>
                      <a:pt x="234787" y="793731"/>
                    </a:moveTo>
                    <a:cubicBezTo>
                      <a:pt x="270879" y="805245"/>
                      <a:pt x="311910" y="812800"/>
                      <a:pt x="352180" y="812800"/>
                    </a:cubicBezTo>
                    <a:cubicBezTo>
                      <a:pt x="392452" y="812800"/>
                      <a:pt x="431204" y="806323"/>
                      <a:pt x="466915" y="794809"/>
                    </a:cubicBezTo>
                    <a:cubicBezTo>
                      <a:pt x="467675" y="794450"/>
                      <a:pt x="468435" y="794450"/>
                      <a:pt x="469194" y="794090"/>
                    </a:cubicBezTo>
                    <a:cubicBezTo>
                      <a:pt x="603304" y="748035"/>
                      <a:pt x="702082" y="626421"/>
                      <a:pt x="703982" y="484298"/>
                    </a:cubicBezTo>
                    <a:lnTo>
                      <a:pt x="703982" y="0"/>
                    </a:lnTo>
                    <a:lnTo>
                      <a:pt x="0" y="0"/>
                    </a:lnTo>
                    <a:lnTo>
                      <a:pt x="0" y="483939"/>
                    </a:lnTo>
                    <a:cubicBezTo>
                      <a:pt x="1900" y="627140"/>
                      <a:pt x="99158" y="748755"/>
                      <a:pt x="234787" y="793731"/>
                    </a:cubicBezTo>
                    <a:close/>
                  </a:path>
                </a:pathLst>
              </a:custGeom>
              <a:solidFill>
                <a:srgbClr val="E95C3D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03" name="Google Shape;203;p19"/>
              <p:cNvSpPr txBox="1"/>
              <p:nvPr/>
            </p:nvSpPr>
            <p:spPr>
              <a:xfrm>
                <a:off x="0" y="-47625"/>
                <a:ext cx="704100" cy="733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204" name="Google Shape;204;p19"/>
            <p:cNvSpPr txBox="1"/>
            <p:nvPr/>
          </p:nvSpPr>
          <p:spPr>
            <a:xfrm>
              <a:off x="0" y="447107"/>
              <a:ext cx="2083500" cy="1144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5575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5</a:t>
              </a:r>
              <a:endParaRPr/>
            </a:p>
          </p:txBody>
        </p:sp>
      </p:grpSp>
      <p:sp>
        <p:nvSpPr>
          <p:cNvPr id="205" name="Google Shape;205;p19"/>
          <p:cNvSpPr/>
          <p:nvPr/>
        </p:nvSpPr>
        <p:spPr>
          <a:xfrm>
            <a:off x="-2628900" y="-1449083"/>
            <a:ext cx="7315200" cy="2477783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206" name="Google Shape;206;p19"/>
          <p:cNvGrpSpPr/>
          <p:nvPr/>
        </p:nvGrpSpPr>
        <p:grpSpPr>
          <a:xfrm>
            <a:off x="-254016" y="9230009"/>
            <a:ext cx="18796043" cy="937448"/>
            <a:chOff x="204" y="0"/>
            <a:chExt cx="25061391" cy="1249931"/>
          </a:xfrm>
        </p:grpSpPr>
        <p:grpSp>
          <p:nvGrpSpPr>
            <p:cNvPr id="207" name="Google Shape;207;p19"/>
            <p:cNvGrpSpPr/>
            <p:nvPr/>
          </p:nvGrpSpPr>
          <p:grpSpPr>
            <a:xfrm rot="5400000">
              <a:off x="12002369" y="-11663474"/>
              <a:ext cx="1249931" cy="24576878"/>
              <a:chOff x="0" y="-38100"/>
              <a:chExt cx="246900" cy="4854692"/>
            </a:xfrm>
          </p:grpSpPr>
          <p:sp>
            <p:nvSpPr>
              <p:cNvPr id="208" name="Google Shape;208;p19"/>
              <p:cNvSpPr/>
              <p:nvPr/>
            </p:nvSpPr>
            <p:spPr>
              <a:xfrm>
                <a:off x="0" y="0"/>
                <a:ext cx="246798" cy="4816592"/>
              </a:xfrm>
              <a:custGeom>
                <a:rect b="b" l="l" r="r" t="t"/>
                <a:pathLst>
                  <a:path extrusionOk="0" h="4816592" w="246798">
                    <a:moveTo>
                      <a:pt x="0" y="0"/>
                    </a:moveTo>
                    <a:lnTo>
                      <a:pt x="246798" y="0"/>
                    </a:lnTo>
                    <a:lnTo>
                      <a:pt x="246798" y="4816592"/>
                    </a:lnTo>
                    <a:lnTo>
                      <a:pt x="0" y="4816592"/>
                    </a:lnTo>
                    <a:close/>
                  </a:path>
                </a:pathLst>
              </a:custGeom>
              <a:solidFill>
                <a:srgbClr val="EFFEF9"/>
              </a:solidFill>
              <a:ln>
                <a:noFill/>
              </a:ln>
            </p:spPr>
          </p:sp>
          <p:sp>
            <p:nvSpPr>
              <p:cNvPr id="209" name="Google Shape;209;p19"/>
              <p:cNvSpPr txBox="1"/>
              <p:nvPr/>
            </p:nvSpPr>
            <p:spPr>
              <a:xfrm>
                <a:off x="0" y="-38100"/>
                <a:ext cx="246900" cy="4854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210" name="Google Shape;210;p19"/>
            <p:cNvSpPr txBox="1"/>
            <p:nvPr/>
          </p:nvSpPr>
          <p:spPr>
            <a:xfrm>
              <a:off x="7951598" y="305302"/>
              <a:ext cx="9176100" cy="554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3996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US" sz="2700" u="none" cap="none" strike="noStrike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© Thinking Nation </a:t>
              </a:r>
              <a:r>
                <a:rPr b="1" lang="en-US" sz="2700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2025</a:t>
              </a:r>
              <a:endParaRPr/>
            </a:p>
          </p:txBody>
        </p:sp>
        <p:cxnSp>
          <p:nvCxnSpPr>
            <p:cNvPr id="211" name="Google Shape;211;p19"/>
            <p:cNvCxnSpPr/>
            <p:nvPr/>
          </p:nvCxnSpPr>
          <p:spPr>
            <a:xfrm>
              <a:off x="204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12" name="Google Shape;212;p19"/>
            <p:cNvCxnSpPr/>
            <p:nvPr/>
          </p:nvCxnSpPr>
          <p:spPr>
            <a:xfrm>
              <a:off x="15587895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sp>
        <p:nvSpPr>
          <p:cNvPr id="213" name="Google Shape;213;p19"/>
          <p:cNvSpPr txBox="1"/>
          <p:nvPr/>
        </p:nvSpPr>
        <p:spPr>
          <a:xfrm>
            <a:off x="1162350" y="3648875"/>
            <a:ext cx="6819300" cy="481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800" u="sng">
                <a:latin typeface="Inter"/>
                <a:ea typeface="Inter"/>
                <a:cs typeface="Inter"/>
                <a:sym typeface="Inter"/>
              </a:rPr>
              <a:t>People &amp; Places to Know</a:t>
            </a:r>
            <a:endParaRPr b="1" sz="2800" u="sng"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2800"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-US" sz="3600">
                <a:latin typeface="Inter"/>
                <a:ea typeface="Inter"/>
                <a:cs typeface="Inter"/>
                <a:sym typeface="Inter"/>
              </a:rPr>
              <a:t>Who were the conquistadors?</a:t>
            </a:r>
            <a:endParaRPr sz="3600"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3600"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b="1" lang="en-US" sz="3600">
                <a:solidFill>
                  <a:srgbClr val="E95C3D"/>
                </a:solidFill>
                <a:latin typeface="Inter"/>
                <a:ea typeface="Inter"/>
                <a:cs typeface="Inter"/>
                <a:sym typeface="Inter"/>
              </a:rPr>
              <a:t>Spanish explorers and soldiers who conquered territories in the Americas</a:t>
            </a:r>
            <a:endParaRPr b="1" sz="3600">
              <a:solidFill>
                <a:srgbClr val="E95C3D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ctr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None/>
            </a:pPr>
            <a:r>
              <a:t/>
            </a:r>
            <a:endParaRPr sz="280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214" name="Google Shape;214;p19"/>
          <p:cNvSpPr txBox="1"/>
          <p:nvPr/>
        </p:nvSpPr>
        <p:spPr>
          <a:xfrm>
            <a:off x="10091037" y="8466875"/>
            <a:ext cx="65538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Source: John Vanderlyn, </a:t>
            </a:r>
            <a:r>
              <a:rPr i="1" lang="en-US" sz="1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Landing of Columbus</a:t>
            </a:r>
            <a:r>
              <a:rPr lang="en-US" sz="1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, 1847.</a:t>
            </a:r>
            <a:endParaRPr/>
          </a:p>
        </p:txBody>
      </p:sp>
      <p:pic>
        <p:nvPicPr>
          <p:cNvPr id="215" name="Google Shape;215;p1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9348338" y="3111600"/>
            <a:ext cx="8039199" cy="52790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9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p20"/>
          <p:cNvSpPr txBox="1"/>
          <p:nvPr/>
        </p:nvSpPr>
        <p:spPr>
          <a:xfrm>
            <a:off x="1028700" y="419100"/>
            <a:ext cx="16230600" cy="2616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8499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CORTÉS &amp; THE TRIPLE ALLIANCE/MEXICA</a:t>
            </a:r>
            <a:endParaRPr/>
          </a:p>
        </p:txBody>
      </p:sp>
      <p:sp>
        <p:nvSpPr>
          <p:cNvPr id="221" name="Google Shape;221;p20"/>
          <p:cNvSpPr/>
          <p:nvPr/>
        </p:nvSpPr>
        <p:spPr>
          <a:xfrm>
            <a:off x="13764167" y="6571628"/>
            <a:ext cx="7315200" cy="2477783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4"/>
                </a:lnTo>
                <a:lnTo>
                  <a:pt x="0" y="247778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222" name="Google Shape;222;p20"/>
          <p:cNvGrpSpPr/>
          <p:nvPr/>
        </p:nvGrpSpPr>
        <p:grpSpPr>
          <a:xfrm>
            <a:off x="15859155" y="-98041"/>
            <a:ext cx="1562625" cy="1771271"/>
            <a:chOff x="0" y="-130721"/>
            <a:chExt cx="2083500" cy="2361695"/>
          </a:xfrm>
        </p:grpSpPr>
        <p:grpSp>
          <p:nvGrpSpPr>
            <p:cNvPr id="223" name="Google Shape;223;p20"/>
            <p:cNvGrpSpPr/>
            <p:nvPr/>
          </p:nvGrpSpPr>
          <p:grpSpPr>
            <a:xfrm>
              <a:off x="75599" y="-130721"/>
              <a:ext cx="1932614" cy="2361695"/>
              <a:chOff x="0" y="-47625"/>
              <a:chExt cx="704100" cy="860425"/>
            </a:xfrm>
          </p:grpSpPr>
          <p:sp>
            <p:nvSpPr>
              <p:cNvPr id="224" name="Google Shape;224;p20"/>
              <p:cNvSpPr/>
              <p:nvPr/>
            </p:nvSpPr>
            <p:spPr>
              <a:xfrm>
                <a:off x="0" y="0"/>
                <a:ext cx="703982" cy="812800"/>
              </a:xfrm>
              <a:custGeom>
                <a:rect b="b" l="l" r="r" t="t"/>
                <a:pathLst>
                  <a:path extrusionOk="0" h="812800" w="703982">
                    <a:moveTo>
                      <a:pt x="234787" y="793731"/>
                    </a:moveTo>
                    <a:cubicBezTo>
                      <a:pt x="270879" y="805245"/>
                      <a:pt x="311910" y="812800"/>
                      <a:pt x="352180" y="812800"/>
                    </a:cubicBezTo>
                    <a:cubicBezTo>
                      <a:pt x="392452" y="812800"/>
                      <a:pt x="431204" y="806323"/>
                      <a:pt x="466915" y="794809"/>
                    </a:cubicBezTo>
                    <a:cubicBezTo>
                      <a:pt x="467675" y="794450"/>
                      <a:pt x="468435" y="794450"/>
                      <a:pt x="469194" y="794090"/>
                    </a:cubicBezTo>
                    <a:cubicBezTo>
                      <a:pt x="603304" y="748035"/>
                      <a:pt x="702082" y="626421"/>
                      <a:pt x="703982" y="484298"/>
                    </a:cubicBezTo>
                    <a:lnTo>
                      <a:pt x="703982" y="0"/>
                    </a:lnTo>
                    <a:lnTo>
                      <a:pt x="0" y="0"/>
                    </a:lnTo>
                    <a:lnTo>
                      <a:pt x="0" y="483939"/>
                    </a:lnTo>
                    <a:cubicBezTo>
                      <a:pt x="1900" y="627140"/>
                      <a:pt x="99158" y="748755"/>
                      <a:pt x="234787" y="793731"/>
                    </a:cubicBezTo>
                    <a:close/>
                  </a:path>
                </a:pathLst>
              </a:custGeom>
              <a:solidFill>
                <a:srgbClr val="E95C3D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25" name="Google Shape;225;p20"/>
              <p:cNvSpPr txBox="1"/>
              <p:nvPr/>
            </p:nvSpPr>
            <p:spPr>
              <a:xfrm>
                <a:off x="0" y="-47625"/>
                <a:ext cx="704100" cy="733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226" name="Google Shape;226;p20"/>
            <p:cNvSpPr txBox="1"/>
            <p:nvPr/>
          </p:nvSpPr>
          <p:spPr>
            <a:xfrm>
              <a:off x="0" y="447107"/>
              <a:ext cx="2083500" cy="1144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5575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6</a:t>
              </a:r>
              <a:endParaRPr/>
            </a:p>
          </p:txBody>
        </p:sp>
      </p:grpSp>
      <p:sp>
        <p:nvSpPr>
          <p:cNvPr id="227" name="Google Shape;227;p20"/>
          <p:cNvSpPr/>
          <p:nvPr/>
        </p:nvSpPr>
        <p:spPr>
          <a:xfrm>
            <a:off x="-2628900" y="-1449083"/>
            <a:ext cx="7315200" cy="2477783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228" name="Google Shape;228;p20"/>
          <p:cNvGrpSpPr/>
          <p:nvPr/>
        </p:nvGrpSpPr>
        <p:grpSpPr>
          <a:xfrm>
            <a:off x="-254016" y="9230009"/>
            <a:ext cx="18796043" cy="937448"/>
            <a:chOff x="204" y="0"/>
            <a:chExt cx="25061391" cy="1249931"/>
          </a:xfrm>
        </p:grpSpPr>
        <p:grpSp>
          <p:nvGrpSpPr>
            <p:cNvPr id="229" name="Google Shape;229;p20"/>
            <p:cNvGrpSpPr/>
            <p:nvPr/>
          </p:nvGrpSpPr>
          <p:grpSpPr>
            <a:xfrm rot="5400000">
              <a:off x="12002369" y="-11663474"/>
              <a:ext cx="1249931" cy="24576878"/>
              <a:chOff x="0" y="-38100"/>
              <a:chExt cx="246900" cy="4854692"/>
            </a:xfrm>
          </p:grpSpPr>
          <p:sp>
            <p:nvSpPr>
              <p:cNvPr id="230" name="Google Shape;230;p20"/>
              <p:cNvSpPr/>
              <p:nvPr/>
            </p:nvSpPr>
            <p:spPr>
              <a:xfrm>
                <a:off x="0" y="0"/>
                <a:ext cx="246798" cy="4816592"/>
              </a:xfrm>
              <a:custGeom>
                <a:rect b="b" l="l" r="r" t="t"/>
                <a:pathLst>
                  <a:path extrusionOk="0" h="4816592" w="246798">
                    <a:moveTo>
                      <a:pt x="0" y="0"/>
                    </a:moveTo>
                    <a:lnTo>
                      <a:pt x="246798" y="0"/>
                    </a:lnTo>
                    <a:lnTo>
                      <a:pt x="246798" y="4816592"/>
                    </a:lnTo>
                    <a:lnTo>
                      <a:pt x="0" y="4816592"/>
                    </a:lnTo>
                    <a:close/>
                  </a:path>
                </a:pathLst>
              </a:custGeom>
              <a:solidFill>
                <a:srgbClr val="EFFEF9"/>
              </a:solidFill>
              <a:ln>
                <a:noFill/>
              </a:ln>
            </p:spPr>
          </p:sp>
          <p:sp>
            <p:nvSpPr>
              <p:cNvPr id="231" name="Google Shape;231;p20"/>
              <p:cNvSpPr txBox="1"/>
              <p:nvPr/>
            </p:nvSpPr>
            <p:spPr>
              <a:xfrm>
                <a:off x="0" y="-38100"/>
                <a:ext cx="246900" cy="4854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232" name="Google Shape;232;p20"/>
            <p:cNvSpPr txBox="1"/>
            <p:nvPr/>
          </p:nvSpPr>
          <p:spPr>
            <a:xfrm>
              <a:off x="7951598" y="305302"/>
              <a:ext cx="9176100" cy="554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3996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US" sz="2700" u="none" cap="none" strike="noStrike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© Thinking Nation </a:t>
              </a:r>
              <a:r>
                <a:rPr b="1" lang="en-US" sz="2700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2025</a:t>
              </a:r>
              <a:endParaRPr/>
            </a:p>
          </p:txBody>
        </p:sp>
        <p:cxnSp>
          <p:nvCxnSpPr>
            <p:cNvPr id="233" name="Google Shape;233;p20"/>
            <p:cNvCxnSpPr/>
            <p:nvPr/>
          </p:nvCxnSpPr>
          <p:spPr>
            <a:xfrm>
              <a:off x="204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34" name="Google Shape;234;p20"/>
            <p:cNvCxnSpPr/>
            <p:nvPr/>
          </p:nvCxnSpPr>
          <p:spPr>
            <a:xfrm>
              <a:off x="15587895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sp>
        <p:nvSpPr>
          <p:cNvPr id="235" name="Google Shape;235;p20"/>
          <p:cNvSpPr txBox="1"/>
          <p:nvPr/>
        </p:nvSpPr>
        <p:spPr>
          <a:xfrm>
            <a:off x="1747700" y="3402063"/>
            <a:ext cx="6819300" cy="440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800" u="sng">
                <a:latin typeface="Inter"/>
                <a:ea typeface="Inter"/>
                <a:cs typeface="Inter"/>
                <a:sym typeface="Inter"/>
              </a:rPr>
              <a:t>People &amp; Places to Know</a:t>
            </a:r>
            <a:endParaRPr b="1" sz="2800" u="sng"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2800"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-US" sz="3600">
                <a:latin typeface="Inter"/>
                <a:ea typeface="Inter"/>
                <a:cs typeface="Inter"/>
                <a:sym typeface="Inter"/>
              </a:rPr>
              <a:t>What is a </a:t>
            </a:r>
            <a:r>
              <a:rPr i="1" lang="en-US" sz="3600">
                <a:latin typeface="Inter"/>
                <a:ea typeface="Inter"/>
                <a:cs typeface="Inter"/>
                <a:sym typeface="Inter"/>
              </a:rPr>
              <a:t>tlatoani</a:t>
            </a:r>
            <a:r>
              <a:rPr lang="en-US" sz="3600">
                <a:latin typeface="Inter"/>
                <a:ea typeface="Inter"/>
                <a:cs typeface="Inter"/>
                <a:sym typeface="Inter"/>
              </a:rPr>
              <a:t>?</a:t>
            </a:r>
            <a:endParaRPr sz="3600"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3600"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b="1" lang="en-US" sz="3600">
                <a:solidFill>
                  <a:srgbClr val="E95C3D"/>
                </a:solidFill>
                <a:latin typeface="Inter"/>
                <a:ea typeface="Inter"/>
                <a:cs typeface="Inter"/>
                <a:sym typeface="Inter"/>
              </a:rPr>
              <a:t>The political and military ruler of the Mexica</a:t>
            </a:r>
            <a:endParaRPr b="1" sz="3600">
              <a:solidFill>
                <a:srgbClr val="E95C3D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ctr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None/>
            </a:pPr>
            <a:r>
              <a:t/>
            </a:r>
            <a:endParaRPr sz="280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236" name="Google Shape;236;p20"/>
          <p:cNvSpPr txBox="1"/>
          <p:nvPr/>
        </p:nvSpPr>
        <p:spPr>
          <a:xfrm>
            <a:off x="9064725" y="8466875"/>
            <a:ext cx="65538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Source: Unknown artist, </a:t>
            </a:r>
            <a:r>
              <a:rPr lang="en-US" sz="1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Nezahualpilli, ruler of Texcoco, 17th Century. </a:t>
            </a:r>
            <a:endParaRPr sz="18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id="237" name="Google Shape;237;p2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541593" y="3038775"/>
            <a:ext cx="3600065" cy="51266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Google Shape;242;p21"/>
          <p:cNvSpPr txBox="1"/>
          <p:nvPr/>
        </p:nvSpPr>
        <p:spPr>
          <a:xfrm>
            <a:off x="1028700" y="419100"/>
            <a:ext cx="16230600" cy="2616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8499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CORTÉS &amp; THE TRIPLE ALLIANCE/MEXICA</a:t>
            </a:r>
            <a:endParaRPr/>
          </a:p>
        </p:txBody>
      </p:sp>
      <p:sp>
        <p:nvSpPr>
          <p:cNvPr id="243" name="Google Shape;243;p21"/>
          <p:cNvSpPr/>
          <p:nvPr/>
        </p:nvSpPr>
        <p:spPr>
          <a:xfrm>
            <a:off x="13764167" y="6571628"/>
            <a:ext cx="7315200" cy="2477783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4"/>
                </a:lnTo>
                <a:lnTo>
                  <a:pt x="0" y="247778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244" name="Google Shape;244;p21"/>
          <p:cNvGrpSpPr/>
          <p:nvPr/>
        </p:nvGrpSpPr>
        <p:grpSpPr>
          <a:xfrm>
            <a:off x="15859155" y="-98041"/>
            <a:ext cx="1562625" cy="1771271"/>
            <a:chOff x="0" y="-130721"/>
            <a:chExt cx="2083500" cy="2361695"/>
          </a:xfrm>
        </p:grpSpPr>
        <p:grpSp>
          <p:nvGrpSpPr>
            <p:cNvPr id="245" name="Google Shape;245;p21"/>
            <p:cNvGrpSpPr/>
            <p:nvPr/>
          </p:nvGrpSpPr>
          <p:grpSpPr>
            <a:xfrm>
              <a:off x="75599" y="-130721"/>
              <a:ext cx="1932614" cy="2361695"/>
              <a:chOff x="0" y="-47625"/>
              <a:chExt cx="704100" cy="860425"/>
            </a:xfrm>
          </p:grpSpPr>
          <p:sp>
            <p:nvSpPr>
              <p:cNvPr id="246" name="Google Shape;246;p21"/>
              <p:cNvSpPr/>
              <p:nvPr/>
            </p:nvSpPr>
            <p:spPr>
              <a:xfrm>
                <a:off x="0" y="0"/>
                <a:ext cx="703982" cy="812800"/>
              </a:xfrm>
              <a:custGeom>
                <a:rect b="b" l="l" r="r" t="t"/>
                <a:pathLst>
                  <a:path extrusionOk="0" h="812800" w="703982">
                    <a:moveTo>
                      <a:pt x="234787" y="793731"/>
                    </a:moveTo>
                    <a:cubicBezTo>
                      <a:pt x="270879" y="805245"/>
                      <a:pt x="311910" y="812800"/>
                      <a:pt x="352180" y="812800"/>
                    </a:cubicBezTo>
                    <a:cubicBezTo>
                      <a:pt x="392452" y="812800"/>
                      <a:pt x="431204" y="806323"/>
                      <a:pt x="466915" y="794809"/>
                    </a:cubicBezTo>
                    <a:cubicBezTo>
                      <a:pt x="467675" y="794450"/>
                      <a:pt x="468435" y="794450"/>
                      <a:pt x="469194" y="794090"/>
                    </a:cubicBezTo>
                    <a:cubicBezTo>
                      <a:pt x="603304" y="748035"/>
                      <a:pt x="702082" y="626421"/>
                      <a:pt x="703982" y="484298"/>
                    </a:cubicBezTo>
                    <a:lnTo>
                      <a:pt x="703982" y="0"/>
                    </a:lnTo>
                    <a:lnTo>
                      <a:pt x="0" y="0"/>
                    </a:lnTo>
                    <a:lnTo>
                      <a:pt x="0" y="483939"/>
                    </a:lnTo>
                    <a:cubicBezTo>
                      <a:pt x="1900" y="627140"/>
                      <a:pt x="99158" y="748755"/>
                      <a:pt x="234787" y="793731"/>
                    </a:cubicBezTo>
                    <a:close/>
                  </a:path>
                </a:pathLst>
              </a:custGeom>
              <a:solidFill>
                <a:srgbClr val="E95C3D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47" name="Google Shape;247;p21"/>
              <p:cNvSpPr txBox="1"/>
              <p:nvPr/>
            </p:nvSpPr>
            <p:spPr>
              <a:xfrm>
                <a:off x="0" y="-47625"/>
                <a:ext cx="704100" cy="733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248" name="Google Shape;248;p21"/>
            <p:cNvSpPr txBox="1"/>
            <p:nvPr/>
          </p:nvSpPr>
          <p:spPr>
            <a:xfrm>
              <a:off x="0" y="447107"/>
              <a:ext cx="2083500" cy="1144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5575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7</a:t>
              </a:r>
              <a:endParaRPr/>
            </a:p>
          </p:txBody>
        </p:sp>
      </p:grpSp>
      <p:sp>
        <p:nvSpPr>
          <p:cNvPr id="249" name="Google Shape;249;p21"/>
          <p:cNvSpPr/>
          <p:nvPr/>
        </p:nvSpPr>
        <p:spPr>
          <a:xfrm>
            <a:off x="-2628900" y="-1449083"/>
            <a:ext cx="7315200" cy="2477783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250" name="Google Shape;250;p21"/>
          <p:cNvGrpSpPr/>
          <p:nvPr/>
        </p:nvGrpSpPr>
        <p:grpSpPr>
          <a:xfrm>
            <a:off x="-254016" y="9230009"/>
            <a:ext cx="18796043" cy="937448"/>
            <a:chOff x="204" y="0"/>
            <a:chExt cx="25061391" cy="1249931"/>
          </a:xfrm>
        </p:grpSpPr>
        <p:grpSp>
          <p:nvGrpSpPr>
            <p:cNvPr id="251" name="Google Shape;251;p21"/>
            <p:cNvGrpSpPr/>
            <p:nvPr/>
          </p:nvGrpSpPr>
          <p:grpSpPr>
            <a:xfrm rot="5400000">
              <a:off x="12002369" y="-11663474"/>
              <a:ext cx="1249931" cy="24576878"/>
              <a:chOff x="0" y="-38100"/>
              <a:chExt cx="246900" cy="4854692"/>
            </a:xfrm>
          </p:grpSpPr>
          <p:sp>
            <p:nvSpPr>
              <p:cNvPr id="252" name="Google Shape;252;p21"/>
              <p:cNvSpPr/>
              <p:nvPr/>
            </p:nvSpPr>
            <p:spPr>
              <a:xfrm>
                <a:off x="0" y="0"/>
                <a:ext cx="246798" cy="4816592"/>
              </a:xfrm>
              <a:custGeom>
                <a:rect b="b" l="l" r="r" t="t"/>
                <a:pathLst>
                  <a:path extrusionOk="0" h="4816592" w="246798">
                    <a:moveTo>
                      <a:pt x="0" y="0"/>
                    </a:moveTo>
                    <a:lnTo>
                      <a:pt x="246798" y="0"/>
                    </a:lnTo>
                    <a:lnTo>
                      <a:pt x="246798" y="4816592"/>
                    </a:lnTo>
                    <a:lnTo>
                      <a:pt x="0" y="4816592"/>
                    </a:lnTo>
                    <a:close/>
                  </a:path>
                </a:pathLst>
              </a:custGeom>
              <a:solidFill>
                <a:srgbClr val="EFFEF9"/>
              </a:solidFill>
              <a:ln>
                <a:noFill/>
              </a:ln>
            </p:spPr>
          </p:sp>
          <p:sp>
            <p:nvSpPr>
              <p:cNvPr id="253" name="Google Shape;253;p21"/>
              <p:cNvSpPr txBox="1"/>
              <p:nvPr/>
            </p:nvSpPr>
            <p:spPr>
              <a:xfrm>
                <a:off x="0" y="-38100"/>
                <a:ext cx="246900" cy="4854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254" name="Google Shape;254;p21"/>
            <p:cNvSpPr txBox="1"/>
            <p:nvPr/>
          </p:nvSpPr>
          <p:spPr>
            <a:xfrm>
              <a:off x="7951598" y="305302"/>
              <a:ext cx="9176100" cy="554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3996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US" sz="2700" u="none" cap="none" strike="noStrike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© Thinking Nation </a:t>
              </a:r>
              <a:r>
                <a:rPr b="1" lang="en-US" sz="2700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2025</a:t>
              </a:r>
              <a:endParaRPr/>
            </a:p>
          </p:txBody>
        </p:sp>
        <p:cxnSp>
          <p:nvCxnSpPr>
            <p:cNvPr id="255" name="Google Shape;255;p21"/>
            <p:cNvCxnSpPr/>
            <p:nvPr/>
          </p:nvCxnSpPr>
          <p:spPr>
            <a:xfrm>
              <a:off x="204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56" name="Google Shape;256;p21"/>
            <p:cNvCxnSpPr/>
            <p:nvPr/>
          </p:nvCxnSpPr>
          <p:spPr>
            <a:xfrm>
              <a:off x="15587895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sp>
        <p:nvSpPr>
          <p:cNvPr id="257" name="Google Shape;257;p21"/>
          <p:cNvSpPr txBox="1"/>
          <p:nvPr/>
        </p:nvSpPr>
        <p:spPr>
          <a:xfrm>
            <a:off x="1028700" y="3287500"/>
            <a:ext cx="6819300" cy="5312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800" u="sng">
                <a:latin typeface="Inter"/>
                <a:ea typeface="Inter"/>
                <a:cs typeface="Inter"/>
                <a:sym typeface="Inter"/>
              </a:rPr>
              <a:t>People &amp; Places to Know</a:t>
            </a:r>
            <a:endParaRPr b="1" sz="2800" u="sng"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2800"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-US" sz="3600">
                <a:latin typeface="Inter"/>
                <a:ea typeface="Inter"/>
                <a:cs typeface="Inter"/>
                <a:sym typeface="Inter"/>
              </a:rPr>
              <a:t>Who was Moctezuma?</a:t>
            </a:r>
            <a:endParaRPr sz="3600"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3600"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b="1" lang="en-US" sz="3600">
                <a:solidFill>
                  <a:srgbClr val="E95C3D"/>
                </a:solidFill>
                <a:latin typeface="Inter"/>
                <a:ea typeface="Inter"/>
                <a:cs typeface="Inter"/>
                <a:sym typeface="Inter"/>
              </a:rPr>
              <a:t>The </a:t>
            </a:r>
            <a:r>
              <a:rPr b="1" i="1" lang="en-US" sz="3600">
                <a:solidFill>
                  <a:srgbClr val="E95C3D"/>
                </a:solidFill>
                <a:latin typeface="Inter"/>
                <a:ea typeface="Inter"/>
                <a:cs typeface="Inter"/>
                <a:sym typeface="Inter"/>
              </a:rPr>
              <a:t>tlatoani</a:t>
            </a:r>
            <a:r>
              <a:rPr b="1" lang="en-US" sz="3600">
                <a:solidFill>
                  <a:srgbClr val="E95C3D"/>
                </a:solidFill>
                <a:latin typeface="Inter"/>
                <a:ea typeface="Inter"/>
                <a:cs typeface="Inter"/>
                <a:sym typeface="Inter"/>
              </a:rPr>
              <a:t> of the Mexica from 1502 to 1520</a:t>
            </a:r>
            <a:endParaRPr b="1" sz="3600">
              <a:solidFill>
                <a:srgbClr val="E95C3D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2800"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ctr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None/>
            </a:pPr>
            <a:r>
              <a:rPr i="1" lang="en-US" sz="2300">
                <a:latin typeface="Inter"/>
                <a:ea typeface="Inter"/>
                <a:cs typeface="Inter"/>
                <a:sym typeface="Inter"/>
              </a:rPr>
              <a:t>Additional spellings of his name include: Montezuma, Motecuhzoma, Moteuczoma</a:t>
            </a:r>
            <a:endParaRPr i="1" sz="230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258" name="Google Shape;258;p21"/>
          <p:cNvSpPr txBox="1"/>
          <p:nvPr/>
        </p:nvSpPr>
        <p:spPr>
          <a:xfrm>
            <a:off x="9966350" y="8466875"/>
            <a:ext cx="6553800" cy="1015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Source: Durán Codex, </a:t>
            </a:r>
            <a:r>
              <a:rPr lang="en-US" sz="1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Moctezuma II receiving the Huexotzinca embassy requesting for aid against the Tlaxcalans, 16th Century.</a:t>
            </a:r>
            <a:endParaRPr i="1" sz="18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id="259" name="Google Shape;259;p2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9348338" y="3187800"/>
            <a:ext cx="7789824" cy="511532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3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Google Shape;264;p22"/>
          <p:cNvSpPr txBox="1"/>
          <p:nvPr/>
        </p:nvSpPr>
        <p:spPr>
          <a:xfrm>
            <a:off x="1028700" y="419100"/>
            <a:ext cx="16230600" cy="2616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8499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CORTÉS &amp; THE TRIPLE ALLIANCE/MEXICA</a:t>
            </a:r>
            <a:endParaRPr/>
          </a:p>
        </p:txBody>
      </p:sp>
      <p:sp>
        <p:nvSpPr>
          <p:cNvPr id="265" name="Google Shape;265;p22"/>
          <p:cNvSpPr/>
          <p:nvPr/>
        </p:nvSpPr>
        <p:spPr>
          <a:xfrm>
            <a:off x="13764167" y="6571628"/>
            <a:ext cx="7315200" cy="2477783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4"/>
                </a:lnTo>
                <a:lnTo>
                  <a:pt x="0" y="247778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266" name="Google Shape;266;p22"/>
          <p:cNvGrpSpPr/>
          <p:nvPr/>
        </p:nvGrpSpPr>
        <p:grpSpPr>
          <a:xfrm>
            <a:off x="15859155" y="-98041"/>
            <a:ext cx="1562625" cy="1771271"/>
            <a:chOff x="0" y="-130721"/>
            <a:chExt cx="2083500" cy="2361695"/>
          </a:xfrm>
        </p:grpSpPr>
        <p:grpSp>
          <p:nvGrpSpPr>
            <p:cNvPr id="267" name="Google Shape;267;p22"/>
            <p:cNvGrpSpPr/>
            <p:nvPr/>
          </p:nvGrpSpPr>
          <p:grpSpPr>
            <a:xfrm>
              <a:off x="75599" y="-130721"/>
              <a:ext cx="1932614" cy="2361695"/>
              <a:chOff x="0" y="-47625"/>
              <a:chExt cx="704100" cy="860425"/>
            </a:xfrm>
          </p:grpSpPr>
          <p:sp>
            <p:nvSpPr>
              <p:cNvPr id="268" name="Google Shape;268;p22"/>
              <p:cNvSpPr/>
              <p:nvPr/>
            </p:nvSpPr>
            <p:spPr>
              <a:xfrm>
                <a:off x="0" y="0"/>
                <a:ext cx="703982" cy="812800"/>
              </a:xfrm>
              <a:custGeom>
                <a:rect b="b" l="l" r="r" t="t"/>
                <a:pathLst>
                  <a:path extrusionOk="0" h="812800" w="703982">
                    <a:moveTo>
                      <a:pt x="234787" y="793731"/>
                    </a:moveTo>
                    <a:cubicBezTo>
                      <a:pt x="270879" y="805245"/>
                      <a:pt x="311910" y="812800"/>
                      <a:pt x="352180" y="812800"/>
                    </a:cubicBezTo>
                    <a:cubicBezTo>
                      <a:pt x="392452" y="812800"/>
                      <a:pt x="431204" y="806323"/>
                      <a:pt x="466915" y="794809"/>
                    </a:cubicBezTo>
                    <a:cubicBezTo>
                      <a:pt x="467675" y="794450"/>
                      <a:pt x="468435" y="794450"/>
                      <a:pt x="469194" y="794090"/>
                    </a:cubicBezTo>
                    <a:cubicBezTo>
                      <a:pt x="603304" y="748035"/>
                      <a:pt x="702082" y="626421"/>
                      <a:pt x="703982" y="484298"/>
                    </a:cubicBezTo>
                    <a:lnTo>
                      <a:pt x="703982" y="0"/>
                    </a:lnTo>
                    <a:lnTo>
                      <a:pt x="0" y="0"/>
                    </a:lnTo>
                    <a:lnTo>
                      <a:pt x="0" y="483939"/>
                    </a:lnTo>
                    <a:cubicBezTo>
                      <a:pt x="1900" y="627140"/>
                      <a:pt x="99158" y="748755"/>
                      <a:pt x="234787" y="793731"/>
                    </a:cubicBezTo>
                    <a:close/>
                  </a:path>
                </a:pathLst>
              </a:custGeom>
              <a:solidFill>
                <a:srgbClr val="E95C3D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69" name="Google Shape;269;p22"/>
              <p:cNvSpPr txBox="1"/>
              <p:nvPr/>
            </p:nvSpPr>
            <p:spPr>
              <a:xfrm>
                <a:off x="0" y="-47625"/>
                <a:ext cx="704100" cy="733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270" name="Google Shape;270;p22"/>
            <p:cNvSpPr txBox="1"/>
            <p:nvPr/>
          </p:nvSpPr>
          <p:spPr>
            <a:xfrm>
              <a:off x="0" y="447107"/>
              <a:ext cx="2083500" cy="1144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5575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8</a:t>
              </a:r>
              <a:endParaRPr/>
            </a:p>
          </p:txBody>
        </p:sp>
      </p:grpSp>
      <p:sp>
        <p:nvSpPr>
          <p:cNvPr id="271" name="Google Shape;271;p22"/>
          <p:cNvSpPr/>
          <p:nvPr/>
        </p:nvSpPr>
        <p:spPr>
          <a:xfrm>
            <a:off x="-2628900" y="-1449083"/>
            <a:ext cx="7315200" cy="2477783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272" name="Google Shape;272;p22"/>
          <p:cNvGrpSpPr/>
          <p:nvPr/>
        </p:nvGrpSpPr>
        <p:grpSpPr>
          <a:xfrm>
            <a:off x="-254016" y="9230009"/>
            <a:ext cx="18796043" cy="937448"/>
            <a:chOff x="204" y="0"/>
            <a:chExt cx="25061391" cy="1249931"/>
          </a:xfrm>
        </p:grpSpPr>
        <p:grpSp>
          <p:nvGrpSpPr>
            <p:cNvPr id="273" name="Google Shape;273;p22"/>
            <p:cNvGrpSpPr/>
            <p:nvPr/>
          </p:nvGrpSpPr>
          <p:grpSpPr>
            <a:xfrm rot="5400000">
              <a:off x="12002369" y="-11663474"/>
              <a:ext cx="1249931" cy="24576878"/>
              <a:chOff x="0" y="-38100"/>
              <a:chExt cx="246900" cy="4854692"/>
            </a:xfrm>
          </p:grpSpPr>
          <p:sp>
            <p:nvSpPr>
              <p:cNvPr id="274" name="Google Shape;274;p22"/>
              <p:cNvSpPr/>
              <p:nvPr/>
            </p:nvSpPr>
            <p:spPr>
              <a:xfrm>
                <a:off x="0" y="0"/>
                <a:ext cx="246798" cy="4816592"/>
              </a:xfrm>
              <a:custGeom>
                <a:rect b="b" l="l" r="r" t="t"/>
                <a:pathLst>
                  <a:path extrusionOk="0" h="4816592" w="246798">
                    <a:moveTo>
                      <a:pt x="0" y="0"/>
                    </a:moveTo>
                    <a:lnTo>
                      <a:pt x="246798" y="0"/>
                    </a:lnTo>
                    <a:lnTo>
                      <a:pt x="246798" y="4816592"/>
                    </a:lnTo>
                    <a:lnTo>
                      <a:pt x="0" y="4816592"/>
                    </a:lnTo>
                    <a:close/>
                  </a:path>
                </a:pathLst>
              </a:custGeom>
              <a:solidFill>
                <a:srgbClr val="EFFEF9"/>
              </a:solidFill>
              <a:ln>
                <a:noFill/>
              </a:ln>
            </p:spPr>
          </p:sp>
          <p:sp>
            <p:nvSpPr>
              <p:cNvPr id="275" name="Google Shape;275;p22"/>
              <p:cNvSpPr txBox="1"/>
              <p:nvPr/>
            </p:nvSpPr>
            <p:spPr>
              <a:xfrm>
                <a:off x="0" y="-38100"/>
                <a:ext cx="246900" cy="4854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276" name="Google Shape;276;p22"/>
            <p:cNvSpPr txBox="1"/>
            <p:nvPr/>
          </p:nvSpPr>
          <p:spPr>
            <a:xfrm>
              <a:off x="7951598" y="305302"/>
              <a:ext cx="9176100" cy="554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3996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US" sz="2700" u="none" cap="none" strike="noStrike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© Thinking Nation </a:t>
              </a:r>
              <a:r>
                <a:rPr b="1" lang="en-US" sz="2700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2025</a:t>
              </a:r>
              <a:endParaRPr/>
            </a:p>
          </p:txBody>
        </p:sp>
        <p:cxnSp>
          <p:nvCxnSpPr>
            <p:cNvPr id="277" name="Google Shape;277;p22"/>
            <p:cNvCxnSpPr/>
            <p:nvPr/>
          </p:nvCxnSpPr>
          <p:spPr>
            <a:xfrm>
              <a:off x="204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78" name="Google Shape;278;p22"/>
            <p:cNvCxnSpPr/>
            <p:nvPr/>
          </p:nvCxnSpPr>
          <p:spPr>
            <a:xfrm>
              <a:off x="15587895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sp>
        <p:nvSpPr>
          <p:cNvPr id="279" name="Google Shape;279;p22"/>
          <p:cNvSpPr txBox="1"/>
          <p:nvPr/>
        </p:nvSpPr>
        <p:spPr>
          <a:xfrm>
            <a:off x="1162350" y="3353875"/>
            <a:ext cx="6819300" cy="453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800" u="sng">
                <a:latin typeface="Inter"/>
                <a:ea typeface="Inter"/>
                <a:cs typeface="Inter"/>
                <a:sym typeface="Inter"/>
              </a:rPr>
              <a:t>People &amp; Places to Know</a:t>
            </a:r>
            <a:endParaRPr b="1" sz="2800" u="sng"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2800"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-US" sz="3600">
                <a:latin typeface="Inter"/>
                <a:ea typeface="Inter"/>
                <a:cs typeface="Inter"/>
                <a:sym typeface="Inter"/>
              </a:rPr>
              <a:t>Who was Cuitlahuac?</a:t>
            </a:r>
            <a:endParaRPr sz="3600"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3600"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b="1" lang="en-US" sz="3600">
                <a:solidFill>
                  <a:srgbClr val="E95C3D"/>
                </a:solidFill>
                <a:latin typeface="Inter"/>
                <a:ea typeface="Inter"/>
                <a:cs typeface="Inter"/>
                <a:sym typeface="Inter"/>
              </a:rPr>
              <a:t>The </a:t>
            </a:r>
            <a:r>
              <a:rPr b="1" i="1" lang="en-US" sz="3600">
                <a:solidFill>
                  <a:srgbClr val="E95C3D"/>
                </a:solidFill>
                <a:latin typeface="Inter"/>
                <a:ea typeface="Inter"/>
                <a:cs typeface="Inter"/>
                <a:sym typeface="Inter"/>
              </a:rPr>
              <a:t>tlatoani</a:t>
            </a:r>
            <a:r>
              <a:rPr b="1" lang="en-US" sz="3600">
                <a:solidFill>
                  <a:srgbClr val="E95C3D"/>
                </a:solidFill>
                <a:latin typeface="Inter"/>
                <a:ea typeface="Inter"/>
                <a:cs typeface="Inter"/>
                <a:sym typeface="Inter"/>
              </a:rPr>
              <a:t> of the Mexica in 1520 after the death of Moctezuma</a:t>
            </a:r>
            <a:endParaRPr b="1" sz="3600">
              <a:solidFill>
                <a:srgbClr val="E95C3D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ctr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None/>
            </a:pPr>
            <a:r>
              <a:t/>
            </a:r>
            <a:endParaRPr sz="280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280" name="Google Shape;280;p22"/>
          <p:cNvSpPr txBox="1"/>
          <p:nvPr/>
        </p:nvSpPr>
        <p:spPr>
          <a:xfrm>
            <a:off x="9064725" y="8466875"/>
            <a:ext cx="65538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Source: Primeros Memoriales, </a:t>
            </a:r>
            <a:r>
              <a:rPr i="1" lang="en-US" sz="1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Cuitlahuac</a:t>
            </a:r>
            <a:r>
              <a:rPr lang="en-US" sz="1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, 16th Century.</a:t>
            </a:r>
            <a:endParaRPr/>
          </a:p>
        </p:txBody>
      </p:sp>
      <p:pic>
        <p:nvPicPr>
          <p:cNvPr id="281" name="Google Shape;281;p2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438266" y="3216713"/>
            <a:ext cx="3806717" cy="506883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