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10818C6D-36B4-47FB-8371-7F1143FEF300}">
  <a:tblStyle styleId="{10818C6D-36B4-47FB-8371-7F1143FEF300}"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3230B74F-70C0-4E8F-A026-63058D24E66C}"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04c919c944_0_51: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04c919c944_0_51: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4022040cb2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g34022040cb2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3b06780b96_0_53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3b06780b96_0_53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{10818C6D-36B4-47FB-8371-7F1143FEF300}</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457200" rtl="0" algn="r">
                        <a:spcBef>
                          <a:spcPts val="0"/>
                        </a:spcBef>
                        <a:spcAft>
                          <a:spcPts val="0"/>
                        </a:spcAft>
                        <a:buNone/>
                      </a:pPr>
                      <a:r>
                        <a:t/>
                      </a:r>
                      <a:endParaRPr sz="17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62" name="Google Shape;6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3" name="Google Shape;63;p14"/>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graphicFrame>
        <p:nvGraphicFramePr>
          <p:cNvPr id="68" name="Google Shape;68;p15"/>
          <p:cNvGraphicFramePr/>
          <p:nvPr/>
        </p:nvGraphicFramePr>
        <p:xfrm>
          <a:off x="0" y="0"/>
          <a:ext cx="3000000" cy="3000000"/>
        </p:xfrm>
        <a:graphic>
          <a:graphicData uri="http://schemas.openxmlformats.org/drawingml/2006/table">
            <a:tbl>
              <a:tblPr bandRow="1" firstRow="1">
                <a:noFill/>
                <a:tableStyleId>{10818C6D-36B4-47FB-8371-7F1143FEF300}</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a highly contagious, sometimes deadly disease characterized by a severe rash and fever that progresses to blisters, scabs, and scars</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700">
                          <a:latin typeface="Inter"/>
                          <a:ea typeface="Inter"/>
                          <a:cs typeface="Inter"/>
                          <a:sym typeface="Inter"/>
                        </a:rPr>
                        <a:t>"If it is in General Gage's power, I expect he will send ye small pox into ye army—but I hope in ye infinite mercy of God he will prevent it, as he hath done in every attempt that he has made yet."</a:t>
                      </a:r>
                      <a:endParaRPr sz="1700">
                        <a:latin typeface="Inter"/>
                        <a:ea typeface="Inter"/>
                        <a:cs typeface="Inter"/>
                        <a:sym typeface="Inter"/>
                      </a:endParaRPr>
                    </a:p>
                    <a:p>
                      <a:pPr indent="-336550" lvl="0" marL="457200" rtl="0" algn="r">
                        <a:spcBef>
                          <a:spcPts val="0"/>
                        </a:spcBef>
                        <a:spcAft>
                          <a:spcPts val="0"/>
                        </a:spcAft>
                        <a:buSzPts val="1700"/>
                        <a:buFont typeface="Inter"/>
                        <a:buChar char="-"/>
                      </a:pPr>
                      <a:r>
                        <a:rPr lang="en" sz="1700">
                          <a:latin typeface="Inter"/>
                          <a:ea typeface="Inter"/>
                          <a:cs typeface="Inter"/>
                          <a:sym typeface="Inter"/>
                        </a:rPr>
                        <a:t>Seth Pomeroy, an American officer, March 1775.</a:t>
                      </a:r>
                      <a:endParaRPr sz="17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69" name="Google Shape;69;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Smallpox</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0" name="Google Shape;70;p15"/>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txBox="1"/>
          <p:nvPr>
            <p:ph idx="2" type="body"/>
          </p:nvPr>
        </p:nvSpPr>
        <p:spPr>
          <a:xfrm>
            <a:off x="3898350" y="-47000"/>
            <a:ext cx="1347300" cy="341100"/>
          </a:xfrm>
          <a:prstGeom prst="rect">
            <a:avLst/>
          </a:prstGeom>
        </p:spPr>
        <p:txBody>
          <a:bodyPr anchorCtr="0" anchor="ctr" bIns="34275" lIns="68575" spcFirstLastPara="1" rIns="68575" wrap="square" tIns="34275">
            <a:normAutofit/>
          </a:bodyPr>
          <a:lstStyle/>
          <a:p>
            <a:pPr indent="0" lvl="0" marL="0" rtl="0" algn="ctr">
              <a:spcBef>
                <a:spcPts val="800"/>
              </a:spcBef>
              <a:spcAft>
                <a:spcPts val="120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76" name="Google Shape;76;p16"/>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77" name="Google Shape;77;p16"/>
          <p:cNvGraphicFramePr/>
          <p:nvPr/>
        </p:nvGraphicFramePr>
        <p:xfrm>
          <a:off x="612375" y="713825"/>
          <a:ext cx="3000000" cy="3000000"/>
        </p:xfrm>
        <a:graphic>
          <a:graphicData uri="http://schemas.openxmlformats.org/drawingml/2006/table">
            <a:tbl>
              <a:tblPr>
                <a:noFill/>
                <a:tableStyleId>{3230B74F-70C0-4E8F-A026-63058D24E66C}</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Disease</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78" name="Google Shape;78;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