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</p:sldIdLst>
  <p:sldSz cy="5143500" cx="9144000"/>
  <p:notesSz cx="6858000" cy="9144000"/>
  <p:embeddedFontLst>
    <p:embeddedFont>
      <p:font typeface="Inter"/>
      <p:regular r:id="rId10"/>
      <p:bold r:id="rId11"/>
      <p:italic r:id="rId12"/>
      <p:boldItalic r:id="rId13"/>
    </p:embeddedFont>
    <p:embeddedFont>
      <p:font typeface="Plus Jakarta Sans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520A8EAA-896B-497E-A5F5-926D761005CC}">
  <a:tblStyle styleId="{520A8EAA-896B-497E-A5F5-926D761005CC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Inter-bold.fntdata"/><Relationship Id="rId10" Type="http://schemas.openxmlformats.org/officeDocument/2006/relationships/font" Target="fonts/Inter-regular.fntdata"/><Relationship Id="rId13" Type="http://schemas.openxmlformats.org/officeDocument/2006/relationships/font" Target="fonts/Inter-boldItalic.fntdata"/><Relationship Id="rId12" Type="http://schemas.openxmlformats.org/officeDocument/2006/relationships/font" Target="fonts/Inter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15" Type="http://schemas.openxmlformats.org/officeDocument/2006/relationships/font" Target="fonts/PlusJakartaSans-bold.fntdata"/><Relationship Id="rId14" Type="http://schemas.openxmlformats.org/officeDocument/2006/relationships/font" Target="fonts/PlusJakartaSans-regular.fntdata"/><Relationship Id="rId17" Type="http://schemas.openxmlformats.org/officeDocument/2006/relationships/font" Target="fonts/PlusJakartaSans-boldItalic.fntdata"/><Relationship Id="rId16" Type="http://schemas.openxmlformats.org/officeDocument/2006/relationships/font" Target="fonts/PlusJakartaSans-italic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332f00dbd4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g3332f00dbd4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32637fb4fe_0_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g332637fb4fe_0_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2857c38f959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2857c38f959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b="0" i="0" sz="4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b="0" i="0" sz="4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Font typeface="Arial"/>
              <a:buNone/>
              <a:defRPr b="0" i="0" sz="15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629841" y="1878806"/>
            <a:ext cx="3868500" cy="27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1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1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4629150" y="1878806"/>
            <a:ext cx="3887400" cy="27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810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4290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2385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2385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2385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2385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2385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2385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  <a:defRPr b="0" i="0" sz="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9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Calibri"/>
              <a:buNone/>
              <a:defRPr b="0" i="0" sz="33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b="0" i="0" sz="21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" name="Google Shape;84;p13"/>
          <p:cNvGraphicFramePr/>
          <p:nvPr/>
        </p:nvGraphicFramePr>
        <p:xfrm>
          <a:off x="0" y="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{520A8EAA-896B-497E-A5F5-926D761005CC}</a:tableStyleId>
              </a:tblPr>
              <a:tblGrid>
                <a:gridCol w="4572000"/>
                <a:gridCol w="4572000"/>
              </a:tblGrid>
              <a:tr h="2320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800">
                          <a:latin typeface="Inter"/>
                          <a:ea typeface="Inter"/>
                          <a:cs typeface="Inter"/>
                          <a:sym typeface="Inter"/>
                        </a:rPr>
                        <a:t>Definition </a:t>
                      </a:r>
                      <a:endParaRPr b="1"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7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800">
                          <a:latin typeface="Inter"/>
                          <a:ea typeface="Inter"/>
                          <a:cs typeface="Inter"/>
                          <a:sym typeface="Inter"/>
                        </a:rPr>
                        <a:t>Quote</a:t>
                      </a:r>
                      <a:endParaRPr b="1"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00">
                        <a:highlight>
                          <a:srgbClr val="FFFFFF"/>
                        </a:highlight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45720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5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34300" marB="34300" marR="68600" marL="68600"/>
                </a:tc>
              </a:tr>
              <a:tr h="2822650">
                <a:tc>
                  <a:txBody>
                    <a:bodyPr/>
                    <a:lstStyle/>
                    <a:p>
                      <a:pPr indent="-3429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Inter"/>
                        <a:buChar char="●"/>
                      </a:pPr>
                      <a:r>
                        <a:t/>
                      </a:r>
                      <a:endParaRPr b="1" sz="1800">
                        <a:solidFill>
                          <a:srgbClr val="E95C3D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-3429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Inter"/>
                        <a:buChar char="●"/>
                      </a:pPr>
                      <a:r>
                        <a:t/>
                      </a:r>
                      <a:endParaRPr b="1" sz="1800">
                        <a:solidFill>
                          <a:srgbClr val="E95C3D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-3429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Inter"/>
                        <a:buChar char="●"/>
                      </a:pPr>
                      <a:r>
                        <a:t/>
                      </a:r>
                      <a:endParaRPr b="1" sz="1800">
                        <a:solidFill>
                          <a:srgbClr val="E95C3D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800">
                          <a:latin typeface="Inter"/>
                          <a:ea typeface="Inter"/>
                          <a:cs typeface="Inter"/>
                          <a:sym typeface="Inter"/>
                        </a:rPr>
                        <a:t>Examples</a:t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800">
                          <a:latin typeface="Inter"/>
                          <a:ea typeface="Inter"/>
                          <a:cs typeface="Inter"/>
                          <a:sym typeface="Inter"/>
                        </a:rPr>
                        <a:t>Question</a:t>
                      </a:r>
                      <a:endParaRPr b="1"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34300" marB="34300" marR="68600" marL="68600"/>
                </a:tc>
              </a:tr>
            </a:tbl>
          </a:graphicData>
        </a:graphic>
      </p:graphicFrame>
      <p:sp>
        <p:nvSpPr>
          <p:cNvPr id="85" name="Google Shape;85;p13"/>
          <p:cNvSpPr txBox="1"/>
          <p:nvPr/>
        </p:nvSpPr>
        <p:spPr>
          <a:xfrm>
            <a:off x="2926080" y="1965960"/>
            <a:ext cx="3218700" cy="9924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900">
              <a:solidFill>
                <a:schemeClr val="dk1"/>
              </a:solidFill>
              <a:latin typeface="Plus Jakarta Sans"/>
              <a:ea typeface="Plus Jakarta Sans"/>
              <a:cs typeface="Plus Jakarta Sans"/>
              <a:sym typeface="Plus Jakarta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--------------------------------------------------------</a:t>
            </a:r>
            <a:endParaRPr sz="10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My understanding: 4  3  2  1</a:t>
            </a:r>
            <a:endParaRPr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86" name="Google Shape;86;p13"/>
          <p:cNvSpPr txBox="1"/>
          <p:nvPr/>
        </p:nvSpPr>
        <p:spPr>
          <a:xfrm>
            <a:off x="1324050" y="4601500"/>
            <a:ext cx="6495900" cy="482700"/>
          </a:xfrm>
          <a:prstGeom prst="rect">
            <a:avLst/>
          </a:prstGeom>
          <a:solidFill>
            <a:srgbClr val="FFFFFF"/>
          </a:solidFill>
          <a:ln cap="flat" cmpd="sng" w="19050">
            <a:solidFill>
              <a:srgbClr val="E95C3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Name: _____________________________________  Date: ________ Class: ____________________</a:t>
            </a:r>
            <a:endParaRPr sz="1800">
              <a:solidFill>
                <a:srgbClr val="595959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" name="Google Shape;91;p14"/>
          <p:cNvGraphicFramePr/>
          <p:nvPr/>
        </p:nvGraphicFramePr>
        <p:xfrm>
          <a:off x="0" y="0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{520A8EAA-896B-497E-A5F5-926D761005CC}</a:tableStyleId>
              </a:tblPr>
              <a:tblGrid>
                <a:gridCol w="4572000"/>
                <a:gridCol w="4572000"/>
              </a:tblGrid>
              <a:tr h="23208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800">
                          <a:latin typeface="Inter"/>
                          <a:ea typeface="Inter"/>
                          <a:cs typeface="Inter"/>
                          <a:sym typeface="Inter"/>
                        </a:rPr>
                        <a:t>Definition </a:t>
                      </a:r>
                      <a:endParaRPr b="1"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2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latin typeface="Inter"/>
                          <a:ea typeface="Inter"/>
                          <a:cs typeface="Inter"/>
                          <a:sym typeface="Inter"/>
                        </a:rPr>
                        <a:t>an idea or collection of ideas that have been created and accepted by the people in a society</a:t>
                      </a:r>
                      <a:endParaRPr sz="17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800">
                          <a:latin typeface="Inter"/>
                          <a:ea typeface="Inter"/>
                          <a:cs typeface="Inter"/>
                          <a:sym typeface="Inter"/>
                        </a:rPr>
                        <a:t>Quote</a:t>
                      </a:r>
                      <a:endParaRPr b="1"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300">
                        <a:highlight>
                          <a:srgbClr val="FFFFFF"/>
                        </a:highlight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500">
                          <a:latin typeface="Inter"/>
                          <a:ea typeface="Inter"/>
                          <a:cs typeface="Inter"/>
                          <a:sym typeface="Inter"/>
                        </a:rPr>
                        <a:t>“Race is not biological. It is a social construct. There is no gene or cluster of genes common to all blacks or all whites.” </a:t>
                      </a:r>
                      <a:endParaRPr sz="15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-323850" lvl="0" marL="45720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SzPts val="1500"/>
                        <a:buFont typeface="Inter"/>
                        <a:buChar char="-"/>
                      </a:pPr>
                      <a:r>
                        <a:rPr lang="en" sz="1500">
                          <a:latin typeface="Inter"/>
                          <a:ea typeface="Inter"/>
                          <a:cs typeface="Inter"/>
                          <a:sym typeface="Inter"/>
                        </a:rPr>
                        <a:t>Angela Onwuachi-Willig, “Race and Racial Identity are Social Constructs,” </a:t>
                      </a:r>
                      <a:r>
                        <a:rPr i="1" lang="en" sz="1500">
                          <a:latin typeface="Inter"/>
                          <a:ea typeface="Inter"/>
                          <a:cs typeface="Inter"/>
                          <a:sym typeface="Inter"/>
                        </a:rPr>
                        <a:t>New York Times</a:t>
                      </a:r>
                      <a:r>
                        <a:rPr lang="en" sz="1500">
                          <a:latin typeface="Inter"/>
                          <a:ea typeface="Inter"/>
                          <a:cs typeface="Inter"/>
                          <a:sym typeface="Inter"/>
                        </a:rPr>
                        <a:t>, September 6, 2016.</a:t>
                      </a:r>
                      <a:endParaRPr sz="15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34300" marB="34300" marR="68600" marL="68600"/>
                </a:tc>
              </a:tr>
              <a:tr h="2822650">
                <a:tc>
                  <a:txBody>
                    <a:bodyPr/>
                    <a:lstStyle/>
                    <a:p>
                      <a:pPr indent="-3429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Inter"/>
                        <a:buChar char="●"/>
                      </a:pPr>
                      <a:r>
                        <a:t/>
                      </a:r>
                      <a:endParaRPr b="1" sz="1800">
                        <a:solidFill>
                          <a:srgbClr val="E95C3D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-3429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Inter"/>
                        <a:buChar char="●"/>
                      </a:pPr>
                      <a:r>
                        <a:t/>
                      </a:r>
                      <a:endParaRPr b="1" sz="1800">
                        <a:solidFill>
                          <a:srgbClr val="E95C3D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-3429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Inter"/>
                        <a:buChar char="●"/>
                      </a:pPr>
                      <a:r>
                        <a:t/>
                      </a:r>
                      <a:endParaRPr b="1" sz="1800">
                        <a:solidFill>
                          <a:srgbClr val="E95C3D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800">
                          <a:latin typeface="Inter"/>
                          <a:ea typeface="Inter"/>
                          <a:cs typeface="Inter"/>
                          <a:sym typeface="Inter"/>
                        </a:rPr>
                        <a:t>Examples</a:t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34300" marB="34300" marR="68600" marL="68600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1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  <a:p>
                      <a:pPr indent="0" lvl="0" marL="0" marR="0" rtl="0" algn="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800">
                          <a:latin typeface="Inter"/>
                          <a:ea typeface="Inter"/>
                          <a:cs typeface="Inter"/>
                          <a:sym typeface="Inter"/>
                        </a:rPr>
                        <a:t>Question</a:t>
                      </a:r>
                      <a:endParaRPr b="1" sz="1800"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T="34300" marB="34300" marR="68600" marL="68600"/>
                </a:tc>
              </a:tr>
            </a:tbl>
          </a:graphicData>
        </a:graphic>
      </p:graphicFrame>
      <p:sp>
        <p:nvSpPr>
          <p:cNvPr id="92" name="Google Shape;92;p14"/>
          <p:cNvSpPr txBox="1"/>
          <p:nvPr/>
        </p:nvSpPr>
        <p:spPr>
          <a:xfrm>
            <a:off x="2926080" y="1965960"/>
            <a:ext cx="3218700" cy="9924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dk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chemeClr val="dk1"/>
                </a:solidFill>
                <a:latin typeface="Plus Jakarta Sans"/>
                <a:ea typeface="Plus Jakarta Sans"/>
                <a:cs typeface="Plus Jakarta Sans"/>
                <a:sym typeface="Plus Jakarta Sans"/>
              </a:rPr>
              <a:t>Social Construct</a:t>
            </a:r>
            <a:endParaRPr b="1" sz="2900">
              <a:solidFill>
                <a:schemeClr val="dk1"/>
              </a:solidFill>
              <a:latin typeface="Plus Jakarta Sans"/>
              <a:ea typeface="Plus Jakarta Sans"/>
              <a:cs typeface="Plus Jakarta Sans"/>
              <a:sym typeface="Plus Jakarta Sans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--------------------------------------------------------</a:t>
            </a:r>
            <a:endParaRPr sz="1000"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My understanding: 4  3  2  1</a:t>
            </a:r>
            <a:endParaRPr sz="13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93" name="Google Shape;93;p14"/>
          <p:cNvSpPr txBox="1"/>
          <p:nvPr/>
        </p:nvSpPr>
        <p:spPr>
          <a:xfrm>
            <a:off x="1324050" y="4601500"/>
            <a:ext cx="6495900" cy="482700"/>
          </a:xfrm>
          <a:prstGeom prst="rect">
            <a:avLst/>
          </a:prstGeom>
          <a:solidFill>
            <a:srgbClr val="FFFFFF"/>
          </a:solidFill>
          <a:ln cap="flat" cmpd="sng" w="19050">
            <a:solidFill>
              <a:srgbClr val="E95C3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Name: _____________________________________  Date: ________ Class: ____________________</a:t>
            </a:r>
            <a:endParaRPr sz="1800">
              <a:solidFill>
                <a:srgbClr val="59595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5"/>
          <p:cNvSpPr txBox="1"/>
          <p:nvPr/>
        </p:nvSpPr>
        <p:spPr>
          <a:xfrm>
            <a:off x="5083575" y="3020325"/>
            <a:ext cx="3792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Mattie Blume, “National Mall, Washington, D.C.,” March 25, 2010. CC BY-SA 4.0.</a:t>
            </a:r>
            <a:endParaRPr sz="1200"/>
          </a:p>
        </p:txBody>
      </p:sp>
      <p:sp>
        <p:nvSpPr>
          <p:cNvPr id="99" name="Google Shape;99;p15"/>
          <p:cNvSpPr txBox="1"/>
          <p:nvPr>
            <p:ph idx="2" type="body"/>
          </p:nvPr>
        </p:nvSpPr>
        <p:spPr>
          <a:xfrm>
            <a:off x="470450" y="178525"/>
            <a:ext cx="4302600" cy="21630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latin typeface="Inter"/>
                <a:ea typeface="Inter"/>
                <a:cs typeface="Inter"/>
                <a:sym typeface="Inter"/>
              </a:rPr>
              <a:t>Quickwrite: </a:t>
            </a:r>
            <a:r>
              <a:rPr lang="en" sz="1600">
                <a:latin typeface="Inter"/>
                <a:ea typeface="Inter"/>
                <a:cs typeface="Inter"/>
                <a:sym typeface="Inter"/>
              </a:rPr>
              <a:t>In 3-5 sentences, answer the following prompt.</a:t>
            </a:r>
            <a:endParaRPr sz="1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" sz="1600">
                <a:latin typeface="Inter"/>
                <a:ea typeface="Inter"/>
                <a:cs typeface="Inter"/>
                <a:sym typeface="Inter"/>
              </a:rPr>
              <a:t>What are some beliefs or ideas that many people in your society agree on that people in other societies might not?</a:t>
            </a:r>
            <a:endParaRPr i="1" sz="1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600"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1400">
              <a:solidFill>
                <a:srgbClr val="E95C3D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00" name="Google Shape;10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46500" y="178525"/>
            <a:ext cx="4066147" cy="2723472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5"/>
          <p:cNvSpPr txBox="1"/>
          <p:nvPr/>
        </p:nvSpPr>
        <p:spPr>
          <a:xfrm>
            <a:off x="1324050" y="4601500"/>
            <a:ext cx="6495900" cy="482700"/>
          </a:xfrm>
          <a:prstGeom prst="rect">
            <a:avLst/>
          </a:prstGeom>
          <a:solidFill>
            <a:srgbClr val="FFFFFF"/>
          </a:solidFill>
          <a:ln cap="flat" cmpd="sng" w="19050">
            <a:solidFill>
              <a:srgbClr val="E95C3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Name: _____________________________________  Date: ________ Class: ____________________</a:t>
            </a:r>
            <a:endParaRPr sz="1800">
              <a:solidFill>
                <a:srgbClr val="595959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