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1E7EDCF-8727-4953-8B11-67B38435145C}">
  <a:tblStyle styleId="{11E7EDCF-8727-4953-8B11-67B38435145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f1daf221_0_3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f1daf221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4155723975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4155723975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Development of Agriculture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CRP Self-Assessment</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0" name="Google Shape;60;p13"/>
          <p:cNvSpPr txBox="1"/>
          <p:nvPr/>
        </p:nvSpPr>
        <p:spPr>
          <a:xfrm>
            <a:off x="1757525" y="1526450"/>
            <a:ext cx="5545500" cy="9198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b="1" lang="en">
                <a:latin typeface="Plus Jakarta Sans"/>
                <a:ea typeface="Plus Jakarta Sans"/>
                <a:cs typeface="Plus Jakarta Sans"/>
                <a:sym typeface="Plus Jakarta Sans"/>
              </a:rPr>
              <a:t>PROMPT</a:t>
            </a:r>
            <a:endParaRPr b="1">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rPr b="1" lang="en">
                <a:solidFill>
                  <a:schemeClr val="dk1"/>
                </a:solidFill>
                <a:latin typeface="Plus Jakarta Sans"/>
                <a:ea typeface="Plus Jakarta Sans"/>
                <a:cs typeface="Plus Jakarta Sans"/>
                <a:sym typeface="Plus Jakarta Sans"/>
              </a:rPr>
              <a:t>How did the development of agriculture shape early civilizations?</a:t>
            </a:r>
            <a:endParaRPr b="1" sz="1600">
              <a:solidFill>
                <a:srgbClr val="000000"/>
              </a:solidFill>
              <a:latin typeface="Plus Jakarta Sans"/>
              <a:ea typeface="Plus Jakarta Sans"/>
              <a:cs typeface="Plus Jakarta Sans"/>
              <a:sym typeface="Plus Jakarta Sans"/>
            </a:endParaRPr>
          </a:p>
        </p:txBody>
      </p:sp>
      <p:sp>
        <p:nvSpPr>
          <p:cNvPr id="61" name="Google Shape;61;p13"/>
          <p:cNvSpPr txBox="1"/>
          <p:nvPr/>
        </p:nvSpPr>
        <p:spPr>
          <a:xfrm>
            <a:off x="338625" y="2534825"/>
            <a:ext cx="7112400" cy="68136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b="1" lang="en" sz="1200">
                <a:latin typeface="Inter"/>
                <a:ea typeface="Inter"/>
                <a:cs typeface="Inter"/>
                <a:sym typeface="Inter"/>
              </a:rPr>
              <a:t>Write your thesis statement:</a:t>
            </a:r>
            <a:endParaRPr b="1"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Is your thesis statement in your introduction paragraph? 				</a:t>
            </a:r>
            <a:r>
              <a:rPr b="1" lang="en" sz="1200">
                <a:latin typeface="Inter"/>
                <a:ea typeface="Inter"/>
                <a:cs typeface="Inter"/>
                <a:sym typeface="Inter"/>
              </a:rPr>
              <a:t>YES		NO</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Does your thesis </a:t>
            </a:r>
            <a:r>
              <a:rPr lang="en" sz="1200">
                <a:latin typeface="Inter"/>
                <a:ea typeface="Inter"/>
                <a:cs typeface="Inter"/>
                <a:sym typeface="Inter"/>
              </a:rPr>
              <a:t>statement</a:t>
            </a:r>
            <a:r>
              <a:rPr lang="en" sz="1200">
                <a:latin typeface="Inter"/>
                <a:ea typeface="Inter"/>
                <a:cs typeface="Inter"/>
                <a:sym typeface="Inter"/>
              </a:rPr>
              <a:t> make a historically defensible claim?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Write the topics and evidence of your body paragraphs: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Did you maintain and explain your argument throughout the essay?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What causes and effects did you identify?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Did you identify and explain the most significant cause or effect?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did you do well in your essay?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area could you improve?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62" name="Google Shape;62;p13"/>
          <p:cNvSpPr txBox="1"/>
          <p:nvPr/>
        </p:nvSpPr>
        <p:spPr>
          <a:xfrm>
            <a:off x="483300" y="2847125"/>
            <a:ext cx="6809700" cy="5322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t/>
            </a:r>
            <a:endParaRPr sz="2500">
              <a:latin typeface="Inter"/>
              <a:ea typeface="Inter"/>
              <a:cs typeface="Inter"/>
              <a:sym typeface="Inter"/>
            </a:endParaRPr>
          </a:p>
        </p:txBody>
      </p:sp>
      <p:graphicFrame>
        <p:nvGraphicFramePr>
          <p:cNvPr id="63" name="Google Shape;63;p13"/>
          <p:cNvGraphicFramePr/>
          <p:nvPr/>
        </p:nvGraphicFramePr>
        <p:xfrm>
          <a:off x="483300" y="4533900"/>
          <a:ext cx="3000000" cy="3000000"/>
        </p:xfrm>
        <a:graphic>
          <a:graphicData uri="http://schemas.openxmlformats.org/drawingml/2006/table">
            <a:tbl>
              <a:tblPr>
                <a:noFill/>
                <a:tableStyleId>{11E7EDCF-8727-4953-8B11-67B38435145C}</a:tableStyleId>
              </a:tblPr>
              <a:tblGrid>
                <a:gridCol w="1702425"/>
                <a:gridCol w="1702425"/>
                <a:gridCol w="1702425"/>
                <a:gridCol w="1702425"/>
              </a:tblGrid>
              <a:tr h="381000">
                <a:tc>
                  <a:txBody>
                    <a:bodyPr/>
                    <a:lstStyle/>
                    <a:p>
                      <a:pPr indent="0" lvl="0" marL="0" rtl="0" algn="ctr">
                        <a:spcBef>
                          <a:spcPts val="0"/>
                        </a:spcBef>
                        <a:spcAft>
                          <a:spcPts val="0"/>
                        </a:spcAft>
                        <a:buNone/>
                      </a:pPr>
                      <a:r>
                        <a:rPr b="1" lang="en" sz="1200">
                          <a:latin typeface="Inter"/>
                          <a:ea typeface="Inter"/>
                          <a:cs typeface="Inter"/>
                          <a:sym typeface="Inter"/>
                        </a:rPr>
                        <a:t>Topic</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Document Evidence</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Outside Evidence</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bl>
          </a:graphicData>
        </a:graphic>
      </p:graphicFrame>
      <p:graphicFrame>
        <p:nvGraphicFramePr>
          <p:cNvPr id="64" name="Google Shape;64;p13"/>
          <p:cNvGraphicFramePr/>
          <p:nvPr/>
        </p:nvGraphicFramePr>
        <p:xfrm>
          <a:off x="483300" y="7086600"/>
          <a:ext cx="3000000" cy="3000000"/>
        </p:xfrm>
        <a:graphic>
          <a:graphicData uri="http://schemas.openxmlformats.org/drawingml/2006/table">
            <a:tbl>
              <a:tblPr>
                <a:noFill/>
                <a:tableStyleId>{11E7EDCF-8727-4953-8B11-67B38435145C}</a:tableStyleId>
              </a:tblPr>
              <a:tblGrid>
                <a:gridCol w="3404850"/>
                <a:gridCol w="3404850"/>
              </a:tblGrid>
              <a:tr h="381000">
                <a:tc>
                  <a:txBody>
                    <a:bodyPr/>
                    <a:lstStyle/>
                    <a:p>
                      <a:pPr indent="0" lvl="0" marL="0" rtl="0" algn="ctr">
                        <a:spcBef>
                          <a:spcPts val="0"/>
                        </a:spcBef>
                        <a:spcAft>
                          <a:spcPts val="0"/>
                        </a:spcAft>
                        <a:buNone/>
                      </a:pPr>
                      <a:r>
                        <a:rPr b="1" lang="en" sz="1200">
                          <a:latin typeface="Inter"/>
                          <a:ea typeface="Inter"/>
                          <a:cs typeface="Inter"/>
                          <a:sym typeface="Inter"/>
                        </a:rPr>
                        <a:t>Causes</a:t>
                      </a:r>
                      <a:endParaRPr b="1" sz="1200">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Effects</a:t>
                      </a:r>
                      <a:endParaRPr b="1" sz="1200">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bl>
          </a:graphicData>
        </a:graphic>
      </p:graphicFrame>
      <p:pic>
        <p:nvPicPr>
          <p:cNvPr id="65" name="Google Shape;65;p13"/>
          <p:cNvPicPr preferRelativeResize="0"/>
          <p:nvPr/>
        </p:nvPicPr>
        <p:blipFill>
          <a:blip r:embed="rId5">
            <a:alphaModFix/>
          </a:blip>
          <a:stretch>
            <a:fillRect/>
          </a:stretch>
        </p:blipFill>
        <p:spPr>
          <a:xfrm>
            <a:off x="638975" y="1473225"/>
            <a:ext cx="919800" cy="919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Development of Agriculture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CRP Self-Assessment (Exemplar)</a:t>
            </a:r>
            <a:endParaRPr sz="2500">
              <a:solidFill>
                <a:schemeClr val="dk1"/>
              </a:solidFill>
              <a:latin typeface="Plus Jakarta Sans"/>
              <a:ea typeface="Plus Jakarta Sans"/>
              <a:cs typeface="Plus Jakarta Sans"/>
              <a:sym typeface="Plus Jakarta Sans"/>
            </a:endParaRPr>
          </a:p>
        </p:txBody>
      </p:sp>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5" name="Google Shape;75;p14"/>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76" name="Google Shape;76;p14"/>
          <p:cNvSpPr txBox="1"/>
          <p:nvPr/>
        </p:nvSpPr>
        <p:spPr>
          <a:xfrm>
            <a:off x="338625" y="2534825"/>
            <a:ext cx="7112400" cy="68136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b="1" lang="en" sz="1200">
                <a:latin typeface="Inter"/>
                <a:ea typeface="Inter"/>
                <a:cs typeface="Inter"/>
                <a:sym typeface="Inter"/>
              </a:rPr>
              <a:t>Write your thesis statement:</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Is your thesis statement in your introduction paragraph? 				</a:t>
            </a:r>
            <a:r>
              <a:rPr b="1" lang="en" sz="1200">
                <a:latin typeface="Inter"/>
                <a:ea typeface="Inter"/>
                <a:cs typeface="Inter"/>
                <a:sym typeface="Inter"/>
              </a:rPr>
              <a:t>YES		NO</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Does your thesis statement make a historically defensible claim?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Write the topics and evidence of your body paragraphs: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Did you maintain and explain your argument throughout the essay?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What causes and effects did you identify?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Did you identify and explain the most significant cause or effect?		</a:t>
            </a:r>
            <a:r>
              <a:rPr b="1" lang="en" sz="1200">
                <a:solidFill>
                  <a:schemeClr val="dk1"/>
                </a:solidFill>
                <a:latin typeface="Inter"/>
                <a:ea typeface="Inter"/>
                <a:cs typeface="Inter"/>
                <a:sym typeface="Inter"/>
              </a:rPr>
              <a:t>YES		NO</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did you do well in your essay? </a:t>
            </a:r>
            <a:r>
              <a:rPr b="1" lang="en" sz="1200">
                <a:solidFill>
                  <a:srgbClr val="E95C3D"/>
                </a:solidFill>
                <a:latin typeface="Inter"/>
                <a:ea typeface="Inter"/>
                <a:cs typeface="Inter"/>
                <a:sym typeface="Inter"/>
              </a:rPr>
              <a:t>I supported by claim well with evidence.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area could you improve? </a:t>
            </a:r>
            <a:r>
              <a:rPr b="1" lang="en" sz="1200">
                <a:solidFill>
                  <a:srgbClr val="E95C3D"/>
                </a:solidFill>
                <a:latin typeface="Inter"/>
                <a:ea typeface="Inter"/>
                <a:cs typeface="Inter"/>
                <a:sym typeface="Inter"/>
              </a:rPr>
              <a:t>The contextualization point is difficult for me to do well.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77" name="Google Shape;77;p14"/>
          <p:cNvSpPr txBox="1"/>
          <p:nvPr/>
        </p:nvSpPr>
        <p:spPr>
          <a:xfrm>
            <a:off x="483300" y="2847125"/>
            <a:ext cx="6809700" cy="7239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150">
                <a:solidFill>
                  <a:srgbClr val="E95C3D"/>
                </a:solidFill>
                <a:latin typeface="Inter"/>
                <a:ea typeface="Inter"/>
                <a:cs typeface="Inter"/>
                <a:sym typeface="Inter"/>
              </a:rPr>
              <a:t>The development of agriculture shaped early civilizations because it allowed people to remain sedentary and build organized cities through urban planning, supported the development of writing and social stratification, and not-so-positively, it caused a more rapid spread of infectious diseases among human populations.</a:t>
            </a:r>
            <a:endParaRPr b="1" sz="1150">
              <a:solidFill>
                <a:srgbClr val="E95C3D"/>
              </a:solidFill>
              <a:latin typeface="Inter"/>
              <a:ea typeface="Inter"/>
              <a:cs typeface="Inter"/>
              <a:sym typeface="Inter"/>
            </a:endParaRPr>
          </a:p>
        </p:txBody>
      </p:sp>
      <p:graphicFrame>
        <p:nvGraphicFramePr>
          <p:cNvPr id="78" name="Google Shape;78;p14"/>
          <p:cNvGraphicFramePr/>
          <p:nvPr/>
        </p:nvGraphicFramePr>
        <p:xfrm>
          <a:off x="563975" y="4613250"/>
          <a:ext cx="3000000" cy="3000000"/>
        </p:xfrm>
        <a:graphic>
          <a:graphicData uri="http://schemas.openxmlformats.org/drawingml/2006/table">
            <a:tbl>
              <a:tblPr>
                <a:noFill/>
                <a:tableStyleId>{11E7EDCF-8727-4953-8B11-67B38435145C}</a:tableStyleId>
              </a:tblPr>
              <a:tblGrid>
                <a:gridCol w="1702425"/>
                <a:gridCol w="1702425"/>
                <a:gridCol w="1702425"/>
                <a:gridCol w="1702425"/>
              </a:tblGrid>
              <a:tr h="576300">
                <a:tc>
                  <a:txBody>
                    <a:bodyPr/>
                    <a:lstStyle/>
                    <a:p>
                      <a:pPr indent="0" lvl="0" marL="0" rtl="0" algn="ctr">
                        <a:spcBef>
                          <a:spcPts val="0"/>
                        </a:spcBef>
                        <a:spcAft>
                          <a:spcPts val="0"/>
                        </a:spcAft>
                        <a:buNone/>
                      </a:pPr>
                      <a:r>
                        <a:rPr b="1" lang="en" sz="1200">
                          <a:latin typeface="Inter"/>
                          <a:ea typeface="Inter"/>
                          <a:cs typeface="Inter"/>
                          <a:sym typeface="Inter"/>
                        </a:rPr>
                        <a:t>Topic</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Organized cities</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Writing and social stratification.</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Disease</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r h="432200">
                <a:tc>
                  <a:txBody>
                    <a:bodyPr/>
                    <a:lstStyle/>
                    <a:p>
                      <a:pPr indent="0" lvl="0" marL="0" rtl="0" algn="ctr">
                        <a:spcBef>
                          <a:spcPts val="0"/>
                        </a:spcBef>
                        <a:spcAft>
                          <a:spcPts val="0"/>
                        </a:spcAft>
                        <a:buNone/>
                      </a:pPr>
                      <a:r>
                        <a:rPr b="1" lang="en" sz="1200">
                          <a:latin typeface="Inter"/>
                          <a:ea typeface="Inter"/>
                          <a:cs typeface="Inter"/>
                          <a:sym typeface="Inter"/>
                        </a:rPr>
                        <a:t>Document Evidence</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 &amp; C</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r h="576300">
                <a:tc>
                  <a:txBody>
                    <a:bodyPr/>
                    <a:lstStyle/>
                    <a:p>
                      <a:pPr indent="0" lvl="0" marL="0" rtl="0" algn="ctr">
                        <a:spcBef>
                          <a:spcPts val="0"/>
                        </a:spcBef>
                        <a:spcAft>
                          <a:spcPts val="0"/>
                        </a:spcAft>
                        <a:buNone/>
                      </a:pPr>
                      <a:r>
                        <a:rPr b="1" lang="en" sz="1200">
                          <a:latin typeface="Inter"/>
                          <a:ea typeface="Inter"/>
                          <a:cs typeface="Inter"/>
                          <a:sym typeface="Inter"/>
                        </a:rPr>
                        <a:t>Outside Evidence</a:t>
                      </a:r>
                      <a:endParaRPr b="1" sz="1200">
                        <a:latin typeface="Inter"/>
                        <a:ea typeface="Inter"/>
                        <a:cs typeface="Inter"/>
                        <a:sym typeface="Inter"/>
                      </a:endParaRPr>
                    </a:p>
                  </a:txBody>
                  <a:tcPr marT="91425" marB="91425" marR="91425" marL="91425" anchor="ctr">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Early civilizations forming along rivers</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Legal Codes</a:t>
                      </a:r>
                      <a:endParaRPr b="1" sz="1200">
                        <a:solidFill>
                          <a:srgbClr val="E95C3D"/>
                        </a:solidFill>
                        <a:latin typeface="Inter"/>
                        <a:ea typeface="Inter"/>
                        <a:cs typeface="Inter"/>
                        <a:sym typeface="Inter"/>
                      </a:endParaRPr>
                    </a:p>
                  </a:txBody>
                  <a:tcPr marT="91425" marB="91425" marR="91425" marL="91425">
                    <a:lnL cap="flat" cmpd="sng" w="19050">
                      <a:solidFill>
                        <a:srgbClr val="E95C3D"/>
                      </a:solidFill>
                      <a:prstDash val="solid"/>
                      <a:round/>
                      <a:headEnd len="sm" w="sm" type="none"/>
                      <a:tailEnd len="sm" w="sm" type="none"/>
                    </a:lnL>
                    <a:lnR cap="flat" cmpd="sng" w="19050">
                      <a:solidFill>
                        <a:srgbClr val="E95C3D"/>
                      </a:solidFill>
                      <a:prstDash val="solid"/>
                      <a:round/>
                      <a:headEnd len="sm" w="sm" type="none"/>
                      <a:tailEnd len="sm" w="sm" type="none"/>
                    </a:lnR>
                    <a:lnT cap="flat" cmpd="sng" w="19050">
                      <a:solidFill>
                        <a:srgbClr val="E95C3D"/>
                      </a:solidFill>
                      <a:prstDash val="solid"/>
                      <a:round/>
                      <a:headEnd len="sm" w="sm" type="none"/>
                      <a:tailEnd len="sm" w="sm" type="none"/>
                    </a:lnT>
                    <a:lnB cap="flat" cmpd="sng" w="19050">
                      <a:solidFill>
                        <a:srgbClr val="E95C3D"/>
                      </a:solidFill>
                      <a:prstDash val="solid"/>
                      <a:round/>
                      <a:headEnd len="sm" w="sm" type="none"/>
                      <a:tailEnd len="sm" w="sm" type="none"/>
                    </a:lnB>
                  </a:tcPr>
                </a:tc>
              </a:tr>
            </a:tbl>
          </a:graphicData>
        </a:graphic>
      </p:graphicFrame>
      <p:graphicFrame>
        <p:nvGraphicFramePr>
          <p:cNvPr id="79" name="Google Shape;79;p14"/>
          <p:cNvGraphicFramePr/>
          <p:nvPr/>
        </p:nvGraphicFramePr>
        <p:xfrm>
          <a:off x="483300" y="7162800"/>
          <a:ext cx="3000000" cy="3000000"/>
        </p:xfrm>
        <a:graphic>
          <a:graphicData uri="http://schemas.openxmlformats.org/drawingml/2006/table">
            <a:tbl>
              <a:tblPr>
                <a:noFill/>
                <a:tableStyleId>{11E7EDCF-8727-4953-8B11-67B38435145C}</a:tableStyleId>
              </a:tblPr>
              <a:tblGrid>
                <a:gridCol w="3404850"/>
                <a:gridCol w="3404850"/>
              </a:tblGrid>
              <a:tr h="381000">
                <a:tc>
                  <a:txBody>
                    <a:bodyPr/>
                    <a:lstStyle/>
                    <a:p>
                      <a:pPr indent="0" lvl="0" marL="0" rtl="0" algn="ctr">
                        <a:spcBef>
                          <a:spcPts val="0"/>
                        </a:spcBef>
                        <a:spcAft>
                          <a:spcPts val="0"/>
                        </a:spcAft>
                        <a:buNone/>
                      </a:pPr>
                      <a:r>
                        <a:rPr b="1" lang="en" sz="1200">
                          <a:latin typeface="Inter"/>
                          <a:ea typeface="Inter"/>
                          <a:cs typeface="Inter"/>
                          <a:sym typeface="Inter"/>
                        </a:rPr>
                        <a:t>Causes</a:t>
                      </a:r>
                      <a:endParaRPr b="1" sz="1200">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Effects</a:t>
                      </a:r>
                      <a:endParaRPr b="1" sz="1200">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Development of agriculture</a:t>
                      </a:r>
                      <a:endParaRPr b="1" sz="1200">
                        <a:solidFill>
                          <a:srgbClr val="E95C3D"/>
                        </a:solidFill>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People settled in permanent communities, writing systems and social hierarchies formed, diseases spread</a:t>
                      </a:r>
                      <a:endParaRPr b="1" sz="1200">
                        <a:solidFill>
                          <a:srgbClr val="E95C3D"/>
                        </a:solidFill>
                        <a:latin typeface="Inter"/>
                        <a:ea typeface="Inter"/>
                        <a:cs typeface="Inter"/>
                        <a:sym typeface="Inter"/>
                      </a:endParaRPr>
                    </a:p>
                  </a:txBody>
                  <a:tcPr marT="91425" marB="91425" marR="91425" marL="91425">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bl>
          </a:graphicData>
        </a:graphic>
      </p:graphicFrame>
      <p:sp>
        <p:nvSpPr>
          <p:cNvPr id="80" name="Google Shape;80;p14"/>
          <p:cNvSpPr/>
          <p:nvPr/>
        </p:nvSpPr>
        <p:spPr>
          <a:xfrm>
            <a:off x="5813325" y="3612575"/>
            <a:ext cx="616500" cy="307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4"/>
          <p:cNvSpPr/>
          <p:nvPr/>
        </p:nvSpPr>
        <p:spPr>
          <a:xfrm>
            <a:off x="5813325" y="3993575"/>
            <a:ext cx="616500" cy="307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4"/>
          <p:cNvSpPr/>
          <p:nvPr/>
        </p:nvSpPr>
        <p:spPr>
          <a:xfrm>
            <a:off x="5813325" y="6494125"/>
            <a:ext cx="616500" cy="307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4"/>
          <p:cNvSpPr/>
          <p:nvPr/>
        </p:nvSpPr>
        <p:spPr>
          <a:xfrm>
            <a:off x="5813325" y="8367525"/>
            <a:ext cx="616500" cy="3075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4"/>
          <p:cNvSpPr txBox="1"/>
          <p:nvPr/>
        </p:nvSpPr>
        <p:spPr>
          <a:xfrm>
            <a:off x="1757525" y="1526450"/>
            <a:ext cx="5545500" cy="9198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b="1" lang="en">
                <a:latin typeface="Plus Jakarta Sans"/>
                <a:ea typeface="Plus Jakarta Sans"/>
                <a:cs typeface="Plus Jakarta Sans"/>
                <a:sym typeface="Plus Jakarta Sans"/>
              </a:rPr>
              <a:t>PROMPT</a:t>
            </a:r>
            <a:endParaRPr b="1">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rPr b="1" lang="en">
                <a:solidFill>
                  <a:schemeClr val="dk1"/>
                </a:solidFill>
                <a:latin typeface="Plus Jakarta Sans"/>
                <a:ea typeface="Plus Jakarta Sans"/>
                <a:cs typeface="Plus Jakarta Sans"/>
                <a:sym typeface="Plus Jakarta Sans"/>
              </a:rPr>
              <a:t>How did the development of agriculture shape early civilizations?</a:t>
            </a:r>
            <a:endParaRPr b="1" sz="1600">
              <a:solidFill>
                <a:srgbClr val="000000"/>
              </a:solidFill>
              <a:latin typeface="Plus Jakarta Sans"/>
              <a:ea typeface="Plus Jakarta Sans"/>
              <a:cs typeface="Plus Jakarta Sans"/>
              <a:sym typeface="Plus Jakarta Sans"/>
            </a:endParaRPr>
          </a:p>
        </p:txBody>
      </p:sp>
      <p:pic>
        <p:nvPicPr>
          <p:cNvPr id="85" name="Google Shape;85;p14"/>
          <p:cNvPicPr preferRelativeResize="0"/>
          <p:nvPr/>
        </p:nvPicPr>
        <p:blipFill>
          <a:blip r:embed="rId5">
            <a:alphaModFix/>
          </a:blip>
          <a:stretch>
            <a:fillRect/>
          </a:stretch>
        </p:blipFill>
        <p:spPr>
          <a:xfrm>
            <a:off x="638975" y="147322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