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Plus Jakarta Sans"/>
      <p:regular r:id="rId11"/>
      <p:bold r:id="rId12"/>
      <p:italic r:id="rId13"/>
      <p:boldItalic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60">
          <p15:clr>
            <a:srgbClr val="A4A3A4"/>
          </p15:clr>
        </p15:guide>
        <p15:guide id="2" pos="2880">
          <p15:clr>
            <a:srgbClr val="A4A3A4"/>
          </p15:clr>
        </p15:guide>
        <p15:guide id="3" pos="295">
          <p15:clr>
            <a:srgbClr val="747775"/>
          </p15:clr>
        </p15:guide>
        <p15:guide id="4" pos="4601">
          <p15:clr>
            <a:srgbClr val="747775"/>
          </p15:clr>
        </p15:guide>
        <p15:guide id="5" orient="horz" pos="6160">
          <p15:clr>
            <a:srgbClr val="747775"/>
          </p15:clr>
        </p15:guide>
        <p15:guide id="6" orient="horz" pos="3168">
          <p15:clr>
            <a:srgbClr val="747775"/>
          </p15:clr>
        </p15:guide>
        <p15:guide id="7" pos="345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3218D37-CDA5-4F5C-B70B-344B3F794A3A}">
  <a:tblStyle styleId="{13218D37-CDA5-4F5C-B70B-344B3F794A3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860" orient="horz"/>
        <p:guide pos="2880"/>
        <p:guide pos="295"/>
        <p:guide pos="4601"/>
        <p:guide pos="6160" orient="horz"/>
        <p:guide pos="3168" orient="horz"/>
        <p:guide pos="3456"/>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regular.fntdata"/><Relationship Id="rId10" Type="http://schemas.openxmlformats.org/officeDocument/2006/relationships/font" Target="fonts/Halant-bold.fntdata"/><Relationship Id="rId13" Type="http://schemas.openxmlformats.org/officeDocument/2006/relationships/font" Target="fonts/PlusJakartaSans-italic.fntdata"/><Relationship Id="rId12"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5" Type="http://schemas.openxmlformats.org/officeDocument/2006/relationships/font" Target="fonts/Inter-regular.fntdata"/><Relationship Id="rId14" Type="http://schemas.openxmlformats.org/officeDocument/2006/relationships/font" Target="fonts/PlusJakartaSans-boldItalic.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f1daf221_0_3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f1daf221_0_3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687ae32e26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687ae32e26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Essay Reflection </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550163" y="1331349"/>
            <a:ext cx="7021500" cy="307500"/>
          </a:xfrm>
          <a:prstGeom prst="rect">
            <a:avLst/>
          </a:prstGeom>
          <a:solidFill>
            <a:srgbClr val="FFFFFF"/>
          </a:solid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First, record your score in each rubric category</a:t>
            </a:r>
            <a:endParaRPr sz="1500">
              <a:latin typeface="Inter"/>
              <a:ea typeface="Inter"/>
              <a:cs typeface="Inter"/>
              <a:sym typeface="Inter"/>
            </a:endParaRPr>
          </a:p>
        </p:txBody>
      </p:sp>
      <p:sp>
        <p:nvSpPr>
          <p:cNvPr id="60" name="Google Shape;60;p13"/>
          <p:cNvSpPr txBox="1"/>
          <p:nvPr/>
        </p:nvSpPr>
        <p:spPr>
          <a:xfrm>
            <a:off x="1675509" y="2687231"/>
            <a:ext cx="4425300" cy="540900"/>
          </a:xfrm>
          <a:prstGeom prst="rect">
            <a:avLst/>
          </a:prstGeom>
          <a:solidFill>
            <a:srgbClr val="FFFFFF"/>
          </a:solidFill>
          <a:ln>
            <a:noFill/>
          </a:ln>
        </p:spPr>
        <p:txBody>
          <a:bodyPr anchorCtr="0" anchor="ctr" bIns="119600" lIns="119600" spcFirstLastPara="1" rIns="119600" wrap="square" tIns="67675">
            <a:noAutofit/>
          </a:bodyPr>
          <a:lstStyle/>
          <a:p>
            <a:pPr indent="0" lvl="0" marL="0" rtl="0" algn="ctr">
              <a:spcBef>
                <a:spcPts val="0"/>
              </a:spcBef>
              <a:spcAft>
                <a:spcPts val="0"/>
              </a:spcAft>
              <a:buNone/>
            </a:pPr>
            <a:r>
              <a:rPr lang="en" sz="1300">
                <a:latin typeface="Inter"/>
                <a:ea typeface="Inter"/>
                <a:cs typeface="Inter"/>
                <a:sym typeface="Inter"/>
              </a:rPr>
              <a:t>Pick one of the above categories that you excelled in. Be specific and explain what you did well.</a:t>
            </a:r>
            <a:endParaRPr sz="1300">
              <a:latin typeface="Inter"/>
              <a:ea typeface="Inter"/>
              <a:cs typeface="Inter"/>
              <a:sym typeface="Inter"/>
            </a:endParaRPr>
          </a:p>
        </p:txBody>
      </p:sp>
      <p:sp>
        <p:nvSpPr>
          <p:cNvPr id="61" name="Google Shape;61;p13"/>
          <p:cNvSpPr txBox="1"/>
          <p:nvPr/>
        </p:nvSpPr>
        <p:spPr>
          <a:xfrm>
            <a:off x="483225" y="6343476"/>
            <a:ext cx="6774300" cy="1770600"/>
          </a:xfrm>
          <a:prstGeom prst="rect">
            <a:avLst/>
          </a:prstGeom>
          <a:noFill/>
          <a:ln cap="flat" cmpd="sng" w="9525">
            <a:solidFill>
              <a:srgbClr val="B7B7B7"/>
            </a:solidFill>
            <a:prstDash val="solid"/>
            <a:round/>
            <a:headEnd len="sm" w="sm" type="none"/>
            <a:tailEnd len="sm" w="sm" type="none"/>
          </a:ln>
        </p:spPr>
        <p:txBody>
          <a:bodyPr anchorCtr="0" anchor="t" bIns="119600" lIns="67675" spcFirstLastPara="1" rIns="67675" wrap="square" tIns="67675">
            <a:noAutofit/>
          </a:bodyPr>
          <a:lstStyle/>
          <a:p>
            <a:pPr indent="0" lvl="0" marL="0" rtl="0" algn="ctr">
              <a:lnSpc>
                <a:spcPct val="100000"/>
              </a:lnSpc>
              <a:spcBef>
                <a:spcPts val="0"/>
              </a:spcBef>
              <a:spcAft>
                <a:spcPts val="0"/>
              </a:spcAft>
              <a:buNone/>
            </a:pPr>
            <a:r>
              <a:rPr b="1" lang="en" sz="1100">
                <a:latin typeface="Inter"/>
                <a:ea typeface="Inter"/>
                <a:cs typeface="Inter"/>
                <a:sym typeface="Inter"/>
              </a:rPr>
              <a:t>Pick one section of your essay (2-5 sentences) and rewrite it based on what you wrote above. </a:t>
            </a:r>
            <a:endParaRPr sz="1100">
              <a:latin typeface="Inter"/>
              <a:ea typeface="Inter"/>
              <a:cs typeface="Inter"/>
              <a:sym typeface="Inter"/>
            </a:endParaRPr>
          </a:p>
        </p:txBody>
      </p:sp>
      <p:graphicFrame>
        <p:nvGraphicFramePr>
          <p:cNvPr id="62" name="Google Shape;62;p13"/>
          <p:cNvGraphicFramePr/>
          <p:nvPr/>
        </p:nvGraphicFramePr>
        <p:xfrm>
          <a:off x="463795" y="1745342"/>
          <a:ext cx="3000000" cy="3000000"/>
        </p:xfrm>
        <a:graphic>
          <a:graphicData uri="http://schemas.openxmlformats.org/drawingml/2006/table">
            <a:tbl>
              <a:tblPr>
                <a:noFill/>
                <a:tableStyleId>{13218D37-CDA5-4F5C-B70B-344B3F794A3A}</a:tableStyleId>
              </a:tblPr>
              <a:tblGrid>
                <a:gridCol w="658700"/>
                <a:gridCol w="753125"/>
                <a:gridCol w="805600"/>
                <a:gridCol w="811025"/>
                <a:gridCol w="1386350"/>
                <a:gridCol w="1422225"/>
                <a:gridCol w="972825"/>
              </a:tblGrid>
              <a:tr h="392100">
                <a:tc>
                  <a:txBody>
                    <a:bodyPr/>
                    <a:lstStyle/>
                    <a:p>
                      <a:pPr indent="0" lvl="0" marL="0" rtl="0" algn="ctr">
                        <a:spcBef>
                          <a:spcPts val="0"/>
                        </a:spcBef>
                        <a:spcAft>
                          <a:spcPts val="0"/>
                        </a:spcAft>
                        <a:buNone/>
                      </a:pPr>
                      <a:r>
                        <a:rPr b="1" lang="en" sz="1000">
                          <a:latin typeface="Inter"/>
                          <a:ea typeface="Inter"/>
                          <a:cs typeface="Inter"/>
                          <a:sym typeface="Inter"/>
                        </a:rPr>
                        <a:t>Thesis</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Purpose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Textual Evidence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Outside Evidence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Contextualization</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Focus Historical Thinking Skill</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Writing Mechanics</a:t>
                      </a:r>
                      <a:endParaRPr b="1" sz="1000">
                        <a:latin typeface="Inter"/>
                        <a:ea typeface="Inter"/>
                        <a:cs typeface="Inter"/>
                        <a:sym typeface="Inter"/>
                      </a:endParaRPr>
                    </a:p>
                  </a:txBody>
                  <a:tcPr marT="95775" marB="95775" marR="97150" marL="97150"/>
                </a:tc>
              </a:tr>
              <a:tr h="104750">
                <a:tc>
                  <a:txBody>
                    <a:bodyPr/>
                    <a:lstStyle/>
                    <a:p>
                      <a:pPr indent="0" lvl="0" marL="0" rtl="0" algn="ctr">
                        <a:spcBef>
                          <a:spcPts val="0"/>
                        </a:spcBef>
                        <a:spcAft>
                          <a:spcPts val="0"/>
                        </a:spcAft>
                        <a:buNone/>
                      </a:pPr>
                      <a:r>
                        <a:rPr lang="en" sz="1000">
                          <a:latin typeface="Inter"/>
                          <a:ea typeface="Inter"/>
                          <a:cs typeface="Inter"/>
                          <a:sym typeface="Inter"/>
                        </a:rPr>
                        <a:t>___/1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___/1</a:t>
                      </a:r>
                      <a:endParaRPr sz="1000">
                        <a:latin typeface="Inter"/>
                        <a:ea typeface="Inter"/>
                        <a:cs typeface="Inter"/>
                        <a:sym typeface="Inter"/>
                      </a:endParaRPr>
                    </a:p>
                  </a:txBody>
                  <a:tcPr marT="95775" marB="95775" marR="97150" marL="97150"/>
                </a:tc>
              </a:tr>
            </a:tbl>
          </a:graphicData>
        </a:graphic>
      </p:graphicFrame>
      <p:sp>
        <p:nvSpPr>
          <p:cNvPr id="63" name="Google Shape;63;p13"/>
          <p:cNvSpPr txBox="1"/>
          <p:nvPr/>
        </p:nvSpPr>
        <p:spPr>
          <a:xfrm>
            <a:off x="1149864" y="4101125"/>
            <a:ext cx="5538300" cy="540900"/>
          </a:xfrm>
          <a:prstGeom prst="rect">
            <a:avLst/>
          </a:prstGeom>
          <a:noFill/>
          <a:ln>
            <a:noFill/>
          </a:ln>
        </p:spPr>
        <p:txBody>
          <a:bodyPr anchorCtr="0" anchor="t" bIns="119600" lIns="119600" spcFirstLastPara="1" rIns="119600" wrap="square" tIns="67675">
            <a:noAutofit/>
          </a:bodyPr>
          <a:lstStyle/>
          <a:p>
            <a:pPr indent="0" lvl="0" marL="0" rtl="0" algn="ctr">
              <a:spcBef>
                <a:spcPts val="0"/>
              </a:spcBef>
              <a:spcAft>
                <a:spcPts val="0"/>
              </a:spcAft>
              <a:buNone/>
            </a:pPr>
            <a:r>
              <a:rPr lang="en" sz="1300">
                <a:latin typeface="Inter"/>
                <a:ea typeface="Inter"/>
                <a:cs typeface="Inter"/>
                <a:sym typeface="Inter"/>
              </a:rPr>
              <a:t>Pick </a:t>
            </a:r>
            <a:r>
              <a:rPr lang="en" sz="1300" u="sng">
                <a:latin typeface="Inter"/>
                <a:ea typeface="Inter"/>
                <a:cs typeface="Inter"/>
                <a:sym typeface="Inter"/>
              </a:rPr>
              <a:t>up to three</a:t>
            </a:r>
            <a:r>
              <a:rPr lang="en" sz="1300">
                <a:latin typeface="Inter"/>
                <a:ea typeface="Inter"/>
                <a:cs typeface="Inter"/>
                <a:sym typeface="Inter"/>
              </a:rPr>
              <a:t> of the above categories that you can improve on. Be specific and explain what can be improved upon.</a:t>
            </a:r>
            <a:endParaRPr sz="1300">
              <a:latin typeface="Inter"/>
              <a:ea typeface="Inter"/>
              <a:cs typeface="Inter"/>
              <a:sym typeface="Inter"/>
            </a:endParaRPr>
          </a:p>
        </p:txBody>
      </p:sp>
      <p:sp>
        <p:nvSpPr>
          <p:cNvPr id="64" name="Google Shape;64;p13"/>
          <p:cNvSpPr txBox="1"/>
          <p:nvPr/>
        </p:nvSpPr>
        <p:spPr>
          <a:xfrm>
            <a:off x="5220474" y="5908150"/>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_______________</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65" name="Google Shape;65;p13"/>
          <p:cNvSpPr txBox="1"/>
          <p:nvPr/>
        </p:nvSpPr>
        <p:spPr>
          <a:xfrm>
            <a:off x="483225"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600">
              <a:latin typeface="Inter"/>
              <a:ea typeface="Inter"/>
              <a:cs typeface="Inter"/>
              <a:sym typeface="Inter"/>
            </a:endParaRPr>
          </a:p>
        </p:txBody>
      </p:sp>
      <p:sp>
        <p:nvSpPr>
          <p:cNvPr id="66" name="Google Shape;66;p13"/>
          <p:cNvSpPr txBox="1"/>
          <p:nvPr/>
        </p:nvSpPr>
        <p:spPr>
          <a:xfrm>
            <a:off x="2829278"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600">
              <a:latin typeface="Inter"/>
              <a:ea typeface="Inter"/>
              <a:cs typeface="Inter"/>
              <a:sym typeface="Inter"/>
            </a:endParaRPr>
          </a:p>
        </p:txBody>
      </p:sp>
      <p:sp>
        <p:nvSpPr>
          <p:cNvPr id="67" name="Google Shape;67;p13"/>
          <p:cNvSpPr txBox="1"/>
          <p:nvPr/>
        </p:nvSpPr>
        <p:spPr>
          <a:xfrm>
            <a:off x="5175331"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600">
              <a:latin typeface="Inter"/>
              <a:ea typeface="Inter"/>
              <a:cs typeface="Inter"/>
              <a:sym typeface="Inter"/>
            </a:endParaRPr>
          </a:p>
        </p:txBody>
      </p:sp>
      <p:sp>
        <p:nvSpPr>
          <p:cNvPr id="68" name="Google Shape;68;p13"/>
          <p:cNvSpPr txBox="1"/>
          <p:nvPr/>
        </p:nvSpPr>
        <p:spPr>
          <a:xfrm>
            <a:off x="483225" y="8210750"/>
            <a:ext cx="3369000" cy="1091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67675">
            <a:noAutofit/>
          </a:bodyPr>
          <a:lstStyle/>
          <a:p>
            <a:pPr indent="0" lvl="0" marL="0" rtl="0" algn="l">
              <a:spcBef>
                <a:spcPts val="0"/>
              </a:spcBef>
              <a:spcAft>
                <a:spcPts val="0"/>
              </a:spcAft>
              <a:buNone/>
            </a:pPr>
            <a:r>
              <a:rPr lang="en" sz="1100">
                <a:latin typeface="Inter"/>
                <a:ea typeface="Inter"/>
                <a:cs typeface="Inter"/>
                <a:sym typeface="Inter"/>
              </a:rPr>
              <a:t>In one sentence, explain what makes this rewrite stronger.</a:t>
            </a:r>
            <a:endParaRPr sz="1100">
              <a:latin typeface="Inter"/>
              <a:ea typeface="Inter"/>
              <a:cs typeface="Inter"/>
              <a:sym typeface="Inter"/>
            </a:endParaRPr>
          </a:p>
        </p:txBody>
      </p:sp>
      <p:sp>
        <p:nvSpPr>
          <p:cNvPr id="69" name="Google Shape;69;p13"/>
          <p:cNvSpPr txBox="1"/>
          <p:nvPr/>
        </p:nvSpPr>
        <p:spPr>
          <a:xfrm>
            <a:off x="3920225" y="8206600"/>
            <a:ext cx="3369000" cy="1091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67675">
            <a:noAutofit/>
          </a:bodyPr>
          <a:lstStyle/>
          <a:p>
            <a:pPr indent="0" lvl="0" marL="0" rtl="0" algn="l">
              <a:spcBef>
                <a:spcPts val="0"/>
              </a:spcBef>
              <a:spcAft>
                <a:spcPts val="0"/>
              </a:spcAft>
              <a:buNone/>
            </a:pPr>
            <a:r>
              <a:rPr lang="en" sz="1100">
                <a:latin typeface="Inter"/>
                <a:ea typeface="Inter"/>
                <a:cs typeface="Inter"/>
                <a:sym typeface="Inter"/>
              </a:rPr>
              <a:t>In one sentence, write a concrete step you will incorporate into your writing next time.</a:t>
            </a:r>
            <a:endParaRPr sz="1100">
              <a:latin typeface="Inter"/>
              <a:ea typeface="Inter"/>
              <a:cs typeface="Inter"/>
              <a:sym typeface="Inter"/>
            </a:endParaRPr>
          </a:p>
        </p:txBody>
      </p:sp>
      <p:sp>
        <p:nvSpPr>
          <p:cNvPr id="70" name="Google Shape;70;p13"/>
          <p:cNvSpPr txBox="1"/>
          <p:nvPr/>
        </p:nvSpPr>
        <p:spPr>
          <a:xfrm>
            <a:off x="483225" y="3335799"/>
            <a:ext cx="6809700" cy="7338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t/>
            </a:r>
            <a:endParaRPr sz="2500">
              <a:latin typeface="Inter"/>
              <a:ea typeface="Inter"/>
              <a:cs typeface="Inter"/>
              <a:sym typeface="Inter"/>
            </a:endParaRPr>
          </a:p>
        </p:txBody>
      </p:sp>
      <p:sp>
        <p:nvSpPr>
          <p:cNvPr id="71" name="Google Shape;71;p13"/>
          <p:cNvSpPr txBox="1"/>
          <p:nvPr/>
        </p:nvSpPr>
        <p:spPr>
          <a:xfrm>
            <a:off x="2874424" y="5910225"/>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_______________</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72" name="Google Shape;72;p13"/>
          <p:cNvSpPr txBox="1"/>
          <p:nvPr/>
        </p:nvSpPr>
        <p:spPr>
          <a:xfrm>
            <a:off x="528374" y="5910225"/>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_______________</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73" name="Google Shape;73;p13"/>
          <p:cNvSpPr txBox="1"/>
          <p:nvPr/>
        </p:nvSpPr>
        <p:spPr>
          <a:xfrm>
            <a:off x="381550" y="1023400"/>
            <a:ext cx="68097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4"/>
          <p:cNvSpPr txBox="1"/>
          <p:nvPr/>
        </p:nvSpPr>
        <p:spPr>
          <a:xfrm>
            <a:off x="5175331"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My essay has a clear claim, but I need to go deeper in analyzing how my evidence connects to my argument.</a:t>
            </a:r>
            <a:endParaRPr sz="1600">
              <a:latin typeface="Inter"/>
              <a:ea typeface="Inter"/>
              <a:cs typeface="Inter"/>
              <a:sym typeface="Inter"/>
            </a:endParaRPr>
          </a:p>
        </p:txBody>
      </p:sp>
      <p:sp>
        <p:nvSpPr>
          <p:cNvPr id="79" name="Google Shape;79;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Essay Reflection  (Exemplar) </a:t>
            </a:r>
            <a:endParaRPr sz="2500">
              <a:solidFill>
                <a:schemeClr val="dk1"/>
              </a:solidFill>
              <a:latin typeface="Plus Jakarta Sans"/>
              <a:ea typeface="Plus Jakarta Sans"/>
              <a:cs typeface="Plus Jakarta Sans"/>
              <a:sym typeface="Plus Jakarta Sans"/>
            </a:endParaRPr>
          </a:p>
        </p:txBody>
      </p:sp>
      <p:sp>
        <p:nvSpPr>
          <p:cNvPr id="80" name="Google Shape;8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1" name="Google Shape;81;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2" name="Google Shape;82;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3" name="Google Shape;83;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4" name="Google Shape;84;p14"/>
          <p:cNvSpPr txBox="1"/>
          <p:nvPr/>
        </p:nvSpPr>
        <p:spPr>
          <a:xfrm>
            <a:off x="550163" y="1331349"/>
            <a:ext cx="7021500" cy="307500"/>
          </a:xfrm>
          <a:prstGeom prst="rect">
            <a:avLst/>
          </a:prstGeom>
          <a:solidFill>
            <a:srgbClr val="FFFFFF"/>
          </a:solid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First, record your score in each rubric category</a:t>
            </a:r>
            <a:endParaRPr sz="1500">
              <a:latin typeface="Inter"/>
              <a:ea typeface="Inter"/>
              <a:cs typeface="Inter"/>
              <a:sym typeface="Inter"/>
            </a:endParaRPr>
          </a:p>
        </p:txBody>
      </p:sp>
      <p:sp>
        <p:nvSpPr>
          <p:cNvPr id="85" name="Google Shape;85;p14"/>
          <p:cNvSpPr txBox="1"/>
          <p:nvPr/>
        </p:nvSpPr>
        <p:spPr>
          <a:xfrm>
            <a:off x="1675509" y="2687231"/>
            <a:ext cx="4425300" cy="540900"/>
          </a:xfrm>
          <a:prstGeom prst="rect">
            <a:avLst/>
          </a:prstGeom>
          <a:solidFill>
            <a:srgbClr val="FFFFFF"/>
          </a:solidFill>
          <a:ln>
            <a:noFill/>
          </a:ln>
        </p:spPr>
        <p:txBody>
          <a:bodyPr anchorCtr="0" anchor="ctr" bIns="119600" lIns="119600" spcFirstLastPara="1" rIns="119600" wrap="square" tIns="67675">
            <a:noAutofit/>
          </a:bodyPr>
          <a:lstStyle/>
          <a:p>
            <a:pPr indent="0" lvl="0" marL="0" rtl="0" algn="ctr">
              <a:spcBef>
                <a:spcPts val="0"/>
              </a:spcBef>
              <a:spcAft>
                <a:spcPts val="0"/>
              </a:spcAft>
              <a:buNone/>
            </a:pPr>
            <a:r>
              <a:rPr lang="en" sz="1300">
                <a:latin typeface="Inter"/>
                <a:ea typeface="Inter"/>
                <a:cs typeface="Inter"/>
                <a:sym typeface="Inter"/>
              </a:rPr>
              <a:t>Pick one of the above categories that you excelled in. Be specific and explain what you did well.</a:t>
            </a:r>
            <a:endParaRPr sz="1300">
              <a:latin typeface="Inter"/>
              <a:ea typeface="Inter"/>
              <a:cs typeface="Inter"/>
              <a:sym typeface="Inter"/>
            </a:endParaRPr>
          </a:p>
        </p:txBody>
      </p:sp>
      <p:sp>
        <p:nvSpPr>
          <p:cNvPr id="86" name="Google Shape;86;p14"/>
          <p:cNvSpPr txBox="1"/>
          <p:nvPr/>
        </p:nvSpPr>
        <p:spPr>
          <a:xfrm>
            <a:off x="483225" y="6343476"/>
            <a:ext cx="6774300" cy="1770600"/>
          </a:xfrm>
          <a:prstGeom prst="rect">
            <a:avLst/>
          </a:prstGeom>
          <a:noFill/>
          <a:ln cap="flat" cmpd="sng" w="9525">
            <a:solidFill>
              <a:srgbClr val="B7B7B7"/>
            </a:solidFill>
            <a:prstDash val="solid"/>
            <a:round/>
            <a:headEnd len="sm" w="sm" type="none"/>
            <a:tailEnd len="sm" w="sm" type="none"/>
          </a:ln>
        </p:spPr>
        <p:txBody>
          <a:bodyPr anchorCtr="0" anchor="t" bIns="119600" lIns="67675" spcFirstLastPara="1" rIns="67675" wrap="square" tIns="67675">
            <a:noAutofit/>
          </a:bodyPr>
          <a:lstStyle/>
          <a:p>
            <a:pPr indent="0" lvl="0" marL="0" rtl="0" algn="ctr">
              <a:lnSpc>
                <a:spcPct val="100000"/>
              </a:lnSpc>
              <a:spcBef>
                <a:spcPts val="0"/>
              </a:spcBef>
              <a:spcAft>
                <a:spcPts val="0"/>
              </a:spcAft>
              <a:buNone/>
            </a:pPr>
            <a:r>
              <a:rPr b="1" lang="en" sz="1100">
                <a:latin typeface="Inter"/>
                <a:ea typeface="Inter"/>
                <a:cs typeface="Inter"/>
                <a:sym typeface="Inter"/>
              </a:rPr>
              <a:t>Pick one section of your essay (2-5 sentences) and rewrite it based on what you wrote above.</a:t>
            </a:r>
            <a:endParaRPr b="1" sz="11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Agriculture allowed people to build a highly organized and advanced city. As seen in Document A, the city had a grid-like street layout, public baths, granaries, and large brick buildings, which required careful planning and a permanent population to maintain. The development of agriculture provided a steady food supply, which meant people no longer had to move in search of food. This stability freed up time and labor for construction projects and urban planning, enabling the growth of complex structures like the Great Bath and advanced drainage systems. By supporting a settled community, agriculture made it possible for cities to thrive as a center of trade, culture, and governance.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100">
                <a:latin typeface="Inter"/>
                <a:ea typeface="Inter"/>
                <a:cs typeface="Inter"/>
                <a:sym typeface="Inter"/>
              </a:rPr>
              <a:t> </a:t>
            </a:r>
            <a:endParaRPr sz="1100">
              <a:latin typeface="Inter"/>
              <a:ea typeface="Inter"/>
              <a:cs typeface="Inter"/>
              <a:sym typeface="Inter"/>
            </a:endParaRPr>
          </a:p>
        </p:txBody>
      </p:sp>
      <p:graphicFrame>
        <p:nvGraphicFramePr>
          <p:cNvPr id="87" name="Google Shape;87;p14"/>
          <p:cNvGraphicFramePr/>
          <p:nvPr/>
        </p:nvGraphicFramePr>
        <p:xfrm>
          <a:off x="463795" y="1745342"/>
          <a:ext cx="3000000" cy="3000000"/>
        </p:xfrm>
        <a:graphic>
          <a:graphicData uri="http://schemas.openxmlformats.org/drawingml/2006/table">
            <a:tbl>
              <a:tblPr>
                <a:noFill/>
                <a:tableStyleId>{13218D37-CDA5-4F5C-B70B-344B3F794A3A}</a:tableStyleId>
              </a:tblPr>
              <a:tblGrid>
                <a:gridCol w="658700"/>
                <a:gridCol w="753125"/>
                <a:gridCol w="805600"/>
                <a:gridCol w="811025"/>
                <a:gridCol w="1386350"/>
                <a:gridCol w="1422225"/>
                <a:gridCol w="972825"/>
              </a:tblGrid>
              <a:tr h="392100">
                <a:tc>
                  <a:txBody>
                    <a:bodyPr/>
                    <a:lstStyle/>
                    <a:p>
                      <a:pPr indent="0" lvl="0" marL="0" rtl="0" algn="ctr">
                        <a:spcBef>
                          <a:spcPts val="0"/>
                        </a:spcBef>
                        <a:spcAft>
                          <a:spcPts val="0"/>
                        </a:spcAft>
                        <a:buNone/>
                      </a:pPr>
                      <a:r>
                        <a:rPr b="1" lang="en" sz="1000">
                          <a:latin typeface="Inter"/>
                          <a:ea typeface="Inter"/>
                          <a:cs typeface="Inter"/>
                          <a:sym typeface="Inter"/>
                        </a:rPr>
                        <a:t>Thesis</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Purpose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Textual Evidence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Outside Evidence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Contextualization</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Focus Historical Thinking Skill</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Writing Mechanics</a:t>
                      </a:r>
                      <a:endParaRPr b="1" sz="1000">
                        <a:latin typeface="Inter"/>
                        <a:ea typeface="Inter"/>
                        <a:cs typeface="Inter"/>
                        <a:sym typeface="Inter"/>
                      </a:endParaRPr>
                    </a:p>
                  </a:txBody>
                  <a:tcPr marT="95775" marB="95775" marR="97150" marL="97150"/>
                </a:tc>
              </a:tr>
              <a:tr h="104750">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0</a:t>
                      </a:r>
                      <a:r>
                        <a:rPr lang="en" sz="1000">
                          <a:latin typeface="Inter"/>
                          <a:ea typeface="Inter"/>
                          <a:cs typeface="Inter"/>
                          <a:sym typeface="Inter"/>
                        </a:rPr>
                        <a:t>/1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1</a:t>
                      </a:r>
                      <a:r>
                        <a:rPr lang="en" sz="1000">
                          <a:solidFill>
                            <a:srgbClr val="000000"/>
                          </a:solidFill>
                          <a:latin typeface="Inter"/>
                          <a:ea typeface="Inter"/>
                          <a:cs typeface="Inter"/>
                          <a:sym typeface="Inter"/>
                        </a:rPr>
                        <a:t>/2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0</a:t>
                      </a:r>
                      <a:r>
                        <a:rPr lang="en" sz="1000">
                          <a:solidFill>
                            <a:srgbClr val="000000"/>
                          </a:solidFill>
                          <a:latin typeface="Inter"/>
                          <a:ea typeface="Inter"/>
                          <a:cs typeface="Inter"/>
                          <a:sym typeface="Inter"/>
                        </a:rPr>
                        <a:t>/2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1</a:t>
                      </a:r>
                      <a:r>
                        <a:rPr lang="en" sz="1000">
                          <a:solidFill>
                            <a:srgbClr val="000000"/>
                          </a:solidFill>
                          <a:latin typeface="Inter"/>
                          <a:ea typeface="Inter"/>
                          <a:cs typeface="Inter"/>
                          <a:sym typeface="Inter"/>
                        </a:rPr>
                        <a:t>/1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0</a:t>
                      </a:r>
                      <a:r>
                        <a:rPr lang="en" sz="1000">
                          <a:solidFill>
                            <a:srgbClr val="000000"/>
                          </a:solidFill>
                          <a:latin typeface="Inter"/>
                          <a:ea typeface="Inter"/>
                          <a:cs typeface="Inter"/>
                          <a:sym typeface="Inter"/>
                        </a:rPr>
                        <a:t>/1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1</a:t>
                      </a:r>
                      <a:r>
                        <a:rPr lang="en" sz="1000">
                          <a:solidFill>
                            <a:srgbClr val="000000"/>
                          </a:solidFill>
                          <a:latin typeface="Inter"/>
                          <a:ea typeface="Inter"/>
                          <a:cs typeface="Inter"/>
                          <a:sym typeface="Inter"/>
                        </a:rPr>
                        <a:t>/2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1</a:t>
                      </a:r>
                      <a:r>
                        <a:rPr lang="en" sz="1000">
                          <a:solidFill>
                            <a:srgbClr val="000000"/>
                          </a:solidFill>
                          <a:latin typeface="Inter"/>
                          <a:ea typeface="Inter"/>
                          <a:cs typeface="Inter"/>
                          <a:sym typeface="Inter"/>
                        </a:rPr>
                        <a:t>/1</a:t>
                      </a:r>
                      <a:endParaRPr sz="1000">
                        <a:latin typeface="Inter"/>
                        <a:ea typeface="Inter"/>
                        <a:cs typeface="Inter"/>
                        <a:sym typeface="Inter"/>
                      </a:endParaRPr>
                    </a:p>
                  </a:txBody>
                  <a:tcPr marT="95775" marB="95775" marR="97150" marL="97150"/>
                </a:tc>
              </a:tr>
            </a:tbl>
          </a:graphicData>
        </a:graphic>
      </p:graphicFrame>
      <p:sp>
        <p:nvSpPr>
          <p:cNvPr id="88" name="Google Shape;88;p14"/>
          <p:cNvSpPr txBox="1"/>
          <p:nvPr/>
        </p:nvSpPr>
        <p:spPr>
          <a:xfrm>
            <a:off x="1149864" y="4101125"/>
            <a:ext cx="5538300" cy="540900"/>
          </a:xfrm>
          <a:prstGeom prst="rect">
            <a:avLst/>
          </a:prstGeom>
          <a:noFill/>
          <a:ln>
            <a:noFill/>
          </a:ln>
        </p:spPr>
        <p:txBody>
          <a:bodyPr anchorCtr="0" anchor="t" bIns="119600" lIns="119600" spcFirstLastPara="1" rIns="119600" wrap="square" tIns="67675">
            <a:noAutofit/>
          </a:bodyPr>
          <a:lstStyle/>
          <a:p>
            <a:pPr indent="0" lvl="0" marL="0" rtl="0" algn="ctr">
              <a:spcBef>
                <a:spcPts val="0"/>
              </a:spcBef>
              <a:spcAft>
                <a:spcPts val="0"/>
              </a:spcAft>
              <a:buNone/>
            </a:pPr>
            <a:r>
              <a:rPr lang="en" sz="1300">
                <a:latin typeface="Inter"/>
                <a:ea typeface="Inter"/>
                <a:cs typeface="Inter"/>
                <a:sym typeface="Inter"/>
              </a:rPr>
              <a:t>Pick </a:t>
            </a:r>
            <a:r>
              <a:rPr lang="en" sz="1300" u="sng">
                <a:latin typeface="Inter"/>
                <a:ea typeface="Inter"/>
                <a:cs typeface="Inter"/>
                <a:sym typeface="Inter"/>
              </a:rPr>
              <a:t>up to three</a:t>
            </a:r>
            <a:r>
              <a:rPr lang="en" sz="1300">
                <a:latin typeface="Inter"/>
                <a:ea typeface="Inter"/>
                <a:cs typeface="Inter"/>
                <a:sym typeface="Inter"/>
              </a:rPr>
              <a:t> of the above categories that you can improve on. Be specific and explain what can be improved upon.</a:t>
            </a:r>
            <a:endParaRPr sz="1300">
              <a:latin typeface="Inter"/>
              <a:ea typeface="Inter"/>
              <a:cs typeface="Inter"/>
              <a:sym typeface="Inter"/>
            </a:endParaRPr>
          </a:p>
        </p:txBody>
      </p:sp>
      <p:sp>
        <p:nvSpPr>
          <p:cNvPr id="89" name="Google Shape;89;p14"/>
          <p:cNvSpPr txBox="1"/>
          <p:nvPr/>
        </p:nvSpPr>
        <p:spPr>
          <a:xfrm>
            <a:off x="5220474" y="5908150"/>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a:t>
            </a:r>
            <a:r>
              <a:rPr b="1" lang="en" sz="1000" u="sng">
                <a:solidFill>
                  <a:srgbClr val="E95C3D"/>
                </a:solidFill>
                <a:latin typeface="Inter"/>
                <a:ea typeface="Inter"/>
                <a:cs typeface="Inter"/>
                <a:sym typeface="Inter"/>
              </a:rPr>
              <a:t>Purpose</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90" name="Google Shape;90;p14"/>
          <p:cNvSpPr txBox="1"/>
          <p:nvPr/>
        </p:nvSpPr>
        <p:spPr>
          <a:xfrm>
            <a:off x="483225"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 need to write a clearer thesis statement that directly answers the prompt and previews my my main argument.</a:t>
            </a:r>
            <a:endParaRPr sz="1600">
              <a:latin typeface="Inter"/>
              <a:ea typeface="Inter"/>
              <a:cs typeface="Inter"/>
              <a:sym typeface="Inter"/>
            </a:endParaRPr>
          </a:p>
        </p:txBody>
      </p:sp>
      <p:sp>
        <p:nvSpPr>
          <p:cNvPr id="91" name="Google Shape;91;p14"/>
          <p:cNvSpPr txBox="1"/>
          <p:nvPr/>
        </p:nvSpPr>
        <p:spPr>
          <a:xfrm>
            <a:off x="2829278"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 should include at least two pieces of direct evidence from the documents and explain how they support my argument.</a:t>
            </a:r>
            <a:endParaRPr sz="1600">
              <a:latin typeface="Inter"/>
              <a:ea typeface="Inter"/>
              <a:cs typeface="Inter"/>
              <a:sym typeface="Inter"/>
            </a:endParaRPr>
          </a:p>
        </p:txBody>
      </p:sp>
      <p:sp>
        <p:nvSpPr>
          <p:cNvPr id="92" name="Google Shape;92;p14"/>
          <p:cNvSpPr txBox="1"/>
          <p:nvPr/>
        </p:nvSpPr>
        <p:spPr>
          <a:xfrm>
            <a:off x="483225" y="8210750"/>
            <a:ext cx="3369000" cy="1091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67675">
            <a:noAutofit/>
          </a:bodyPr>
          <a:lstStyle/>
          <a:p>
            <a:pPr indent="0" lvl="0" marL="0" rtl="0" algn="l">
              <a:spcBef>
                <a:spcPts val="0"/>
              </a:spcBef>
              <a:spcAft>
                <a:spcPts val="0"/>
              </a:spcAft>
              <a:buNone/>
            </a:pPr>
            <a:r>
              <a:rPr lang="en" sz="1100">
                <a:latin typeface="Inter"/>
                <a:ea typeface="Inter"/>
                <a:cs typeface="Inter"/>
                <a:sym typeface="Inter"/>
              </a:rPr>
              <a:t>In one sentence, explain what makes this rewrite stronger.</a:t>
            </a:r>
            <a:endParaRPr sz="1100">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This rewrite uses specific evidence from one documents to clearly show how </a:t>
            </a:r>
            <a:r>
              <a:rPr b="1" lang="en" sz="1200">
                <a:solidFill>
                  <a:srgbClr val="E95C3D"/>
                </a:solidFill>
                <a:latin typeface="Inter"/>
                <a:ea typeface="Inter"/>
                <a:cs typeface="Inter"/>
                <a:sym typeface="Inter"/>
              </a:rPr>
              <a:t>agriculture</a:t>
            </a:r>
            <a:r>
              <a:rPr b="1" lang="en" sz="1200">
                <a:solidFill>
                  <a:srgbClr val="E95C3D"/>
                </a:solidFill>
                <a:latin typeface="Inter"/>
                <a:ea typeface="Inter"/>
                <a:cs typeface="Inter"/>
                <a:sym typeface="Inter"/>
              </a:rPr>
              <a:t> allowed for cities to grow,</a:t>
            </a:r>
            <a:endParaRPr sz="1100">
              <a:latin typeface="Inter"/>
              <a:ea typeface="Inter"/>
              <a:cs typeface="Inter"/>
              <a:sym typeface="Inter"/>
            </a:endParaRPr>
          </a:p>
        </p:txBody>
      </p:sp>
      <p:sp>
        <p:nvSpPr>
          <p:cNvPr id="93" name="Google Shape;93;p14"/>
          <p:cNvSpPr txBox="1"/>
          <p:nvPr/>
        </p:nvSpPr>
        <p:spPr>
          <a:xfrm>
            <a:off x="3920225" y="8206600"/>
            <a:ext cx="3369000" cy="1091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67675">
            <a:noAutofit/>
          </a:bodyPr>
          <a:lstStyle/>
          <a:p>
            <a:pPr indent="0" lvl="0" marL="0" rtl="0" algn="l">
              <a:spcBef>
                <a:spcPts val="0"/>
              </a:spcBef>
              <a:spcAft>
                <a:spcPts val="0"/>
              </a:spcAft>
              <a:buNone/>
            </a:pPr>
            <a:r>
              <a:rPr lang="en" sz="1100">
                <a:latin typeface="Inter"/>
                <a:ea typeface="Inter"/>
                <a:cs typeface="Inter"/>
                <a:sym typeface="Inter"/>
              </a:rPr>
              <a:t>In one sentence, write a concrete step you will incorporate into your writing next time.</a:t>
            </a:r>
            <a:endParaRPr sz="11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Next time, I will use multiple documents and explain how they connect to show causation.</a:t>
            </a:r>
            <a:endParaRPr b="1" sz="1200">
              <a:solidFill>
                <a:srgbClr val="E95C3D"/>
              </a:solidFill>
              <a:latin typeface="Inter"/>
              <a:ea typeface="Inter"/>
              <a:cs typeface="Inter"/>
              <a:sym typeface="Inter"/>
            </a:endParaRPr>
          </a:p>
          <a:p>
            <a:pPr indent="0" lvl="0" marL="0" rtl="0" algn="l">
              <a:spcBef>
                <a:spcPts val="1200"/>
              </a:spcBef>
              <a:spcAft>
                <a:spcPts val="0"/>
              </a:spcAft>
              <a:buNone/>
            </a:pPr>
            <a:r>
              <a:t/>
            </a:r>
            <a:endParaRPr sz="1100">
              <a:latin typeface="Inter"/>
              <a:ea typeface="Inter"/>
              <a:cs typeface="Inter"/>
              <a:sym typeface="Inter"/>
            </a:endParaRPr>
          </a:p>
        </p:txBody>
      </p:sp>
      <p:sp>
        <p:nvSpPr>
          <p:cNvPr id="94" name="Google Shape;94;p14"/>
          <p:cNvSpPr txBox="1"/>
          <p:nvPr/>
        </p:nvSpPr>
        <p:spPr>
          <a:xfrm>
            <a:off x="483225" y="3335799"/>
            <a:ext cx="6809700" cy="7338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I clearly explained how the development of agriculture led to social stratification in Egypt.</a:t>
            </a:r>
            <a:endParaRPr b="1" sz="1200">
              <a:solidFill>
                <a:srgbClr val="E95C3D"/>
              </a:solidFill>
              <a:latin typeface="Inter"/>
              <a:ea typeface="Inter"/>
              <a:cs typeface="Inter"/>
              <a:sym typeface="Inter"/>
            </a:endParaRPr>
          </a:p>
        </p:txBody>
      </p:sp>
      <p:sp>
        <p:nvSpPr>
          <p:cNvPr id="95" name="Google Shape;95;p14"/>
          <p:cNvSpPr txBox="1"/>
          <p:nvPr/>
        </p:nvSpPr>
        <p:spPr>
          <a:xfrm>
            <a:off x="2874424" y="5910225"/>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a:t>
            </a:r>
            <a:r>
              <a:rPr b="1" lang="en" sz="1000" u="sng">
                <a:solidFill>
                  <a:srgbClr val="E95C3D"/>
                </a:solidFill>
                <a:latin typeface="Inter"/>
                <a:ea typeface="Inter"/>
                <a:cs typeface="Inter"/>
                <a:sym typeface="Inter"/>
              </a:rPr>
              <a:t>Textual Evidence</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96" name="Google Shape;96;p14"/>
          <p:cNvSpPr txBox="1"/>
          <p:nvPr/>
        </p:nvSpPr>
        <p:spPr>
          <a:xfrm>
            <a:off x="528374" y="5910225"/>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a:t>
            </a:r>
            <a:r>
              <a:rPr b="1" lang="en" sz="1000" u="sng">
                <a:solidFill>
                  <a:srgbClr val="E95C3D"/>
                </a:solidFill>
                <a:latin typeface="Inter"/>
                <a:ea typeface="Inter"/>
                <a:cs typeface="Inter"/>
                <a:sym typeface="Inter"/>
              </a:rPr>
              <a:t>Thesis</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97" name="Google Shape;97;p14"/>
          <p:cNvSpPr txBox="1"/>
          <p:nvPr/>
        </p:nvSpPr>
        <p:spPr>
          <a:xfrm>
            <a:off x="381550" y="1023400"/>
            <a:ext cx="68097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