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Lst>
  <p:sldSz cy="10058400" cx="7772400"/>
  <p:notesSz cx="6858000" cy="9144000"/>
  <p:embeddedFontLst>
    <p:embeddedFont>
      <p:font typeface="Halant"/>
      <p:regular r:id="rId20"/>
      <p:bold r:id="rId21"/>
    </p:embeddedFont>
    <p:embeddedFont>
      <p:font typeface="Plus Jakarta Sans"/>
      <p:regular r:id="rId22"/>
      <p:bold r:id="rId23"/>
      <p:italic r:id="rId24"/>
      <p:boldItalic r:id="rId25"/>
    </p:embeddedFont>
    <p:embeddedFont>
      <p:font typeface="Inter"/>
      <p:regular r:id="rId26"/>
      <p:bold r:id="rId27"/>
      <p:italic r:id="rId28"/>
      <p:boldItalic r:id="rId29"/>
    </p:embeddedFont>
    <p:embeddedFont>
      <p:font typeface="Plus Jakarta Sans SemiBold"/>
      <p:regular r:id="rId30"/>
      <p:bold r:id="rId31"/>
      <p:italic r:id="rId32"/>
      <p:boldItalic r:id="rId33"/>
    </p:embeddedFont>
    <p:embeddedFont>
      <p:font typeface="Plus Jakarta Sans Medium"/>
      <p:regular r:id="rId34"/>
      <p:bold r:id="rId35"/>
      <p:italic r:id="rId36"/>
      <p:boldItalic r:id="rId37"/>
    </p:embeddedFont>
    <p:embeddedFont>
      <p:font typeface="Work Sans"/>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3BE5822-CB3E-4650-AF4F-07B2A9D55286}">
  <a:tblStyle styleId="{73BE5822-CB3E-4650-AF4F-07B2A9D55286}"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8E73F14B-3FF1-487B-91AF-1E407E9665D7}" styleName="Table_1">
    <a:wholeTbl>
      <a:tcTxStyle>
        <a:font>
          <a:latin typeface="Arial"/>
          <a:ea typeface="Arial"/>
          <a:cs typeface="Arial"/>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WorkSans-italic.fntdata"/><Relationship Id="rId20" Type="http://schemas.openxmlformats.org/officeDocument/2006/relationships/font" Target="fonts/Halant-regular.fntdata"/><Relationship Id="rId41" Type="http://schemas.openxmlformats.org/officeDocument/2006/relationships/font" Target="fonts/WorkSans-boldItalic.fntdata"/><Relationship Id="rId22" Type="http://schemas.openxmlformats.org/officeDocument/2006/relationships/font" Target="fonts/PlusJakartaSans-regular.fntdata"/><Relationship Id="rId21" Type="http://schemas.openxmlformats.org/officeDocument/2006/relationships/font" Target="fonts/Halant-bold.fntdata"/><Relationship Id="rId24" Type="http://schemas.openxmlformats.org/officeDocument/2006/relationships/font" Target="fonts/PlusJakartaSans-italic.fntdata"/><Relationship Id="rId23" Type="http://schemas.openxmlformats.org/officeDocument/2006/relationships/font" Target="fonts/PlusJakarta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Inter-regular.fntdata"/><Relationship Id="rId25" Type="http://schemas.openxmlformats.org/officeDocument/2006/relationships/font" Target="fonts/PlusJakartaSans-boldItalic.fntdata"/><Relationship Id="rId28" Type="http://schemas.openxmlformats.org/officeDocument/2006/relationships/font" Target="fonts/Inter-italic.fntdata"/><Relationship Id="rId27" Type="http://schemas.openxmlformats.org/officeDocument/2006/relationships/font" Target="fonts/Inter-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Inter-boldItalic.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SemiBold-bold.fntdata"/><Relationship Id="rId30" Type="http://schemas.openxmlformats.org/officeDocument/2006/relationships/font" Target="fonts/PlusJakartaSansSemiBold-regular.fntdata"/><Relationship Id="rId11" Type="http://schemas.openxmlformats.org/officeDocument/2006/relationships/slide" Target="slides/slide4.xml"/><Relationship Id="rId33" Type="http://schemas.openxmlformats.org/officeDocument/2006/relationships/font" Target="fonts/PlusJakartaSansSemiBold-boldItalic.fntdata"/><Relationship Id="rId10" Type="http://schemas.openxmlformats.org/officeDocument/2006/relationships/slide" Target="slides/slide3.xml"/><Relationship Id="rId32" Type="http://schemas.openxmlformats.org/officeDocument/2006/relationships/font" Target="fonts/PlusJakartaSansSemiBold-italic.fntdata"/><Relationship Id="rId13" Type="http://schemas.openxmlformats.org/officeDocument/2006/relationships/slide" Target="slides/slide6.xml"/><Relationship Id="rId35" Type="http://schemas.openxmlformats.org/officeDocument/2006/relationships/font" Target="fonts/PlusJakartaSansMedium-bold.fntdata"/><Relationship Id="rId12" Type="http://schemas.openxmlformats.org/officeDocument/2006/relationships/slide" Target="slides/slide5.xml"/><Relationship Id="rId34" Type="http://schemas.openxmlformats.org/officeDocument/2006/relationships/font" Target="fonts/PlusJakartaSansMedium-regular.fntdata"/><Relationship Id="rId15" Type="http://schemas.openxmlformats.org/officeDocument/2006/relationships/slide" Target="slides/slide8.xml"/><Relationship Id="rId37" Type="http://schemas.openxmlformats.org/officeDocument/2006/relationships/font" Target="fonts/PlusJakartaSansMedium-boldItalic.fntdata"/><Relationship Id="rId14" Type="http://schemas.openxmlformats.org/officeDocument/2006/relationships/slide" Target="slides/slide7.xml"/><Relationship Id="rId36" Type="http://schemas.openxmlformats.org/officeDocument/2006/relationships/font" Target="fonts/PlusJakartaSansMedium-italic.fntdata"/><Relationship Id="rId17" Type="http://schemas.openxmlformats.org/officeDocument/2006/relationships/slide" Target="slides/slide10.xml"/><Relationship Id="rId39" Type="http://schemas.openxmlformats.org/officeDocument/2006/relationships/font" Target="fonts/WorkSans-bold.fntdata"/><Relationship Id="rId16" Type="http://schemas.openxmlformats.org/officeDocument/2006/relationships/slide" Target="slides/slide9.xml"/><Relationship Id="rId38" Type="http://schemas.openxmlformats.org/officeDocument/2006/relationships/font" Target="fonts/WorkSans-regular.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39de1b9a4a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39de1b9a4a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7533da75d8_0_18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7533da75d8_0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60832bbd2b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60832bbd2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260f2ac8815_0_3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260f2ac8815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39de1b9a4a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39de1b9a4a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260f2ac8815_0_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260f2ac881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260f2ac8815_0_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260f2ac881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7533da75d8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7533da75d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260f2ac8815_0_4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260f2ac8815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60f2ac8815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260f2ac8815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7533da75d8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37533da75d8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260f2ac8815_0_8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260f2ac8815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4.png"/><Relationship Id="rId5"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hyperlink" Target="https://creativecommons.org/licenses/by/4.0/"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pic>
        <p:nvPicPr>
          <p:cNvPr id="99" name="Google Shape;99;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0" name="Google Shape;100;p25"/>
          <p:cNvSpPr txBox="1"/>
          <p:nvPr/>
        </p:nvSpPr>
        <p:spPr>
          <a:xfrm>
            <a:off x="2746050" y="2846975"/>
            <a:ext cx="4490100" cy="28446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sz="2600">
                <a:solidFill>
                  <a:schemeClr val="dk1"/>
                </a:solidFill>
                <a:latin typeface="Plus Jakarta Sans"/>
                <a:ea typeface="Plus Jakarta Sans"/>
                <a:cs typeface="Plus Jakarta Sans"/>
                <a:sym typeface="Plus Jakarta Sans"/>
              </a:rPr>
              <a:t>How did the development of agriculture shape early civilizations?</a:t>
            </a:r>
            <a:endParaRPr b="1" sz="2600">
              <a:solidFill>
                <a:schemeClr val="dk1"/>
              </a:solidFill>
              <a:latin typeface="Plus Jakarta Sans"/>
              <a:ea typeface="Plus Jakarta Sans"/>
              <a:cs typeface="Plus Jakarta Sans"/>
              <a:sym typeface="Plus Jakarta Sans"/>
            </a:endParaRPr>
          </a:p>
        </p:txBody>
      </p:sp>
      <p:sp>
        <p:nvSpPr>
          <p:cNvPr id="101" name="Google Shape;101;p25"/>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Curated Research Paper:</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Development of Agriculture</a:t>
            </a:r>
            <a:endParaRPr sz="2500">
              <a:solidFill>
                <a:schemeClr val="dk1"/>
              </a:solidFill>
              <a:latin typeface="Plus Jakarta Sans Medium"/>
              <a:ea typeface="Plus Jakarta Sans Medium"/>
              <a:cs typeface="Plus Jakarta Sans Medium"/>
              <a:sym typeface="Plus Jakarta Sans Medium"/>
            </a:endParaRPr>
          </a:p>
        </p:txBody>
      </p:sp>
      <p:pic>
        <p:nvPicPr>
          <p:cNvPr id="102" name="Google Shape;102;p2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03" name="Google Shape;103;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4" name="Google Shape;104;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5" name="Google Shape;105;p25"/>
          <p:cNvSpPr txBox="1"/>
          <p:nvPr/>
        </p:nvSpPr>
        <p:spPr>
          <a:xfrm>
            <a:off x="536400" y="6694635"/>
            <a:ext cx="6699600" cy="1650600"/>
          </a:xfrm>
          <a:prstGeom prst="rect">
            <a:avLst/>
          </a:prstGeom>
          <a:noFill/>
          <a:ln cap="flat" cmpd="sng" w="28575">
            <a:solidFill>
              <a:srgbClr val="B7B7B7"/>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None/>
            </a:pPr>
            <a:r>
              <a:rPr b="1" lang="en" sz="1500">
                <a:solidFill>
                  <a:schemeClr val="dk1"/>
                </a:solidFill>
                <a:latin typeface="Inter"/>
                <a:ea typeface="Inter"/>
                <a:cs typeface="Inter"/>
                <a:sym typeface="Inter"/>
              </a:rPr>
              <a:t>Write the prompt in your own words:</a:t>
            </a:r>
            <a:endParaRPr sz="1500">
              <a:solidFill>
                <a:schemeClr val="dk1"/>
              </a:solidFill>
              <a:latin typeface="Inter"/>
              <a:ea typeface="Inter"/>
              <a:cs typeface="Inter"/>
              <a:sym typeface="Inter"/>
            </a:endParaRPr>
          </a:p>
        </p:txBody>
      </p:sp>
      <p:sp>
        <p:nvSpPr>
          <p:cNvPr id="106" name="Google Shape;106;p25"/>
          <p:cNvSpPr txBox="1"/>
          <p:nvPr/>
        </p:nvSpPr>
        <p:spPr>
          <a:xfrm>
            <a:off x="381550" y="3072825"/>
            <a:ext cx="1839900" cy="700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latin typeface="Plus Jakarta Sans"/>
                <a:ea typeface="Plus Jakarta Sans"/>
                <a:cs typeface="Plus Jakarta Sans"/>
                <a:sym typeface="Plus Jakarta Sans"/>
              </a:rPr>
              <a:t>Prompt:</a:t>
            </a:r>
            <a:endParaRPr sz="2400">
              <a:latin typeface="Plus Jakarta Sans"/>
              <a:ea typeface="Plus Jakarta Sans"/>
              <a:cs typeface="Plus Jakarta Sans"/>
              <a:sym typeface="Plus Jakarta Sans"/>
            </a:endParaRPr>
          </a:p>
        </p:txBody>
      </p:sp>
      <p:pic>
        <p:nvPicPr>
          <p:cNvPr id="107" name="Google Shape;107;p25"/>
          <p:cNvPicPr preferRelativeResize="0"/>
          <p:nvPr/>
        </p:nvPicPr>
        <p:blipFill>
          <a:blip r:embed="rId5">
            <a:alphaModFix/>
          </a:blip>
          <a:stretch>
            <a:fillRect/>
          </a:stretch>
        </p:blipFill>
        <p:spPr>
          <a:xfrm>
            <a:off x="476200" y="3773625"/>
            <a:ext cx="1650600" cy="1650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9" name="Shape 199"/>
        <p:cNvGrpSpPr/>
        <p:nvPr/>
      </p:nvGrpSpPr>
      <p:grpSpPr>
        <a:xfrm>
          <a:off x="0" y="0"/>
          <a:ext cx="0" cy="0"/>
          <a:chOff x="0" y="0"/>
          <a:chExt cx="0" cy="0"/>
        </a:xfrm>
      </p:grpSpPr>
      <p:sp>
        <p:nvSpPr>
          <p:cNvPr id="200" name="Google Shape;200;p34"/>
          <p:cNvSpPr txBox="1"/>
          <p:nvPr/>
        </p:nvSpPr>
        <p:spPr>
          <a:xfrm>
            <a:off x="5454675" y="182119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p>
        </p:txBody>
      </p:sp>
      <p:cxnSp>
        <p:nvCxnSpPr>
          <p:cNvPr id="201" name="Google Shape;201;p34"/>
          <p:cNvCxnSpPr>
            <a:stCxn id="202" idx="3"/>
            <a:endCxn id="203" idx="1"/>
          </p:cNvCxnSpPr>
          <p:nvPr/>
        </p:nvCxnSpPr>
        <p:spPr>
          <a:xfrm flipH="1" rot="10800000">
            <a:off x="2494327" y="3295783"/>
            <a:ext cx="2951700" cy="2641500"/>
          </a:xfrm>
          <a:prstGeom prst="straightConnector1">
            <a:avLst/>
          </a:prstGeom>
          <a:noFill/>
          <a:ln cap="flat" cmpd="sng" w="9525">
            <a:solidFill>
              <a:srgbClr val="595959"/>
            </a:solidFill>
            <a:prstDash val="solid"/>
            <a:round/>
            <a:headEnd len="med" w="med" type="none"/>
            <a:tailEnd len="med" w="med" type="triangle"/>
          </a:ln>
        </p:spPr>
      </p:cxnSp>
      <p:cxnSp>
        <p:nvCxnSpPr>
          <p:cNvPr id="204" name="Google Shape;204;p34"/>
          <p:cNvCxnSpPr>
            <a:stCxn id="202" idx="3"/>
            <a:endCxn id="205" idx="1"/>
          </p:cNvCxnSpPr>
          <p:nvPr/>
        </p:nvCxnSpPr>
        <p:spPr>
          <a:xfrm>
            <a:off x="2494327" y="5937283"/>
            <a:ext cx="2951700" cy="1388700"/>
          </a:xfrm>
          <a:prstGeom prst="straightConnector1">
            <a:avLst/>
          </a:prstGeom>
          <a:noFill/>
          <a:ln cap="flat" cmpd="sng" w="9525">
            <a:solidFill>
              <a:srgbClr val="595959"/>
            </a:solidFill>
            <a:prstDash val="solid"/>
            <a:round/>
            <a:headEnd len="med" w="med" type="none"/>
            <a:tailEnd len="med" w="med" type="triangle"/>
          </a:ln>
        </p:spPr>
      </p:cxnSp>
      <p:sp>
        <p:nvSpPr>
          <p:cNvPr id="206" name="Google Shape;206;p34"/>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Causation</a:t>
            </a:r>
            <a:endParaRPr sz="2500">
              <a:solidFill>
                <a:schemeClr val="dk1"/>
              </a:solidFill>
              <a:latin typeface="Plus Jakarta Sans"/>
              <a:ea typeface="Plus Jakarta Sans"/>
              <a:cs typeface="Plus Jakarta Sans"/>
              <a:sym typeface="Plus Jakarta Sans"/>
            </a:endParaRPr>
          </a:p>
        </p:txBody>
      </p:sp>
      <p:sp>
        <p:nvSpPr>
          <p:cNvPr id="207" name="Google Shape;207;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08" name="Google Shape;208;p3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09" name="Google Shape;209;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10" name="Google Shape;210;p34"/>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211" name="Google Shape;211;p34"/>
          <p:cNvSpPr txBox="1"/>
          <p:nvPr/>
        </p:nvSpPr>
        <p:spPr>
          <a:xfrm>
            <a:off x="3125020" y="1821202"/>
            <a:ext cx="1816800" cy="7161300"/>
          </a:xfrm>
          <a:prstGeom prst="rect">
            <a:avLst/>
          </a:prstGeom>
          <a:solidFill>
            <a:srgbClr val="FFFFFF"/>
          </a:solid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t/>
            </a:r>
            <a:endParaRPr sz="1800">
              <a:latin typeface="Inter"/>
              <a:ea typeface="Inter"/>
              <a:cs typeface="Inter"/>
              <a:sym typeface="Inter"/>
            </a:endParaRPr>
          </a:p>
          <a:p>
            <a:pPr indent="0" lvl="0" marL="0" rtl="0" algn="l">
              <a:spcBef>
                <a:spcPts val="0"/>
              </a:spcBef>
              <a:spcAft>
                <a:spcPts val="0"/>
              </a:spcAft>
              <a:buNone/>
            </a:pPr>
            <a:r>
              <a:rPr lang="en" sz="1800">
                <a:latin typeface="Inter"/>
                <a:ea typeface="Inter"/>
                <a:cs typeface="Inter"/>
                <a:sym typeface="Inter"/>
              </a:rPr>
              <a:t>Rationale:</a:t>
            </a:r>
            <a:endParaRPr sz="1800">
              <a:latin typeface="Inter"/>
              <a:ea typeface="Inter"/>
              <a:cs typeface="Inter"/>
              <a:sym typeface="Inter"/>
            </a:endParaRPr>
          </a:p>
          <a:p>
            <a:pPr indent="0" lvl="0" marL="0" rtl="0" algn="ctr">
              <a:spcBef>
                <a:spcPts val="0"/>
              </a:spcBef>
              <a:spcAft>
                <a:spcPts val="0"/>
              </a:spcAft>
              <a:buNone/>
            </a:pPr>
            <a:r>
              <a:t/>
            </a:r>
            <a:endParaRPr sz="1800">
              <a:latin typeface="Inter"/>
              <a:ea typeface="Inter"/>
              <a:cs typeface="Inter"/>
              <a:sym typeface="Inter"/>
            </a:endParaRPr>
          </a:p>
        </p:txBody>
      </p:sp>
      <p:sp>
        <p:nvSpPr>
          <p:cNvPr id="202" name="Google Shape;202;p34"/>
          <p:cNvSpPr txBox="1"/>
          <p:nvPr/>
        </p:nvSpPr>
        <p:spPr>
          <a:xfrm>
            <a:off x="748027" y="3662083"/>
            <a:ext cx="1746300" cy="4550400"/>
          </a:xfrm>
          <a:prstGeom prst="rect">
            <a:avLst/>
          </a:prstGeom>
          <a:noFill/>
          <a:ln cap="flat" cmpd="sng" w="19050">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rgbClr val="000000"/>
              </a:buClr>
              <a:buSzPts val="1200"/>
              <a:buFont typeface="Arial"/>
              <a:buNone/>
            </a:pPr>
            <a:r>
              <a:rPr b="1" lang="en" sz="1500">
                <a:solidFill>
                  <a:srgbClr val="000000"/>
                </a:solidFill>
                <a:latin typeface="Inter"/>
                <a:ea typeface="Inter"/>
                <a:cs typeface="Inter"/>
                <a:sym typeface="Inter"/>
              </a:rPr>
              <a:t>Historical Event </a:t>
            </a:r>
            <a:endParaRPr b="1" sz="1500">
              <a:latin typeface="Inter"/>
              <a:ea typeface="Inter"/>
              <a:cs typeface="Inter"/>
              <a:sym typeface="Inter"/>
            </a:endParaRPr>
          </a:p>
        </p:txBody>
      </p:sp>
      <p:sp>
        <p:nvSpPr>
          <p:cNvPr id="212" name="Google Shape;212;p34"/>
          <p:cNvSpPr txBox="1"/>
          <p:nvPr/>
        </p:nvSpPr>
        <p:spPr>
          <a:xfrm>
            <a:off x="3430815" y="2039155"/>
            <a:ext cx="1205400" cy="1666200"/>
          </a:xfrm>
          <a:prstGeom prst="rect">
            <a:avLst/>
          </a:prstGeom>
          <a:solidFill>
            <a:srgbClr val="FFFFFF"/>
          </a:solid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Primary Effect:</a:t>
            </a:r>
            <a:endParaRPr b="1" sz="1500">
              <a:latin typeface="Inter"/>
              <a:ea typeface="Inter"/>
              <a:cs typeface="Inter"/>
              <a:sym typeface="Inter"/>
            </a:endParaRPr>
          </a:p>
        </p:txBody>
      </p:sp>
      <p:sp>
        <p:nvSpPr>
          <p:cNvPr id="213" name="Google Shape;213;p34"/>
          <p:cNvSpPr txBox="1"/>
          <p:nvPr/>
        </p:nvSpPr>
        <p:spPr>
          <a:xfrm>
            <a:off x="5589786" y="1186654"/>
            <a:ext cx="1476000" cy="636000"/>
          </a:xfrm>
          <a:prstGeom prst="rect">
            <a:avLst/>
          </a:prstGeom>
          <a:noFill/>
          <a:ln>
            <a:noFill/>
          </a:ln>
        </p:spPr>
        <p:txBody>
          <a:bodyPr anchorCtr="0" anchor="t" bIns="119600" lIns="119600" spcFirstLastPara="1" rIns="119600" wrap="square" tIns="119600">
            <a:noAutofit/>
          </a:bodyPr>
          <a:lstStyle/>
          <a:p>
            <a:pPr indent="0" lvl="0" marL="0" rtl="0" algn="ctr">
              <a:spcBef>
                <a:spcPts val="0"/>
              </a:spcBef>
              <a:spcAft>
                <a:spcPts val="0"/>
              </a:spcAft>
              <a:buNone/>
            </a:pPr>
            <a:r>
              <a:rPr b="1" lang="en" sz="1500">
                <a:latin typeface="Inter"/>
                <a:ea typeface="Inter"/>
                <a:cs typeface="Inter"/>
                <a:sym typeface="Inter"/>
              </a:rPr>
              <a:t>Secondary Effects:</a:t>
            </a:r>
            <a:endParaRPr b="1" sz="1500">
              <a:latin typeface="Inter"/>
              <a:ea typeface="Inter"/>
              <a:cs typeface="Inter"/>
              <a:sym typeface="Inter"/>
            </a:endParaRPr>
          </a:p>
        </p:txBody>
      </p:sp>
      <p:cxnSp>
        <p:nvCxnSpPr>
          <p:cNvPr id="214" name="Google Shape;214;p34"/>
          <p:cNvCxnSpPr/>
          <p:nvPr/>
        </p:nvCxnSpPr>
        <p:spPr>
          <a:xfrm flipH="1" rot="10800000">
            <a:off x="2493337" y="4432068"/>
            <a:ext cx="634200" cy="4200"/>
          </a:xfrm>
          <a:prstGeom prst="straightConnector1">
            <a:avLst/>
          </a:prstGeom>
          <a:noFill/>
          <a:ln cap="flat" cmpd="sng" w="19050">
            <a:solidFill>
              <a:srgbClr val="000000"/>
            </a:solidFill>
            <a:prstDash val="solid"/>
            <a:round/>
            <a:headEnd len="med" w="med" type="none"/>
            <a:tailEnd len="med" w="med" type="triangle"/>
          </a:ln>
        </p:spPr>
      </p:cxnSp>
      <p:cxnSp>
        <p:nvCxnSpPr>
          <p:cNvPr id="215" name="Google Shape;215;p34"/>
          <p:cNvCxnSpPr/>
          <p:nvPr/>
        </p:nvCxnSpPr>
        <p:spPr>
          <a:xfrm flipH="1" rot="10800000">
            <a:off x="2494294" y="7560380"/>
            <a:ext cx="618000" cy="8400"/>
          </a:xfrm>
          <a:prstGeom prst="straightConnector1">
            <a:avLst/>
          </a:prstGeom>
          <a:noFill/>
          <a:ln cap="flat" cmpd="sng" w="19050">
            <a:solidFill>
              <a:srgbClr val="000000"/>
            </a:solidFill>
            <a:prstDash val="solid"/>
            <a:round/>
            <a:headEnd len="med" w="med" type="none"/>
            <a:tailEnd len="med" w="med" type="triangle"/>
          </a:ln>
        </p:spPr>
      </p:cxnSp>
      <p:sp>
        <p:nvSpPr>
          <p:cNvPr id="216" name="Google Shape;216;p34"/>
          <p:cNvSpPr/>
          <p:nvPr/>
        </p:nvSpPr>
        <p:spPr>
          <a:xfrm>
            <a:off x="3265275" y="8474557"/>
            <a:ext cx="1536000" cy="438000"/>
          </a:xfrm>
          <a:prstGeom prst="rect">
            <a:avLst/>
          </a:prstGeom>
          <a:noFill/>
          <a:ln cap="flat" cmpd="sng" w="9525">
            <a:solidFill>
              <a:srgbClr val="9E9E9E"/>
            </a:solidFill>
            <a:prstDash val="solid"/>
            <a:round/>
            <a:headEnd len="sm" w="sm" type="none"/>
            <a:tailEnd len="sm" w="sm" type="none"/>
          </a:ln>
        </p:spPr>
        <p:txBody>
          <a:bodyPr anchorCtr="0" anchor="t" bIns="48325" lIns="48325" spcFirstLastPara="1" rIns="48325" wrap="square" tIns="48325">
            <a:noAutofit/>
          </a:bodyPr>
          <a:lstStyle/>
          <a:p>
            <a:pPr indent="0" lvl="0" marL="0" rtl="0" algn="l">
              <a:spcBef>
                <a:spcPts val="0"/>
              </a:spcBef>
              <a:spcAft>
                <a:spcPts val="0"/>
              </a:spcAft>
              <a:buNone/>
            </a:pPr>
            <a:r>
              <a:rPr lang="en" sz="1200">
                <a:latin typeface="Inter"/>
                <a:ea typeface="Inter"/>
                <a:cs typeface="Inter"/>
                <a:sym typeface="Inter"/>
              </a:rPr>
              <a:t>Documents: </a:t>
            </a:r>
            <a:endParaRPr sz="1200">
              <a:latin typeface="Inter"/>
              <a:ea typeface="Inter"/>
              <a:cs typeface="Inter"/>
              <a:sym typeface="Inter"/>
            </a:endParaRPr>
          </a:p>
        </p:txBody>
      </p:sp>
      <p:sp>
        <p:nvSpPr>
          <p:cNvPr id="205" name="Google Shape;205;p34"/>
          <p:cNvSpPr txBox="1"/>
          <p:nvPr/>
        </p:nvSpPr>
        <p:spPr>
          <a:xfrm>
            <a:off x="5445975" y="5671449"/>
            <a:ext cx="1746300" cy="3309300"/>
          </a:xfrm>
          <a:prstGeom prst="rect">
            <a:avLst/>
          </a:prstGeom>
          <a:noFill/>
          <a:ln cap="flat" cmpd="sng" w="9525">
            <a:solidFill>
              <a:srgbClr val="000000"/>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p>
        </p:txBody>
      </p:sp>
      <p:sp>
        <p:nvSpPr>
          <p:cNvPr id="217" name="Google Shape;217;p34"/>
          <p:cNvSpPr/>
          <p:nvPr/>
        </p:nvSpPr>
        <p:spPr>
          <a:xfrm>
            <a:off x="5572523" y="4591211"/>
            <a:ext cx="1536000" cy="438000"/>
          </a:xfrm>
          <a:prstGeom prst="rect">
            <a:avLst/>
          </a:prstGeom>
          <a:noFill/>
          <a:ln cap="flat" cmpd="sng" w="9525">
            <a:solidFill>
              <a:srgbClr val="9E9E9E"/>
            </a:solidFill>
            <a:prstDash val="solid"/>
            <a:round/>
            <a:headEnd len="sm" w="sm" type="none"/>
            <a:tailEnd len="sm" w="sm" type="none"/>
          </a:ln>
        </p:spPr>
        <p:txBody>
          <a:bodyPr anchorCtr="0" anchor="t" bIns="48325" lIns="48325" spcFirstLastPara="1" rIns="48325" wrap="square" tIns="48325">
            <a:noAutofit/>
          </a:bodyPr>
          <a:lstStyle/>
          <a:p>
            <a:pPr indent="0" lvl="0" marL="0" rtl="0" algn="l">
              <a:spcBef>
                <a:spcPts val="0"/>
              </a:spcBef>
              <a:spcAft>
                <a:spcPts val="0"/>
              </a:spcAft>
              <a:buNone/>
            </a:pPr>
            <a:r>
              <a:rPr lang="en" sz="1200">
                <a:latin typeface="Inter"/>
                <a:ea typeface="Inter"/>
                <a:cs typeface="Inter"/>
                <a:sym typeface="Inter"/>
              </a:rPr>
              <a:t>Documents: </a:t>
            </a:r>
            <a:endParaRPr sz="1200">
              <a:latin typeface="Inter"/>
              <a:ea typeface="Inter"/>
              <a:cs typeface="Inter"/>
              <a:sym typeface="Inter"/>
            </a:endParaRPr>
          </a:p>
        </p:txBody>
      </p:sp>
      <p:sp>
        <p:nvSpPr>
          <p:cNvPr id="218" name="Google Shape;218;p34"/>
          <p:cNvSpPr/>
          <p:nvPr/>
        </p:nvSpPr>
        <p:spPr>
          <a:xfrm>
            <a:off x="5559823" y="8468455"/>
            <a:ext cx="1536000" cy="438000"/>
          </a:xfrm>
          <a:prstGeom prst="rect">
            <a:avLst/>
          </a:prstGeom>
          <a:noFill/>
          <a:ln cap="flat" cmpd="sng" w="9525">
            <a:solidFill>
              <a:srgbClr val="9E9E9E"/>
            </a:solidFill>
            <a:prstDash val="solid"/>
            <a:round/>
            <a:headEnd len="sm" w="sm" type="none"/>
            <a:tailEnd len="sm" w="sm" type="none"/>
          </a:ln>
        </p:spPr>
        <p:txBody>
          <a:bodyPr anchorCtr="0" anchor="t" bIns="48325" lIns="48325" spcFirstLastPara="1" rIns="48325" wrap="square" tIns="48325">
            <a:noAutofit/>
          </a:bodyPr>
          <a:lstStyle/>
          <a:p>
            <a:pPr indent="0" lvl="0" marL="0" rtl="0" algn="l">
              <a:spcBef>
                <a:spcPts val="0"/>
              </a:spcBef>
              <a:spcAft>
                <a:spcPts val="0"/>
              </a:spcAft>
              <a:buNone/>
            </a:pPr>
            <a:r>
              <a:rPr lang="en" sz="1200">
                <a:latin typeface="Inter"/>
                <a:ea typeface="Inter"/>
                <a:cs typeface="Inter"/>
                <a:sym typeface="Inter"/>
              </a:rPr>
              <a:t>Documents: </a:t>
            </a:r>
            <a:endParaRPr sz="1200">
              <a:latin typeface="Inter"/>
              <a:ea typeface="Inter"/>
              <a:cs typeface="Inter"/>
              <a:sym typeface="Inter"/>
            </a:endParaRPr>
          </a:p>
        </p:txBody>
      </p:sp>
      <p:sp>
        <p:nvSpPr>
          <p:cNvPr id="219" name="Google Shape;219;p34"/>
          <p:cNvSpPr txBox="1"/>
          <p:nvPr/>
        </p:nvSpPr>
        <p:spPr>
          <a:xfrm>
            <a:off x="453700" y="1815500"/>
            <a:ext cx="2552700" cy="13920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Label each effect. If possible, rank the secondary effects in order of importance (most important on top). Be sure to explain why you believe the primary effect is the most important.</a:t>
            </a:r>
            <a:endParaRPr i="1" sz="1200">
              <a:latin typeface="Plus Jakarta Sans"/>
              <a:ea typeface="Plus Jakarta Sans"/>
              <a:cs typeface="Plus Jakarta Sans"/>
              <a:sym typeface="Plus Jakarta Sans"/>
            </a:endParaRPr>
          </a:p>
        </p:txBody>
      </p:sp>
      <p:pic>
        <p:nvPicPr>
          <p:cNvPr id="220" name="Google Shape;220;p34"/>
          <p:cNvPicPr preferRelativeResize="0"/>
          <p:nvPr/>
        </p:nvPicPr>
        <p:blipFill>
          <a:blip r:embed="rId5">
            <a:alphaModFix/>
          </a:blip>
          <a:stretch>
            <a:fillRect/>
          </a:stretch>
        </p:blipFill>
        <p:spPr>
          <a:xfrm>
            <a:off x="453701" y="992626"/>
            <a:ext cx="822875" cy="822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4" name="Shape 224"/>
        <p:cNvGrpSpPr/>
        <p:nvPr/>
      </p:nvGrpSpPr>
      <p:grpSpPr>
        <a:xfrm>
          <a:off x="0" y="0"/>
          <a:ext cx="0" cy="0"/>
          <a:chOff x="0" y="0"/>
          <a:chExt cx="0" cy="0"/>
        </a:xfrm>
      </p:grpSpPr>
      <p:sp>
        <p:nvSpPr>
          <p:cNvPr id="225" name="Google Shape;225;p35"/>
          <p:cNvSpPr txBox="1"/>
          <p:nvPr/>
        </p:nvSpPr>
        <p:spPr>
          <a:xfrm>
            <a:off x="0" y="0"/>
            <a:ext cx="7772400" cy="492000"/>
          </a:xfrm>
          <a:prstGeom prst="rect">
            <a:avLst/>
          </a:prstGeom>
          <a:solidFill>
            <a:schemeClr val="accent5"/>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How will my essay be graded?</a:t>
            </a:r>
            <a:endParaRPr sz="1900">
              <a:solidFill>
                <a:schemeClr val="lt1"/>
              </a:solidFill>
              <a:latin typeface="Halant"/>
              <a:ea typeface="Halant"/>
              <a:cs typeface="Halant"/>
              <a:sym typeface="Halant"/>
            </a:endParaRPr>
          </a:p>
        </p:txBody>
      </p:sp>
      <p:pic>
        <p:nvPicPr>
          <p:cNvPr id="226" name="Google Shape;226;p3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7" name="Google Shape;227;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8" name="Google Shape;228;p3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29" name="Google Shape;229;p35"/>
          <p:cNvGraphicFramePr/>
          <p:nvPr/>
        </p:nvGraphicFramePr>
        <p:xfrm>
          <a:off x="417638" y="689650"/>
          <a:ext cx="3000000" cy="3000000"/>
        </p:xfrm>
        <a:graphic>
          <a:graphicData uri="http://schemas.openxmlformats.org/drawingml/2006/table">
            <a:tbl>
              <a:tblPr>
                <a:noFill/>
                <a:tableStyleId>{73BE5822-CB3E-4650-AF4F-07B2A9D55286}</a:tableStyleId>
              </a:tblPr>
              <a:tblGrid>
                <a:gridCol w="1258375"/>
                <a:gridCol w="5678825"/>
              </a:tblGrid>
              <a:tr h="333000">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Category</a:t>
                      </a:r>
                      <a:endParaRPr sz="1300">
                        <a:latin typeface="Plus Jakarta Sans SemiBold"/>
                        <a:ea typeface="Plus Jakarta Sans SemiBold"/>
                        <a:cs typeface="Plus Jakarta Sans SemiBold"/>
                        <a:sym typeface="Plus Jakarta Sans SemiBold"/>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Criteria</a:t>
                      </a:r>
                      <a:endParaRPr sz="1300">
                        <a:latin typeface="Plus Jakarta Sans SemiBold"/>
                        <a:ea typeface="Plus Jakarta Sans SemiBold"/>
                        <a:cs typeface="Plus Jakarta Sans SemiBold"/>
                        <a:sym typeface="Plus Jakarta Sans SemiBold"/>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9205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Thesis             </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    (0-1 point)</a:t>
                      </a:r>
                      <a:endParaRPr sz="7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Clear thesis, in the introduction paragraph, which makes a historically defensible claim.</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9290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Purpose             </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 (0-2 points)</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t/>
                      </a:r>
                      <a:endParaRPr sz="11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391875">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Textual Evidence       (0-2 points)</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t/>
                      </a:r>
                      <a:endParaRPr sz="11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9205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Outside Evidence         (0-1 point)</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t/>
                      </a:r>
                      <a:endParaRPr sz="7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1 point for use of relevant historical evidence to support the argument that goes beyond the documents. This outside evidence should be included in the body paragraphs and/or conclusion.</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821125">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Historical Thinking Skill: Contextualization</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700">
                          <a:latin typeface="Plus Jakarta Sans SemiBold"/>
                          <a:ea typeface="Plus Jakarta Sans SemiBold"/>
                          <a:cs typeface="Plus Jakarta Sans SemiBold"/>
                          <a:sym typeface="Plus Jakarta Sans SemiBold"/>
                        </a:rPr>
                        <a:t>(C3: D2.His.1.6-8)  </a:t>
                      </a:r>
                      <a:r>
                        <a:rPr lang="en" sz="1000">
                          <a:latin typeface="Plus Jakarta Sans SemiBold"/>
                          <a:ea typeface="Plus Jakarta Sans SemiBold"/>
                          <a:cs typeface="Plus Jakarta Sans SemiBold"/>
                          <a:sym typeface="Plus Jakarta Sans SemiBold"/>
                        </a:rPr>
                        <a:t>   (0-1 point)</a:t>
                      </a:r>
                      <a:endParaRPr sz="10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The historical context of the specific topic outlined in the CRP task is accurately described in the introduction paragraph.</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469525">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Historical Thinking Skill: Causation </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Clr>
                          <a:schemeClr val="dk1"/>
                        </a:buClr>
                        <a:buSzPts val="1100"/>
                        <a:buFont typeface="Arial"/>
                        <a:buNone/>
                      </a:pPr>
                      <a:r>
                        <a:rPr lang="en" sz="700">
                          <a:solidFill>
                            <a:schemeClr val="dk1"/>
                          </a:solidFill>
                          <a:latin typeface="Plus Jakarta Sans SemiBold"/>
                          <a:ea typeface="Plus Jakarta Sans SemiBold"/>
                          <a:cs typeface="Plus Jakarta Sans SemiBold"/>
                          <a:sym typeface="Plus Jakarta Sans SemiBold"/>
                        </a:rPr>
                        <a:t>(C3: D2.His.14,15.6-8)</a:t>
                      </a:r>
                      <a:endParaRPr sz="1000">
                        <a:latin typeface="Plus Jakarta Sans SemiBold"/>
                        <a:ea typeface="Plus Jakarta Sans SemiBold"/>
                        <a:cs typeface="Plus Jakarta Sans SemiBold"/>
                        <a:sym typeface="Plus Jakarta Sans SemiBold"/>
                      </a:endParaRPr>
                    </a:p>
                    <a:p>
                      <a:pPr indent="0" lvl="0" marL="0" rtl="0" algn="l">
                        <a:spcBef>
                          <a:spcPts val="0"/>
                        </a:spcBef>
                        <a:spcAft>
                          <a:spcPts val="0"/>
                        </a:spcAft>
                        <a:buNone/>
                      </a:pPr>
                      <a:r>
                        <a:rPr lang="en" sz="1000">
                          <a:latin typeface="Plus Jakarta Sans SemiBold"/>
                          <a:ea typeface="Plus Jakarta Sans SemiBold"/>
                          <a:cs typeface="Plus Jakarta Sans SemiBold"/>
                          <a:sym typeface="Plus Jakarta Sans SemiBold"/>
                        </a:rPr>
                        <a:t>       (0-2 points)</a:t>
                      </a:r>
                      <a:endParaRPr sz="10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21285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Writing Mechanics</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(0-1 points)</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t/>
                      </a:r>
                      <a:endParaRPr sz="11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333000">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TOTAL:</a:t>
                      </a:r>
                      <a:endParaRPr sz="13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 sz="1300">
                          <a:latin typeface="Inter"/>
                          <a:ea typeface="Inter"/>
                          <a:cs typeface="Inter"/>
                          <a:sym typeface="Inter"/>
                        </a:rPr>
                        <a:t>________/10</a:t>
                      </a:r>
                      <a:endParaRPr sz="13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graphicFrame>
        <p:nvGraphicFramePr>
          <p:cNvPr id="230" name="Google Shape;230;p35"/>
          <p:cNvGraphicFramePr/>
          <p:nvPr/>
        </p:nvGraphicFramePr>
        <p:xfrm>
          <a:off x="1878075" y="1791588"/>
          <a:ext cx="3000000" cy="3000000"/>
        </p:xfrm>
        <a:graphic>
          <a:graphicData uri="http://schemas.openxmlformats.org/drawingml/2006/table">
            <a:tbl>
              <a:tblPr>
                <a:noFill/>
                <a:tableStyleId>{73BE5822-CB3E-4650-AF4F-07B2A9D55286}</a:tableStyleId>
              </a:tblPr>
              <a:tblGrid>
                <a:gridCol w="626800"/>
                <a:gridCol w="4722300"/>
              </a:tblGrid>
              <a:tr h="100000">
                <a:tc>
                  <a:txBody>
                    <a:bodyPr/>
                    <a:lstStyle/>
                    <a:p>
                      <a:pPr indent="0" lvl="0" marL="0" rtl="0" algn="ctr">
                        <a:spcBef>
                          <a:spcPts val="0"/>
                        </a:spcBef>
                        <a:spcAft>
                          <a:spcPts val="0"/>
                        </a:spcAft>
                        <a:buNone/>
                      </a:pPr>
                      <a:r>
                        <a:rPr lang="en" sz="900">
                          <a:latin typeface="Inter"/>
                          <a:ea typeface="Inter"/>
                          <a:cs typeface="Inter"/>
                          <a:sym typeface="Inter"/>
                        </a:rPr>
                        <a:t>2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Argument is maintained throughout paper by using logical and historical reasoning and analysis to connect the evidence to the argument.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Argument is mostly maintained throughout paper.</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Argument is not maintained.</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231" name="Google Shape;231;p35"/>
          <p:cNvGraphicFramePr/>
          <p:nvPr/>
        </p:nvGraphicFramePr>
        <p:xfrm>
          <a:off x="1846988" y="2935125"/>
          <a:ext cx="3000000" cy="3000000"/>
        </p:xfrm>
        <a:graphic>
          <a:graphicData uri="http://schemas.openxmlformats.org/drawingml/2006/table">
            <a:tbl>
              <a:tblPr>
                <a:noFill/>
                <a:tableStyleId>{73BE5822-CB3E-4650-AF4F-07B2A9D55286}</a:tableStyleId>
              </a:tblPr>
              <a:tblGrid>
                <a:gridCol w="689025"/>
                <a:gridCol w="4691175"/>
              </a:tblGrid>
              <a:tr h="12700">
                <a:tc>
                  <a:txBody>
                    <a:bodyPr/>
                    <a:lstStyle/>
                    <a:p>
                      <a:pPr indent="0" lvl="0" marL="0" rtl="0" algn="ctr">
                        <a:spcBef>
                          <a:spcPts val="0"/>
                        </a:spcBef>
                        <a:spcAft>
                          <a:spcPts val="0"/>
                        </a:spcAft>
                        <a:buNone/>
                      </a:pPr>
                      <a:r>
                        <a:rPr lang="en" sz="900">
                          <a:latin typeface="Inter"/>
                          <a:ea typeface="Inter"/>
                          <a:cs typeface="Inter"/>
                          <a:sym typeface="Inter"/>
                        </a:rPr>
                        <a:t>2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All but 1 of available documents are used appropriately as relevant evidence (can be direct quotes or paraphrase) to support paper’s argument.</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More than 1 of available documents are used appropriately as relevant evidence (can be direct quotes or paraphrase) to support paper’s argument.</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0-1 documents are used in the paper.</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232" name="Google Shape;232;p35"/>
          <p:cNvGraphicFramePr/>
          <p:nvPr/>
        </p:nvGraphicFramePr>
        <p:xfrm>
          <a:off x="1846988" y="5856125"/>
          <a:ext cx="3000000" cy="3000000"/>
        </p:xfrm>
        <a:graphic>
          <a:graphicData uri="http://schemas.openxmlformats.org/drawingml/2006/table">
            <a:tbl>
              <a:tblPr>
                <a:noFill/>
                <a:tableStyleId>{73BE5822-CB3E-4650-AF4F-07B2A9D55286}</a:tableStyleId>
              </a:tblPr>
              <a:tblGrid>
                <a:gridCol w="689025"/>
                <a:gridCol w="4691175"/>
              </a:tblGrid>
              <a:tr h="12700">
                <a:tc>
                  <a:txBody>
                    <a:bodyPr/>
                    <a:lstStyle/>
                    <a:p>
                      <a:pPr indent="0" lvl="0" marL="0" rtl="0" algn="ctr">
                        <a:spcBef>
                          <a:spcPts val="0"/>
                        </a:spcBef>
                        <a:spcAft>
                          <a:spcPts val="0"/>
                        </a:spcAft>
                        <a:buNone/>
                      </a:pPr>
                      <a:r>
                        <a:rPr lang="en" sz="900">
                          <a:latin typeface="Inter"/>
                          <a:ea typeface="Inter"/>
                          <a:cs typeface="Inter"/>
                          <a:sym typeface="Inter"/>
                        </a:rPr>
                        <a:t>2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The causes (and/or effects) of the historical topic outlined in the CRP task are accurately explained and their significance is assessed in order to identify the most significant causes (and/or effects). </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The causes (and/or effects) of the historical topic outlined in the CRP task are explained.</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Reader cannot identify causes (and/or effects) of the topic in paper </a:t>
                      </a:r>
                      <a:r>
                        <a:rPr i="1" lang="en" sz="900">
                          <a:latin typeface="Inter"/>
                          <a:ea typeface="Inter"/>
                          <a:cs typeface="Inter"/>
                          <a:sym typeface="Inter"/>
                        </a:rPr>
                        <a:t>OR</a:t>
                      </a:r>
                      <a:r>
                        <a:rPr lang="en" sz="900">
                          <a:latin typeface="Inter"/>
                          <a:ea typeface="Inter"/>
                          <a:cs typeface="Inter"/>
                          <a:sym typeface="Inter"/>
                        </a:rPr>
                        <a:t> the causes (and/or effects) are merely mentioned.</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233" name="Google Shape;233;p35"/>
          <p:cNvGraphicFramePr/>
          <p:nvPr/>
        </p:nvGraphicFramePr>
        <p:xfrm>
          <a:off x="1831425" y="7331025"/>
          <a:ext cx="3000000" cy="3000000"/>
        </p:xfrm>
        <a:graphic>
          <a:graphicData uri="http://schemas.openxmlformats.org/drawingml/2006/table">
            <a:tbl>
              <a:tblPr>
                <a:noFill/>
                <a:tableStyleId>{73BE5822-CB3E-4650-AF4F-07B2A9D55286}</a:tableStyleId>
              </a:tblPr>
              <a:tblGrid>
                <a:gridCol w="689025"/>
                <a:gridCol w="4722300"/>
              </a:tblGrid>
              <a:tr h="143525">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errors are few if any and don’t interfere with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09275">
                <a:tc>
                  <a:txBody>
                    <a:bodyPr/>
                    <a:lstStyle/>
                    <a:p>
                      <a:pPr indent="0" lvl="0" marL="0" rtl="0" algn="ctr">
                        <a:spcBef>
                          <a:spcPts val="0"/>
                        </a:spcBef>
                        <a:spcAft>
                          <a:spcPts val="0"/>
                        </a:spcAft>
                        <a:buNone/>
                      </a:pPr>
                      <a:r>
                        <a:rPr lang="en" sz="900">
                          <a:latin typeface="Inter"/>
                          <a:ea typeface="Inter"/>
                          <a:cs typeface="Inter"/>
                          <a:sym typeface="Inter"/>
                        </a:rPr>
                        <a:t>0.5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errors exist, and at times can interfere with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0885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significantly inhibits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7" name="Shape 237"/>
        <p:cNvGrpSpPr/>
        <p:nvPr/>
      </p:nvGrpSpPr>
      <p:grpSpPr>
        <a:xfrm>
          <a:off x="0" y="0"/>
          <a:ext cx="0" cy="0"/>
          <a:chOff x="0" y="0"/>
          <a:chExt cx="0" cy="0"/>
        </a:xfrm>
      </p:grpSpPr>
      <p:sp>
        <p:nvSpPr>
          <p:cNvPr id="238" name="Google Shape;238;p36"/>
          <p:cNvSpPr txBox="1"/>
          <p:nvPr/>
        </p:nvSpPr>
        <p:spPr>
          <a:xfrm>
            <a:off x="0" y="0"/>
            <a:ext cx="7772400" cy="492000"/>
          </a:xfrm>
          <a:prstGeom prst="rect">
            <a:avLst/>
          </a:prstGeom>
          <a:solidFill>
            <a:schemeClr val="accent5"/>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Essay Outline</a:t>
            </a:r>
            <a:endParaRPr sz="1900">
              <a:solidFill>
                <a:schemeClr val="lt1"/>
              </a:solidFill>
              <a:latin typeface="Halant"/>
              <a:ea typeface="Halant"/>
              <a:cs typeface="Halant"/>
              <a:sym typeface="Halant"/>
            </a:endParaRPr>
          </a:p>
        </p:txBody>
      </p:sp>
      <p:pic>
        <p:nvPicPr>
          <p:cNvPr id="239" name="Google Shape;239;p3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40" name="Google Shape;240;p3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1" name="Google Shape;241;p3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42" name="Google Shape;242;p36"/>
          <p:cNvGraphicFramePr/>
          <p:nvPr/>
        </p:nvGraphicFramePr>
        <p:xfrm>
          <a:off x="453450" y="669925"/>
          <a:ext cx="3000000" cy="3000000"/>
        </p:xfrm>
        <a:graphic>
          <a:graphicData uri="http://schemas.openxmlformats.org/drawingml/2006/table">
            <a:tbl>
              <a:tblPr bandRow="1">
                <a:noFill/>
                <a:tableStyleId>{8E73F14B-3FF1-487B-91AF-1E407E9665D7}</a:tableStyleId>
              </a:tblPr>
              <a:tblGrid>
                <a:gridCol w="2102925"/>
                <a:gridCol w="1247100"/>
                <a:gridCol w="3515550"/>
              </a:tblGrid>
              <a:tr h="1260900">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Introduction (rough draft):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r h="812225">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Thesis Statement</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r h="1601475">
                <a:tc>
                  <a:txBody>
                    <a:bodyPr/>
                    <a:lstStyle/>
                    <a:p>
                      <a:pPr indent="0" lvl="0" marL="0" rtl="0" algn="l">
                        <a:spcBef>
                          <a:spcPts val="0"/>
                        </a:spcBef>
                        <a:spcAft>
                          <a:spcPts val="0"/>
                        </a:spcAft>
                        <a:buNone/>
                      </a:pPr>
                      <a:r>
                        <a:rPr lang="en" sz="1200">
                          <a:latin typeface="Inter"/>
                          <a:ea typeface="Inter"/>
                          <a:cs typeface="Inter"/>
                          <a:sym typeface="Inter"/>
                        </a:rPr>
                        <a:t>Topic 1:</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623300">
                <a:tc>
                  <a:txBody>
                    <a:bodyPr/>
                    <a:lstStyle/>
                    <a:p>
                      <a:pPr indent="0" lvl="0" marL="0" rtl="0" algn="l">
                        <a:spcBef>
                          <a:spcPts val="0"/>
                        </a:spcBef>
                        <a:spcAft>
                          <a:spcPts val="0"/>
                        </a:spcAft>
                        <a:buNone/>
                      </a:pPr>
                      <a:r>
                        <a:rPr lang="en" sz="1200">
                          <a:latin typeface="Inter"/>
                          <a:ea typeface="Inter"/>
                          <a:cs typeface="Inter"/>
                          <a:sym typeface="Inter"/>
                        </a:rPr>
                        <a:t>Topic 2:</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442950">
                <a:tc>
                  <a:txBody>
                    <a:bodyPr/>
                    <a:lstStyle/>
                    <a:p>
                      <a:pPr indent="0" lvl="0" marL="0" rtl="0" algn="l">
                        <a:spcBef>
                          <a:spcPts val="0"/>
                        </a:spcBef>
                        <a:spcAft>
                          <a:spcPts val="0"/>
                        </a:spcAft>
                        <a:buNone/>
                      </a:pPr>
                      <a:r>
                        <a:rPr lang="en" sz="1200">
                          <a:latin typeface="Inter"/>
                          <a:ea typeface="Inter"/>
                          <a:cs typeface="Inter"/>
                          <a:sym typeface="Inter"/>
                        </a:rPr>
                        <a:t>Topic 3:</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434125">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Conclusion (main ideas rephrased and overall conclusion of essay):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1" name="Shape 111"/>
        <p:cNvGrpSpPr/>
        <p:nvPr/>
      </p:nvGrpSpPr>
      <p:grpSpPr>
        <a:xfrm>
          <a:off x="0" y="0"/>
          <a:ext cx="0" cy="0"/>
          <a:chOff x="0" y="0"/>
          <a:chExt cx="0" cy="0"/>
        </a:xfrm>
      </p:grpSpPr>
      <p:sp>
        <p:nvSpPr>
          <p:cNvPr id="112" name="Google Shape;112;p2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latin typeface="Halant"/>
                <a:ea typeface="Halant"/>
                <a:cs typeface="Halant"/>
                <a:sym typeface="Halant"/>
              </a:rPr>
              <a:t>The Development of Agriculture</a:t>
            </a:r>
            <a:endParaRPr sz="1900">
              <a:latin typeface="Halant"/>
              <a:ea typeface="Halant"/>
              <a:cs typeface="Halant"/>
              <a:sym typeface="Halant"/>
            </a:endParaRPr>
          </a:p>
        </p:txBody>
      </p:sp>
      <p:pic>
        <p:nvPicPr>
          <p:cNvPr id="113" name="Google Shape;113;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4" name="Google Shape;114;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5" name="Google Shape;115;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6" name="Google Shape;116;p26"/>
          <p:cNvSpPr txBox="1"/>
          <p:nvPr/>
        </p:nvSpPr>
        <p:spPr>
          <a:xfrm>
            <a:off x="417588" y="4246512"/>
            <a:ext cx="6937200" cy="492000"/>
          </a:xfrm>
          <a:prstGeom prst="rect">
            <a:avLst/>
          </a:prstGeom>
          <a:no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What vocabulary should I know?</a:t>
            </a:r>
            <a:endParaRPr sz="2400">
              <a:solidFill>
                <a:schemeClr val="dk1"/>
              </a:solidFill>
              <a:latin typeface="Halant"/>
              <a:ea typeface="Halant"/>
              <a:cs typeface="Halant"/>
              <a:sym typeface="Halant"/>
            </a:endParaRPr>
          </a:p>
        </p:txBody>
      </p:sp>
      <p:pic>
        <p:nvPicPr>
          <p:cNvPr id="117" name="Google Shape;117;p26"/>
          <p:cNvPicPr preferRelativeResize="0"/>
          <p:nvPr/>
        </p:nvPicPr>
        <p:blipFill>
          <a:blip r:embed="rId4">
            <a:alphaModFix/>
          </a:blip>
          <a:stretch>
            <a:fillRect/>
          </a:stretch>
        </p:blipFill>
        <p:spPr>
          <a:xfrm>
            <a:off x="1523850" y="894601"/>
            <a:ext cx="4724818" cy="3084499"/>
          </a:xfrm>
          <a:prstGeom prst="rect">
            <a:avLst/>
          </a:prstGeom>
          <a:noFill/>
          <a:ln>
            <a:noFill/>
          </a:ln>
        </p:spPr>
      </p:pic>
      <p:graphicFrame>
        <p:nvGraphicFramePr>
          <p:cNvPr id="118" name="Google Shape;118;p26"/>
          <p:cNvGraphicFramePr/>
          <p:nvPr/>
        </p:nvGraphicFramePr>
        <p:xfrm>
          <a:off x="434400" y="5005913"/>
          <a:ext cx="3000000" cy="3000000"/>
        </p:xfrm>
        <a:graphic>
          <a:graphicData uri="http://schemas.openxmlformats.org/drawingml/2006/table">
            <a:tbl>
              <a:tblPr>
                <a:noFill/>
                <a:tableStyleId>{73BE5822-CB3E-4650-AF4F-07B2A9D55286}</a:tableStyleId>
              </a:tblPr>
              <a:tblGrid>
                <a:gridCol w="2255150"/>
                <a:gridCol w="4648575"/>
              </a:tblGrid>
              <a:tr h="3959575">
                <a:tc>
                  <a:txBody>
                    <a:bodyPr/>
                    <a:lstStyle/>
                    <a:p>
                      <a:pPr indent="0" lvl="0" marL="0" rtl="0" algn="l">
                        <a:spcBef>
                          <a:spcPts val="0"/>
                        </a:spcBef>
                        <a:spcAft>
                          <a:spcPts val="0"/>
                        </a:spcAft>
                        <a:buNone/>
                      </a:pPr>
                      <a:r>
                        <a:rPr lang="en" sz="1200">
                          <a:latin typeface="Inter"/>
                          <a:ea typeface="Inter"/>
                          <a:cs typeface="Inter"/>
                          <a:sym typeface="Inter"/>
                        </a:rPr>
                        <a:t>1. civilization____</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2. agriculture ____</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3. The Fertile Crescent ____</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4. domesticate ____</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5. archaeology  ____</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6. sedentary ____</a:t>
                      </a:r>
                      <a:endParaRPr sz="1200">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A. To adapt an animal or plant over time from a wild or natural state for the benefit of humans.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B. </a:t>
                      </a:r>
                      <a:r>
                        <a:rPr lang="en" sz="1200">
                          <a:latin typeface="Inter"/>
                          <a:ea typeface="Inter"/>
                          <a:cs typeface="Inter"/>
                          <a:sym typeface="Inter"/>
                        </a:rPr>
                        <a:t>A complex society with cities, organized government, religion, social classes, writing, and art.</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C. The practice of farming, including cultivation of the soil for the growing of crops and the rearing of animals to provide food and other products.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D. A crescent-shaped region in the Middle East, spanning modern-day Iraq, Syria, Lebanon, Israel, Palestine, Jordan, Egypt, together with parts of Turkey and Iran.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 The condition where a group of humans is able to live in one location and grow crops and raise animals.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F. </a:t>
                      </a:r>
                      <a:r>
                        <a:rPr lang="en" sz="1200">
                          <a:solidFill>
                            <a:srgbClr val="000000"/>
                          </a:solidFill>
                          <a:latin typeface="Inter"/>
                          <a:ea typeface="Inter"/>
                          <a:cs typeface="Inter"/>
                          <a:sym typeface="Inter"/>
                        </a:rPr>
                        <a:t>The study of human history and prehistory through the excavation of sites and the analysis of artifacts and                            other physical remains. </a:t>
                      </a:r>
                      <a:endParaRPr sz="1200">
                        <a:latin typeface="Inter"/>
                        <a:ea typeface="Inter"/>
                        <a:cs typeface="Inter"/>
                        <a:sym typeface="Inter"/>
                      </a:endParaRPr>
                    </a:p>
                  </a:txBody>
                  <a:tcPr marT="109725" marB="109725" marR="109725" marL="1097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2" name="Shape 122"/>
        <p:cNvGrpSpPr/>
        <p:nvPr/>
      </p:nvGrpSpPr>
      <p:grpSpPr>
        <a:xfrm>
          <a:off x="0" y="0"/>
          <a:ext cx="0" cy="0"/>
          <a:chOff x="0" y="0"/>
          <a:chExt cx="0" cy="0"/>
        </a:xfrm>
      </p:grpSpPr>
      <p:sp>
        <p:nvSpPr>
          <p:cNvPr id="123" name="Google Shape;123;p2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The Development of Agriculture</a:t>
            </a:r>
            <a:endParaRPr sz="1900">
              <a:latin typeface="Halant"/>
              <a:ea typeface="Halant"/>
              <a:cs typeface="Halant"/>
              <a:sym typeface="Halant"/>
            </a:endParaRPr>
          </a:p>
        </p:txBody>
      </p:sp>
      <p:pic>
        <p:nvPicPr>
          <p:cNvPr id="124" name="Google Shape;124;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5" name="Google Shape;125;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6" name="Google Shape;126;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7" name="Google Shape;127;p27"/>
          <p:cNvSpPr txBox="1"/>
          <p:nvPr/>
        </p:nvSpPr>
        <p:spPr>
          <a:xfrm>
            <a:off x="417650" y="912579"/>
            <a:ext cx="6937200" cy="492000"/>
          </a:xfrm>
          <a:prstGeom prst="rect">
            <a:avLst/>
          </a:prstGeom>
          <a:no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Brainstorm: What do I already know?</a:t>
            </a:r>
            <a:endParaRPr sz="2400">
              <a:solidFill>
                <a:schemeClr val="dk1"/>
              </a:solidFill>
              <a:latin typeface="Halant"/>
              <a:ea typeface="Halant"/>
              <a:cs typeface="Halant"/>
              <a:sym typeface="Halant"/>
            </a:endParaRPr>
          </a:p>
        </p:txBody>
      </p:sp>
      <p:sp>
        <p:nvSpPr>
          <p:cNvPr id="128" name="Google Shape;128;p27"/>
          <p:cNvSpPr txBox="1"/>
          <p:nvPr/>
        </p:nvSpPr>
        <p:spPr>
          <a:xfrm>
            <a:off x="434450" y="1629313"/>
            <a:ext cx="6903600" cy="19905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Use this space to write down anything you already know about </a:t>
            </a:r>
            <a:r>
              <a:rPr b="1" lang="en" sz="1200">
                <a:solidFill>
                  <a:schemeClr val="dk1"/>
                </a:solidFill>
                <a:latin typeface="Inter"/>
                <a:ea typeface="Inter"/>
                <a:cs typeface="Inter"/>
                <a:sym typeface="Inter"/>
              </a:rPr>
              <a:t>ancient agriculture, the Neolithic Revolution, and hunting and gathering.</a:t>
            </a:r>
            <a:endParaRPr sz="1200">
              <a:latin typeface="Inter"/>
              <a:ea typeface="Inter"/>
              <a:cs typeface="Inter"/>
              <a:sym typeface="Inter"/>
            </a:endParaRPr>
          </a:p>
        </p:txBody>
      </p:sp>
      <p:sp>
        <p:nvSpPr>
          <p:cNvPr id="129" name="Google Shape;129;p27"/>
          <p:cNvSpPr txBox="1"/>
          <p:nvPr/>
        </p:nvSpPr>
        <p:spPr>
          <a:xfrm>
            <a:off x="434400" y="4430125"/>
            <a:ext cx="6903600" cy="32868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Today, only 0.1% of the world’s population are hunter-gatherers, but for most of human history all people practiced this way of life. Scientists and archeologists estimate that the first homo sapiens (modern people) existed about 200,000 years ago, originating in Africa. However, it was not until 12,000 years ago that people started to plant their own crops and raise animals. Even since then, changes in agriculture have been slow. For most of history, everyone in a society helped grow food in some way. If one group or family grew wheat, perhaps another would raise sheep. Or in some societies, villages would farm different crops together for the whole community.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Today, people’s relationship to agriculture looks much differently. For instance in 1840, roughly 70% of U.S. residents worked in agriculture. Today that number is less than 2%. Now, most people simply go to the grocery store, not their farm, to get their food. But this is a very recent change in world history. In fact, the first supermarket did not exist until 1930. That means that even though humans have been practicing agriculture for 12,000 years, stores where people can find all of those goods have only existed for about 90. Just as agriculture has developed over time, so has the relationship between people and the food they eat.</a:t>
            </a:r>
            <a:endParaRPr sz="1200">
              <a:latin typeface="Inter"/>
              <a:ea typeface="Inter"/>
              <a:cs typeface="Inter"/>
              <a:sym typeface="Inter"/>
            </a:endParaRPr>
          </a:p>
        </p:txBody>
      </p:sp>
      <p:sp>
        <p:nvSpPr>
          <p:cNvPr id="130" name="Google Shape;130;p27"/>
          <p:cNvSpPr txBox="1"/>
          <p:nvPr/>
        </p:nvSpPr>
        <p:spPr>
          <a:xfrm>
            <a:off x="417600" y="3844554"/>
            <a:ext cx="6937200" cy="492000"/>
          </a:xfrm>
          <a:prstGeom prst="rect">
            <a:avLst/>
          </a:prstGeom>
          <a:no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How is this relevant today?</a:t>
            </a:r>
            <a:endParaRPr sz="2400">
              <a:solidFill>
                <a:schemeClr val="dk1"/>
              </a:solidFill>
              <a:latin typeface="Halant"/>
              <a:ea typeface="Halant"/>
              <a:cs typeface="Halant"/>
              <a:sym typeface="Halant"/>
            </a:endParaRPr>
          </a:p>
        </p:txBody>
      </p:sp>
      <p:sp>
        <p:nvSpPr>
          <p:cNvPr id="131" name="Google Shape;131;p27"/>
          <p:cNvSpPr txBox="1"/>
          <p:nvPr/>
        </p:nvSpPr>
        <p:spPr>
          <a:xfrm>
            <a:off x="434450" y="7810500"/>
            <a:ext cx="6903600" cy="13680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solidFill>
                  <a:schemeClr val="dk1"/>
                </a:solidFill>
                <a:latin typeface="Inter"/>
                <a:ea typeface="Inter"/>
                <a:cs typeface="Inter"/>
                <a:sym typeface="Inter"/>
              </a:rPr>
              <a:t>How has the U.S. </a:t>
            </a:r>
            <a:r>
              <a:rPr lang="en" sz="1200">
                <a:solidFill>
                  <a:schemeClr val="dk1"/>
                </a:solidFill>
                <a:latin typeface="Inter"/>
                <a:ea typeface="Inter"/>
                <a:cs typeface="Inter"/>
                <a:sym typeface="Inter"/>
              </a:rPr>
              <a:t>workforce’s</a:t>
            </a:r>
            <a:r>
              <a:rPr lang="en" sz="1200">
                <a:solidFill>
                  <a:schemeClr val="dk1"/>
                </a:solidFill>
                <a:latin typeface="Inter"/>
                <a:ea typeface="Inter"/>
                <a:cs typeface="Inter"/>
                <a:sym typeface="Inter"/>
              </a:rPr>
              <a:t> involvement in agriculture changed over time?</a:t>
            </a:r>
            <a:endParaRPr sz="1200">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5" name="Shape 135"/>
        <p:cNvGrpSpPr/>
        <p:nvPr/>
      </p:nvGrpSpPr>
      <p:grpSpPr>
        <a:xfrm>
          <a:off x="0" y="0"/>
          <a:ext cx="0" cy="0"/>
          <a:chOff x="0" y="0"/>
          <a:chExt cx="0" cy="0"/>
        </a:xfrm>
      </p:grpSpPr>
      <p:sp>
        <p:nvSpPr>
          <p:cNvPr id="136" name="Google Shape;136;p2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What is the Context?</a:t>
            </a:r>
            <a:endParaRPr sz="1900">
              <a:latin typeface="Halant"/>
              <a:ea typeface="Halant"/>
              <a:cs typeface="Halant"/>
              <a:sym typeface="Halant"/>
            </a:endParaRPr>
          </a:p>
        </p:txBody>
      </p:sp>
      <p:pic>
        <p:nvPicPr>
          <p:cNvPr id="137" name="Google Shape;137;p2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8" name="Google Shape;138;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9" name="Google Shape;139;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0" name="Google Shape;140;p28"/>
          <p:cNvGraphicFramePr/>
          <p:nvPr/>
        </p:nvGraphicFramePr>
        <p:xfrm>
          <a:off x="453788" y="787825"/>
          <a:ext cx="3000000" cy="3000000"/>
        </p:xfrm>
        <a:graphic>
          <a:graphicData uri="http://schemas.openxmlformats.org/drawingml/2006/table">
            <a:tbl>
              <a:tblPr>
                <a:noFill/>
                <a:tableStyleId>{73BE5822-CB3E-4650-AF4F-07B2A9D55286}</a:tableStyleId>
              </a:tblPr>
              <a:tblGrid>
                <a:gridCol w="4436425"/>
                <a:gridCol w="2428475"/>
              </a:tblGrid>
              <a:tr h="8264600">
                <a:tc>
                  <a:txBody>
                    <a:bodyPr/>
                    <a:lstStyle/>
                    <a:p>
                      <a:pPr indent="0" lvl="0" marL="0" rtl="0" algn="l">
                        <a:spcBef>
                          <a:spcPts val="0"/>
                        </a:spcBef>
                        <a:spcAft>
                          <a:spcPts val="0"/>
                        </a:spcAft>
                        <a:buNone/>
                      </a:pPr>
                      <a:r>
                        <a:rPr lang="en" sz="1200">
                          <a:latin typeface="Inter"/>
                          <a:ea typeface="Inter"/>
                          <a:cs typeface="Inter"/>
                          <a:sym typeface="Inter"/>
                        </a:rPr>
                        <a:t>Over 12,000 years ago, during the Paleolithic Era, people lived as hunter-gatherers, moving from place to place in search of food by hunting animals and foraging wild plants. But around 10,000 BCE, a major turning point in human history occurred. The Neolithic Revolution started in the Fertile Crescent, a boomerang-shaped region of the Middle East where humans first took up farming. </a:t>
                      </a:r>
                      <a:r>
                        <a:rPr b="1" lang="en" sz="1200">
                          <a:solidFill>
                            <a:schemeClr val="dk1"/>
                          </a:solidFill>
                          <a:latin typeface="Inter"/>
                          <a:ea typeface="Inter"/>
                          <a:cs typeface="Inter"/>
                          <a:sym typeface="Inter"/>
                        </a:rPr>
                        <a:t>(A &amp; B) </a:t>
                      </a:r>
                      <a:r>
                        <a:rPr lang="en" sz="1200">
                          <a:latin typeface="Inter"/>
                          <a:ea typeface="Inter"/>
                          <a:cs typeface="Inter"/>
                          <a:sym typeface="Inter"/>
                        </a:rPr>
                        <a:t>Shortly after, Stone Age humans in other parts of the world also began to practice agriculture. This fundamental change, led to the domestication of plants and animals and the development of farming. </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As agriculture spread, farming communities developed across the globe—in China, people began cultivating rice and millet; in Egypt, wheat and barley were grown along the Nile; and in the Americas, early farmers grew crops like squash, avocado, and corn. </a:t>
                      </a:r>
                      <a:r>
                        <a:rPr b="1" lang="en" sz="1200">
                          <a:latin typeface="Inter"/>
                          <a:ea typeface="Inter"/>
                          <a:cs typeface="Inter"/>
                          <a:sym typeface="Inter"/>
                        </a:rPr>
                        <a:t>(C)</a:t>
                      </a:r>
                      <a:r>
                        <a:rPr lang="en" sz="1200">
                          <a:latin typeface="Inter"/>
                          <a:ea typeface="Inter"/>
                          <a:cs typeface="Inter"/>
                          <a:sym typeface="Inter"/>
                        </a:rPr>
                        <a:t>These developments happened independently in different regions, but they had similar effects: once-nomadic groups became sedentary, populations grew, and people began to build villages and towns. </a:t>
                      </a:r>
                      <a:r>
                        <a:rPr b="1" lang="en" sz="1200">
                          <a:latin typeface="Inter"/>
                          <a:ea typeface="Inter"/>
                          <a:cs typeface="Inter"/>
                          <a:sym typeface="Inter"/>
                        </a:rPr>
                        <a:t>(D)</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Eventually, these early settlements expanded into the first civilizations, which began to appear after 3000 BCE, especially near river valleys that supported farming. These included Mesopotamia (in modern-day Iraq), Ancient Egypt (along the Nile River), the Indus River Valley (in South Asia), and China (along the Huang He River). Rivers provided fertile soil, fresh water, and transportation routes, all of which helped support agriculture and trade. </a:t>
                      </a:r>
                      <a:r>
                        <a:rPr b="1" lang="en" sz="1200">
                          <a:latin typeface="Inter"/>
                          <a:ea typeface="Inter"/>
                          <a:cs typeface="Inter"/>
                          <a:sym typeface="Inter"/>
                        </a:rPr>
                        <a:t>(E)</a:t>
                      </a:r>
                      <a:r>
                        <a:rPr lang="en" sz="1200">
                          <a:latin typeface="Inter"/>
                          <a:ea typeface="Inter"/>
                          <a:cs typeface="Inter"/>
                          <a:sym typeface="Inter"/>
                        </a:rPr>
                        <a:t> As food surpluses increased, people began to specialize in different jobs, develop laws, create written languages, and build more complex societies.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Many scholars debate why humans made the shift to farming, but one thing is clear: agriculture transformed human life, paving the way for the growth of cities, governments, religions, and cultures.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For this CRP, you will explore how the development of agriculture influenced the rise of early civilizations. Use evidence from different regions of the ancient world to answer the guiding question: </a:t>
                      </a:r>
                      <a:r>
                        <a:rPr b="1" lang="en" sz="1200">
                          <a:latin typeface="Inter"/>
                          <a:ea typeface="Inter"/>
                          <a:cs typeface="Inter"/>
                          <a:sym typeface="Inter"/>
                        </a:rPr>
                        <a:t>How did the development of agriculture shape early civilizations?</a:t>
                      </a:r>
                      <a:endParaRPr b="1" sz="1200">
                        <a:latin typeface="Inter"/>
                        <a:ea typeface="Inter"/>
                        <a:cs typeface="Inter"/>
                        <a:sym typeface="Inter"/>
                      </a:endParaRPr>
                    </a:p>
                  </a:txBody>
                  <a:tcPr marT="109725" marB="109725" marR="109725" marL="109725">
                    <a:lnL cap="flat" cmpd="sng" w="12700">
                      <a:solidFill>
                        <a:srgbClr val="FFFFFF"/>
                      </a:solidFill>
                      <a:prstDash val="solid"/>
                      <a:round/>
                      <a:headEnd len="sm" w="sm" type="none"/>
                      <a:tailEnd len="sm" w="sm" type="none"/>
                    </a:lnL>
                    <a:lnR cap="flat" cmpd="sng" w="28575">
                      <a:solidFill>
                        <a:schemeClr val="accent1"/>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b="1" lang="en" sz="1200">
                          <a:latin typeface="Inter"/>
                          <a:ea typeface="Inter"/>
                          <a:cs typeface="Inter"/>
                          <a:sym typeface="Inter"/>
                        </a:rPr>
                        <a:t>A. </a:t>
                      </a:r>
                      <a:r>
                        <a:rPr lang="en" sz="1200">
                          <a:latin typeface="Inter"/>
                          <a:ea typeface="Inter"/>
                          <a:cs typeface="Inter"/>
                          <a:sym typeface="Inter"/>
                        </a:rPr>
                        <a:t>What major change happened around 10,000 BCE, and what is this period called?</a:t>
                      </a:r>
                      <a:endParaRPr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B. </a:t>
                      </a:r>
                      <a:r>
                        <a:rPr lang="en" sz="1200">
                          <a:latin typeface="Inter"/>
                          <a:ea typeface="Inter"/>
                          <a:cs typeface="Inter"/>
                          <a:sym typeface="Inter"/>
                        </a:rPr>
                        <a:t>When and where did farming first begin?</a:t>
                      </a:r>
                      <a:endParaRPr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C. </a:t>
                      </a:r>
                      <a:r>
                        <a:rPr lang="en" sz="1200">
                          <a:latin typeface="Inter"/>
                          <a:ea typeface="Inter"/>
                          <a:cs typeface="Inter"/>
                          <a:sym typeface="Inter"/>
                        </a:rPr>
                        <a:t>What are some examples of crops that were grown in different parts of the world as agriculture spread?</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D. </a:t>
                      </a:r>
                      <a:r>
                        <a:rPr lang="en" sz="1200">
                          <a:latin typeface="Inter"/>
                          <a:ea typeface="Inter"/>
                          <a:cs typeface="Inter"/>
                          <a:sym typeface="Inter"/>
                        </a:rPr>
                        <a:t>What effects did farming have on how people lived?</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E. </a:t>
                      </a:r>
                      <a:r>
                        <a:rPr lang="en" sz="1200">
                          <a:latin typeface="Inter"/>
                          <a:ea typeface="Inter"/>
                          <a:cs typeface="Inter"/>
                          <a:sym typeface="Inter"/>
                        </a:rPr>
                        <a:t>Why did the first civilizations develop near rivers?</a:t>
                      </a:r>
                      <a:endParaRPr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txBody>
                  <a:tcPr marT="109725" marB="109725" marR="109725" marL="109725">
                    <a:lnL cap="flat" cmpd="sng" w="28575">
                      <a:solidFill>
                        <a:schemeClr val="accent1"/>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4" name="Shape 144"/>
        <p:cNvGrpSpPr/>
        <p:nvPr/>
      </p:nvGrpSpPr>
      <p:grpSpPr>
        <a:xfrm>
          <a:off x="0" y="0"/>
          <a:ext cx="0" cy="0"/>
          <a:chOff x="0" y="0"/>
          <a:chExt cx="0" cy="0"/>
        </a:xfrm>
      </p:grpSpPr>
      <p:sp>
        <p:nvSpPr>
          <p:cNvPr id="145" name="Google Shape;145;p2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CRP Prompt</a:t>
            </a:r>
            <a:endParaRPr sz="1900">
              <a:latin typeface="Halant"/>
              <a:ea typeface="Halant"/>
              <a:cs typeface="Halant"/>
              <a:sym typeface="Halant"/>
            </a:endParaRPr>
          </a:p>
        </p:txBody>
      </p:sp>
      <p:pic>
        <p:nvPicPr>
          <p:cNvPr id="146" name="Google Shape;146;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7" name="Google Shape;147;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8" name="Google Shape;148;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9" name="Google Shape;149;p29"/>
          <p:cNvSpPr txBox="1"/>
          <p:nvPr/>
        </p:nvSpPr>
        <p:spPr>
          <a:xfrm>
            <a:off x="2297150" y="2775675"/>
            <a:ext cx="5054100" cy="24813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Targeted Historical Thinking Skill:</a:t>
            </a:r>
            <a:endParaRPr b="1" sz="1800">
              <a:solidFill>
                <a:schemeClr val="dk1"/>
              </a:solidFill>
              <a:latin typeface="Halant"/>
              <a:ea typeface="Halant"/>
              <a:cs typeface="Halant"/>
              <a:sym typeface="Halant"/>
            </a:endParaRPr>
          </a:p>
          <a:p>
            <a:pPr indent="0" lvl="0" marL="0" rtl="0" algn="ctr">
              <a:spcBef>
                <a:spcPts val="0"/>
              </a:spcBef>
              <a:spcAft>
                <a:spcPts val="0"/>
              </a:spcAft>
              <a:buNone/>
            </a:pPr>
            <a:r>
              <a:rPr lang="en" sz="6000">
                <a:solidFill>
                  <a:schemeClr val="dk1"/>
                </a:solidFill>
                <a:latin typeface="Plus Jakarta Sans"/>
                <a:ea typeface="Plus Jakarta Sans"/>
                <a:cs typeface="Plus Jakarta Sans"/>
                <a:sym typeface="Plus Jakarta Sans"/>
              </a:rPr>
              <a:t>CAUSATION</a:t>
            </a:r>
            <a:endParaRPr sz="48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Clr>
                <a:srgbClr val="000000"/>
              </a:buClr>
              <a:buSzPts val="1100"/>
              <a:buFont typeface="Arial"/>
              <a:buNone/>
            </a:pPr>
            <a:r>
              <a:rPr lang="en" sz="12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 </a:t>
            </a:r>
            <a:endParaRPr sz="1200">
              <a:solidFill>
                <a:schemeClr val="dk1"/>
              </a:solidFill>
              <a:latin typeface="Inter"/>
              <a:ea typeface="Inter"/>
              <a:cs typeface="Inter"/>
              <a:sym typeface="Inter"/>
            </a:endParaRPr>
          </a:p>
        </p:txBody>
      </p:sp>
      <p:sp>
        <p:nvSpPr>
          <p:cNvPr id="150" name="Google Shape;150;p29"/>
          <p:cNvSpPr txBox="1"/>
          <p:nvPr/>
        </p:nvSpPr>
        <p:spPr>
          <a:xfrm>
            <a:off x="414050" y="5731727"/>
            <a:ext cx="6937200" cy="33585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None/>
            </a:pPr>
            <a:r>
              <a:rPr b="1" lang="en">
                <a:solidFill>
                  <a:srgbClr val="000000"/>
                </a:solidFill>
                <a:latin typeface="Inter"/>
                <a:ea typeface="Inter"/>
                <a:cs typeface="Inter"/>
                <a:sym typeface="Inter"/>
              </a:rPr>
              <a:t>Documents</a:t>
            </a:r>
            <a:endParaRPr b="1">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solidFill>
                <a:srgbClr val="00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A:</a:t>
            </a:r>
            <a:r>
              <a:rPr lang="en" sz="1200">
                <a:solidFill>
                  <a:schemeClr val="dk1"/>
                </a:solidFill>
                <a:highlight>
                  <a:schemeClr val="lt1"/>
                </a:highlight>
                <a:latin typeface="Inter"/>
                <a:ea typeface="Inter"/>
                <a:cs typeface="Inter"/>
                <a:sym typeface="Inter"/>
              </a:rPr>
              <a:t> </a:t>
            </a:r>
            <a:r>
              <a:rPr lang="en" sz="1200">
                <a:solidFill>
                  <a:schemeClr val="dk1"/>
                </a:solidFill>
                <a:latin typeface="Inter"/>
                <a:ea typeface="Inter"/>
                <a:cs typeface="Inter"/>
                <a:sym typeface="Inter"/>
              </a:rPr>
              <a:t>Saqib Qayyum, “Excavated ruins of Mohenjo-daro, with the Great Bath in the foreground and the granary mound in the background, ca. 3300 BCE to 1300 BCE,” photo taken March 8, 2014. CC BY-SA 3.0</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B: Cuneiform tablet recording the number of barley and malt crops, Mesopotamia, 3100-2900 B.C.E.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C: (Image Source) Ancient Egyptian Social Pyramid, 2025. Created by Thinking Nation. (Text Source) Charlotte Booth, </a:t>
            </a:r>
            <a:r>
              <a:rPr i="1" lang="en" sz="1200">
                <a:solidFill>
                  <a:schemeClr val="dk1"/>
                </a:solidFill>
                <a:latin typeface="Inter"/>
                <a:ea typeface="Inter"/>
                <a:cs typeface="Inter"/>
                <a:sym typeface="Inter"/>
              </a:rPr>
              <a:t>How to Survive in Ancient Egypt</a:t>
            </a:r>
            <a:r>
              <a:rPr lang="en" sz="1200">
                <a:solidFill>
                  <a:schemeClr val="dk1"/>
                </a:solidFill>
                <a:latin typeface="Inter"/>
                <a:ea typeface="Inter"/>
                <a:cs typeface="Inter"/>
                <a:sym typeface="Inter"/>
              </a:rPr>
              <a:t>, 2020.</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D: Guillaume Fournié, Dirk U. Pfeiffer and Robin Bendrey, “Early animal farming and zoonotic disease dynamics: modelling brucellosis transmission in Neolithic goat populations,” </a:t>
            </a:r>
            <a:r>
              <a:rPr i="1" lang="en" sz="1200">
                <a:solidFill>
                  <a:schemeClr val="dk1"/>
                </a:solidFill>
                <a:latin typeface="Inter"/>
                <a:ea typeface="Inter"/>
                <a:cs typeface="Inter"/>
                <a:sym typeface="Inter"/>
              </a:rPr>
              <a:t>Royal Society Open Science</a:t>
            </a:r>
            <a:r>
              <a:rPr lang="en" sz="1200">
                <a:solidFill>
                  <a:schemeClr val="dk1"/>
                </a:solidFill>
                <a:latin typeface="Inter"/>
                <a:ea typeface="Inter"/>
                <a:cs typeface="Inter"/>
                <a:sym typeface="Inter"/>
              </a:rPr>
              <a:t> Journal, February 2017.</a:t>
            </a:r>
            <a:endParaRPr sz="1200">
              <a:solidFill>
                <a:schemeClr val="dk1"/>
              </a:solidFill>
              <a:latin typeface="Inter"/>
              <a:ea typeface="Inter"/>
              <a:cs typeface="Inter"/>
              <a:sym typeface="Inter"/>
            </a:endParaRPr>
          </a:p>
        </p:txBody>
      </p:sp>
      <p:sp>
        <p:nvSpPr>
          <p:cNvPr id="151" name="Google Shape;151;p29"/>
          <p:cNvSpPr txBox="1"/>
          <p:nvPr/>
        </p:nvSpPr>
        <p:spPr>
          <a:xfrm>
            <a:off x="434438" y="852788"/>
            <a:ext cx="6903600" cy="15621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2700">
                <a:solidFill>
                  <a:schemeClr val="dk1"/>
                </a:solidFill>
                <a:latin typeface="Plus Jakarta Sans"/>
                <a:ea typeface="Plus Jakarta Sans"/>
                <a:cs typeface="Plus Jakarta Sans"/>
                <a:sym typeface="Plus Jakarta Sans"/>
              </a:rPr>
              <a:t>How did the development of agriculture shape early civilizations?</a:t>
            </a:r>
            <a:endParaRPr sz="3300">
              <a:solidFill>
                <a:schemeClr val="dk1"/>
              </a:solidFill>
              <a:latin typeface="Plus Jakarta Sans"/>
              <a:ea typeface="Plus Jakarta Sans"/>
              <a:cs typeface="Plus Jakarta Sans"/>
              <a:sym typeface="Plus Jakarta Sans"/>
            </a:endParaRPr>
          </a:p>
        </p:txBody>
      </p:sp>
      <p:pic>
        <p:nvPicPr>
          <p:cNvPr id="152" name="Google Shape;152;p29"/>
          <p:cNvPicPr preferRelativeResize="0"/>
          <p:nvPr/>
        </p:nvPicPr>
        <p:blipFill>
          <a:blip r:embed="rId4">
            <a:alphaModFix/>
          </a:blip>
          <a:stretch>
            <a:fillRect/>
          </a:stretch>
        </p:blipFill>
        <p:spPr>
          <a:xfrm>
            <a:off x="381550" y="3096375"/>
            <a:ext cx="1839900" cy="1839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6" name="Shape 156"/>
        <p:cNvGrpSpPr/>
        <p:nvPr/>
      </p:nvGrpSpPr>
      <p:grpSpPr>
        <a:xfrm>
          <a:off x="0" y="0"/>
          <a:ext cx="0" cy="0"/>
          <a:chOff x="0" y="0"/>
          <a:chExt cx="0" cy="0"/>
        </a:xfrm>
      </p:grpSpPr>
      <p:sp>
        <p:nvSpPr>
          <p:cNvPr id="157" name="Google Shape;157;p3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pic>
        <p:nvPicPr>
          <p:cNvPr id="158" name="Google Shape;158;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9" name="Google Shape;159;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0" name="Google Shape;160;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61" name="Google Shape;161;p30"/>
          <p:cNvGraphicFramePr/>
          <p:nvPr/>
        </p:nvGraphicFramePr>
        <p:xfrm>
          <a:off x="427050" y="741975"/>
          <a:ext cx="3000000" cy="3000000"/>
        </p:xfrm>
        <a:graphic>
          <a:graphicData uri="http://schemas.openxmlformats.org/drawingml/2006/table">
            <a:tbl>
              <a:tblPr>
                <a:noFill/>
                <a:tableStyleId>{73BE5822-CB3E-4650-AF4F-07B2A9D55286}</a:tableStyleId>
              </a:tblPr>
              <a:tblGrid>
                <a:gridCol w="6934200"/>
              </a:tblGrid>
              <a:tr h="304525">
                <a:tc>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Saqib Qayyum, “Excavated ruins of Mohenjo-daro, with the Great Bath in the foreground and the granary mound in the background, ca. 3300 BCE to 1300 BCE,” photo taken March 8, 2014. CC BY-SA 3.0</a:t>
                      </a:r>
                      <a:endParaRPr sz="1200">
                        <a:latin typeface="Halant"/>
                        <a:ea typeface="Halant"/>
                        <a:cs typeface="Halant"/>
                        <a:sym typeface="Halant"/>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4376950">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Mohenjo-daro, located in present-day Pakistan, is an archaeological site containing the ruins of one of the largest settlements of the Indus Valley Civilization. It was a well-planned city, with sophisticated urban planning, including a grid-like street layout and advanced drainage systems. The city flourished around 2500 to 1900 BCE and is known for structures like the Great Bath and the Granary.</a:t>
                      </a:r>
                      <a:endParaRPr sz="1200">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
        <p:nvSpPr>
          <p:cNvPr id="162" name="Google Shape;162;p30"/>
          <p:cNvSpPr txBox="1"/>
          <p:nvPr/>
        </p:nvSpPr>
        <p:spPr>
          <a:xfrm>
            <a:off x="433650" y="6295800"/>
            <a:ext cx="6921000" cy="30516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Observe the picture of the ruins of Mohenjo-daro. What do you notice about the layout and construction of the city? Describe as many details as you can.</a:t>
            </a:r>
            <a:endParaRPr sz="1200">
              <a:solidFill>
                <a:srgbClr val="000000"/>
              </a:solidFill>
              <a:highlight>
                <a:srgbClr val="FFFFFF"/>
              </a:highlight>
              <a:latin typeface="Inter"/>
              <a:ea typeface="Inter"/>
              <a:cs typeface="Inter"/>
              <a:sym typeface="Inter"/>
            </a:endParaRPr>
          </a:p>
          <a:p>
            <a:pPr indent="45720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45720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45720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45720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Based on what archaeologists have found, what kinds of structures did the people of Mohenjo-daro build using stone or other materials?</a:t>
            </a:r>
            <a:endParaRPr sz="1200">
              <a:solidFill>
                <a:srgbClr val="000000"/>
              </a:solidFill>
              <a:highlight>
                <a:srgbClr val="FFFFFF"/>
              </a:highlight>
              <a:latin typeface="Inter"/>
              <a:ea typeface="Inter"/>
              <a:cs typeface="Inter"/>
              <a:sym typeface="Inter"/>
            </a:endParaRPr>
          </a:p>
          <a:p>
            <a:pPr indent="45720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Before agriculture, people moved from place to place in search of food. How might the development of agriculture have allowed the people of Mohenjo-daro to build a city like this?</a:t>
            </a:r>
            <a:endParaRPr sz="1200">
              <a:solidFill>
                <a:srgbClr val="000000"/>
              </a:solidFill>
              <a:highlight>
                <a:srgbClr val="FFFFFF"/>
              </a:highlight>
              <a:latin typeface="Inter"/>
              <a:ea typeface="Inter"/>
              <a:cs typeface="Inter"/>
              <a:sym typeface="Inter"/>
            </a:endParaRPr>
          </a:p>
          <a:p>
            <a:pPr indent="457200" lvl="0" marL="0" rtl="0" algn="l">
              <a:spcBef>
                <a:spcPts val="0"/>
              </a:spcBef>
              <a:spcAft>
                <a:spcPts val="0"/>
              </a:spcAft>
              <a:buNone/>
            </a:pPr>
            <a:r>
              <a:t/>
            </a:r>
            <a:endParaRPr sz="1200">
              <a:solidFill>
                <a:srgbClr val="000000"/>
              </a:solidFill>
              <a:highlight>
                <a:srgbClr val="FFFFFF"/>
              </a:highlight>
              <a:latin typeface="Work Sans"/>
              <a:ea typeface="Work Sans"/>
              <a:cs typeface="Work Sans"/>
              <a:sym typeface="Work Sans"/>
            </a:endParaRPr>
          </a:p>
        </p:txBody>
      </p:sp>
      <p:pic>
        <p:nvPicPr>
          <p:cNvPr id="163" name="Google Shape;163;p30"/>
          <p:cNvPicPr preferRelativeResize="0"/>
          <p:nvPr/>
        </p:nvPicPr>
        <p:blipFill>
          <a:blip r:embed="rId4">
            <a:alphaModFix/>
          </a:blip>
          <a:stretch>
            <a:fillRect/>
          </a:stretch>
        </p:blipFill>
        <p:spPr>
          <a:xfrm>
            <a:off x="1520938" y="1596500"/>
            <a:ext cx="4730534" cy="35479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7" name="Shape 167"/>
        <p:cNvGrpSpPr/>
        <p:nvPr/>
      </p:nvGrpSpPr>
      <p:grpSpPr>
        <a:xfrm>
          <a:off x="0" y="0"/>
          <a:ext cx="0" cy="0"/>
          <a:chOff x="0" y="0"/>
          <a:chExt cx="0" cy="0"/>
        </a:xfrm>
      </p:grpSpPr>
      <p:sp>
        <p:nvSpPr>
          <p:cNvPr id="168" name="Google Shape;168;p3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pic>
        <p:nvPicPr>
          <p:cNvPr id="169" name="Google Shape;169;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0" name="Google Shape;170;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1" name="Google Shape;171;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72" name="Google Shape;172;p31"/>
          <p:cNvGraphicFramePr/>
          <p:nvPr/>
        </p:nvGraphicFramePr>
        <p:xfrm>
          <a:off x="432150" y="910088"/>
          <a:ext cx="3000000" cy="3000000"/>
        </p:xfrm>
        <a:graphic>
          <a:graphicData uri="http://schemas.openxmlformats.org/drawingml/2006/table">
            <a:tbl>
              <a:tblPr>
                <a:noFill/>
                <a:tableStyleId>{73BE5822-CB3E-4650-AF4F-07B2A9D55286}</a:tableStyleId>
              </a:tblPr>
              <a:tblGrid>
                <a:gridCol w="3468600"/>
                <a:gridCol w="3468600"/>
              </a:tblGrid>
              <a:tr h="298525">
                <a:tc gridSpan="2">
                  <a:txBody>
                    <a:bodyPr/>
                    <a:lstStyle/>
                    <a:p>
                      <a:pPr indent="0" lvl="0" marL="0" rtl="0" algn="l">
                        <a:spcBef>
                          <a:spcPts val="0"/>
                        </a:spcBef>
                        <a:spcAft>
                          <a:spcPts val="0"/>
                        </a:spcAft>
                        <a:buNone/>
                      </a:pPr>
                      <a:r>
                        <a:rPr lang="en" sz="1200">
                          <a:latin typeface="Halant"/>
                          <a:ea typeface="Halant"/>
                          <a:cs typeface="Halant"/>
                          <a:sym typeface="Halant"/>
                        </a:rPr>
                        <a:t>Source: Cuneiform tablet recording the number of barley and malt crops, Mesopotamia, 3100-2900 B.C.E.</a:t>
                      </a:r>
                      <a:endParaRPr sz="12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2905275">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latin typeface="Inter"/>
                        <a:ea typeface="Inter"/>
                        <a:cs typeface="Inter"/>
                        <a:sym typeface="Inter"/>
                      </a:endParaRPr>
                    </a:p>
                    <a:p>
                      <a:pPr indent="0" lvl="0" marL="0" rtl="0" algn="l">
                        <a:lnSpc>
                          <a:spcPct val="115000"/>
                        </a:lnSpc>
                        <a:spcBef>
                          <a:spcPts val="0"/>
                        </a:spcBef>
                        <a:spcAft>
                          <a:spcPts val="0"/>
                        </a:spcAft>
                        <a:buNone/>
                      </a:pPr>
                      <a:r>
                        <a:rPr lang="en" sz="1200">
                          <a:latin typeface="Inter"/>
                          <a:ea typeface="Inter"/>
                          <a:cs typeface="Inter"/>
                          <a:sym typeface="Inter"/>
                        </a:rPr>
                        <a:t>This tablet represents one one of the earliest examples of writing. In ancient Mesopotamia, farmers would document the amount of crops they grew with pictographs, symbols for a word or phrase used as the earliest known form of writing. Here, the tablet accounts for malt and barley grains grown. This type of writing began around 3500 B.C.E., more than 6000 years after the plants and animals began to be domesticated in that region. </a:t>
                      </a:r>
                      <a:endParaRPr sz="12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pic>
        <p:nvPicPr>
          <p:cNvPr id="173" name="Google Shape;173;p31"/>
          <p:cNvPicPr preferRelativeResize="0"/>
          <p:nvPr/>
        </p:nvPicPr>
        <p:blipFill>
          <a:blip r:embed="rId4">
            <a:alphaModFix/>
          </a:blip>
          <a:stretch>
            <a:fillRect/>
          </a:stretch>
        </p:blipFill>
        <p:spPr>
          <a:xfrm>
            <a:off x="582800" y="1546575"/>
            <a:ext cx="3157924" cy="2515351"/>
          </a:xfrm>
          <a:prstGeom prst="rect">
            <a:avLst/>
          </a:prstGeom>
          <a:noFill/>
          <a:ln>
            <a:noFill/>
          </a:ln>
        </p:spPr>
      </p:pic>
      <p:sp>
        <p:nvSpPr>
          <p:cNvPr id="174" name="Google Shape;174;p31"/>
          <p:cNvSpPr txBox="1"/>
          <p:nvPr/>
        </p:nvSpPr>
        <p:spPr>
          <a:xfrm>
            <a:off x="448950" y="4215800"/>
            <a:ext cx="6903600" cy="48705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 </a:t>
            </a:r>
            <a:r>
              <a:rPr lang="en" sz="1200">
                <a:solidFill>
                  <a:srgbClr val="000000"/>
                </a:solidFill>
                <a:highlight>
                  <a:srgbClr val="FFFFFF"/>
                </a:highlight>
                <a:latin typeface="Inter"/>
                <a:ea typeface="Inter"/>
                <a:cs typeface="Inter"/>
                <a:sym typeface="Inter"/>
              </a:rPr>
              <a:t>Farmers and merchants would keep track of the crops grown and sold using this early form of writing (pictographs). Why would it be important for them to document the amount of crops grown and sold?</a:t>
            </a:r>
            <a:endParaRPr sz="1200">
              <a:highlight>
                <a:srgbClr val="FFFFFF"/>
              </a:highlight>
              <a:latin typeface="Inter"/>
              <a:ea typeface="Inter"/>
              <a:cs typeface="Inter"/>
              <a:sym typeface="Inter"/>
            </a:endParaRPr>
          </a:p>
          <a:p>
            <a:pPr indent="0" lvl="0" marL="457200" rtl="0" algn="l">
              <a:spcBef>
                <a:spcPts val="0"/>
              </a:spcBef>
              <a:spcAft>
                <a:spcPts val="0"/>
              </a:spcAft>
              <a:buNone/>
            </a:pPr>
            <a:r>
              <a:t/>
            </a:r>
            <a:endParaRPr sz="1200">
              <a:highlight>
                <a:srgbClr val="FFFFFF"/>
              </a:highlight>
              <a:latin typeface="Inter"/>
              <a:ea typeface="Inter"/>
              <a:cs typeface="Inter"/>
              <a:sym typeface="Inter"/>
            </a:endParaRPr>
          </a:p>
          <a:p>
            <a:pPr indent="0" lvl="0" marL="45720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45720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solidFill>
                  <a:srgbClr val="000000"/>
                </a:solidFill>
                <a:highlight>
                  <a:srgbClr val="FFFFFF"/>
                </a:highlight>
                <a:latin typeface="Inter"/>
                <a:ea typeface="Inter"/>
                <a:cs typeface="Inter"/>
                <a:sym typeface="Inter"/>
              </a:rPr>
              <a:t>If people had to write down the number of crops grown and sold, do you think that there would be only enough crops to feed the person who grew them, or enough crops for a larger group of people? Why?</a:t>
            </a:r>
            <a:endParaRPr sz="1200">
              <a:highlight>
                <a:srgbClr val="FFFFFF"/>
              </a:highlight>
              <a:latin typeface="Inter"/>
              <a:ea typeface="Inter"/>
              <a:cs typeface="Inter"/>
              <a:sym typeface="Inter"/>
            </a:endParaRPr>
          </a:p>
          <a:p>
            <a:pPr indent="0" lvl="0" marL="457200" rtl="0" algn="l">
              <a:spcBef>
                <a:spcPts val="0"/>
              </a:spcBef>
              <a:spcAft>
                <a:spcPts val="0"/>
              </a:spcAft>
              <a:buNone/>
            </a:pPr>
            <a:r>
              <a:t/>
            </a:r>
            <a:endParaRPr sz="1200">
              <a:highlight>
                <a:srgbClr val="FFFFFF"/>
              </a:highlight>
              <a:latin typeface="Inter"/>
              <a:ea typeface="Inter"/>
              <a:cs typeface="Inter"/>
              <a:sym typeface="Inter"/>
            </a:endParaRPr>
          </a:p>
          <a:p>
            <a:pPr indent="0" lvl="0" marL="45720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457200" rtl="0" algn="l">
              <a:spcBef>
                <a:spcPts val="0"/>
              </a:spcBef>
              <a:spcAft>
                <a:spcPts val="0"/>
              </a:spcAft>
              <a:buNone/>
            </a:pPr>
            <a:r>
              <a:t/>
            </a:r>
            <a:endParaRPr sz="1200">
              <a:highlight>
                <a:srgbClr val="FFFFFF"/>
              </a:highlight>
              <a:latin typeface="Inter"/>
              <a:ea typeface="Inter"/>
              <a:cs typeface="Inter"/>
              <a:sym typeface="Inter"/>
            </a:endParaRPr>
          </a:p>
          <a:p>
            <a:pPr indent="0" lvl="0" marL="457200" rtl="0" algn="l">
              <a:spcBef>
                <a:spcPts val="0"/>
              </a:spcBef>
              <a:spcAft>
                <a:spcPts val="0"/>
              </a:spcAft>
              <a:buNone/>
            </a:pPr>
            <a:r>
              <a:t/>
            </a:r>
            <a:endParaRPr sz="1200">
              <a:highlight>
                <a:srgbClr val="FFFFFF"/>
              </a:highlight>
              <a:latin typeface="Inter"/>
              <a:ea typeface="Inter"/>
              <a:cs typeface="Inter"/>
              <a:sym typeface="Inter"/>
            </a:endParaRPr>
          </a:p>
          <a:p>
            <a:pPr indent="0" lvl="0" marL="45720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solidFill>
                  <a:srgbClr val="000000"/>
                </a:solidFill>
                <a:highlight>
                  <a:srgbClr val="FFFFFF"/>
                </a:highlight>
                <a:latin typeface="Inter"/>
                <a:ea typeface="Inter"/>
                <a:cs typeface="Inter"/>
                <a:sym typeface="Inter"/>
              </a:rPr>
              <a:t>Given this artifact of early writing, how did the development of agriculture shape early civilization in ancient Mesopotamia?</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Work Sans"/>
              <a:ea typeface="Work Sans"/>
              <a:cs typeface="Work Sans"/>
              <a:sym typeface="Work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8" name="Shape 178"/>
        <p:cNvGrpSpPr/>
        <p:nvPr/>
      </p:nvGrpSpPr>
      <p:grpSpPr>
        <a:xfrm>
          <a:off x="0" y="0"/>
          <a:ext cx="0" cy="0"/>
          <a:chOff x="0" y="0"/>
          <a:chExt cx="0" cy="0"/>
        </a:xfrm>
      </p:grpSpPr>
      <p:sp>
        <p:nvSpPr>
          <p:cNvPr id="179" name="Google Shape;179;p32"/>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C</a:t>
            </a:r>
            <a:endParaRPr sz="1900">
              <a:latin typeface="Halant"/>
              <a:ea typeface="Halant"/>
              <a:cs typeface="Halant"/>
              <a:sym typeface="Halant"/>
            </a:endParaRPr>
          </a:p>
        </p:txBody>
      </p:sp>
      <p:pic>
        <p:nvPicPr>
          <p:cNvPr id="180" name="Google Shape;180;p3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1" name="Google Shape;181;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2" name="Google Shape;182;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3" name="Google Shape;183;p32"/>
          <p:cNvSpPr txBox="1"/>
          <p:nvPr/>
        </p:nvSpPr>
        <p:spPr>
          <a:xfrm>
            <a:off x="434450" y="5562600"/>
            <a:ext cx="6903600" cy="3678000"/>
          </a:xfrm>
          <a:prstGeom prst="rect">
            <a:avLst/>
          </a:prstGeom>
          <a:noFill/>
          <a:ln cap="flat" cmpd="sng" w="28575">
            <a:solidFill>
              <a:srgbClr val="B7B7B7"/>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Observe the social pyramid. What do you notice about how the different groups are arranged? Write down as many details as you can.</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accent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accent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accent1"/>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With more people in the lower tiers compared to the top, what does this suggest about daily life for most people in ancient Egypt and why must this be inferred?</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accent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accent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accent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accent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accent1"/>
              </a:solidFill>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Using this social structure, how might the development of agriculture have impacted the way ancient Egypt was organized?</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Work Sans"/>
              <a:ea typeface="Work Sans"/>
              <a:cs typeface="Work Sans"/>
              <a:sym typeface="Work Sans"/>
            </a:endParaRPr>
          </a:p>
        </p:txBody>
      </p:sp>
      <p:graphicFrame>
        <p:nvGraphicFramePr>
          <p:cNvPr id="184" name="Google Shape;184;p32"/>
          <p:cNvGraphicFramePr/>
          <p:nvPr/>
        </p:nvGraphicFramePr>
        <p:xfrm>
          <a:off x="380938" y="555188"/>
          <a:ext cx="3000000" cy="3000000"/>
        </p:xfrm>
        <a:graphic>
          <a:graphicData uri="http://schemas.openxmlformats.org/drawingml/2006/table">
            <a:tbl>
              <a:tblPr>
                <a:noFill/>
                <a:tableStyleId>{73BE5822-CB3E-4650-AF4F-07B2A9D55286}</a:tableStyleId>
              </a:tblPr>
              <a:tblGrid>
                <a:gridCol w="3257850"/>
                <a:gridCol w="3752800"/>
              </a:tblGrid>
              <a:tr h="508225">
                <a:tc gridSpan="2">
                  <a:txBody>
                    <a:bodyPr/>
                    <a:lstStyle/>
                    <a:p>
                      <a:pPr indent="0" lvl="0" marL="0" rtl="0" algn="l">
                        <a:spcBef>
                          <a:spcPts val="0"/>
                        </a:spcBef>
                        <a:spcAft>
                          <a:spcPts val="0"/>
                        </a:spcAft>
                        <a:buNone/>
                      </a:pPr>
                      <a:r>
                        <a:rPr lang="en" sz="1200">
                          <a:latin typeface="Halant"/>
                          <a:ea typeface="Halant"/>
                          <a:cs typeface="Halant"/>
                          <a:sym typeface="Halant"/>
                        </a:rPr>
                        <a:t>Image Source: Ancient Egyptian Social Pyramid, 2025. Created by Thinking Nation.</a:t>
                      </a:r>
                      <a:endParaRPr sz="1200">
                        <a:latin typeface="Halant"/>
                        <a:ea typeface="Halant"/>
                        <a:cs typeface="Halant"/>
                        <a:sym typeface="Halant"/>
                      </a:endParaRPr>
                    </a:p>
                    <a:p>
                      <a:pPr indent="0" lvl="0" marL="0" rtl="0" algn="l">
                        <a:spcBef>
                          <a:spcPts val="0"/>
                        </a:spcBef>
                        <a:spcAft>
                          <a:spcPts val="0"/>
                        </a:spcAft>
                        <a:buNone/>
                      </a:pPr>
                      <a:r>
                        <a:rPr lang="en" sz="1200">
                          <a:latin typeface="Halant"/>
                          <a:ea typeface="Halant"/>
                          <a:cs typeface="Halant"/>
                          <a:sym typeface="Halant"/>
                        </a:rPr>
                        <a:t>Text Source: Charlotte Booth, </a:t>
                      </a:r>
                      <a:r>
                        <a:rPr i="1" lang="en" sz="1200">
                          <a:latin typeface="Halant"/>
                          <a:ea typeface="Halant"/>
                          <a:cs typeface="Halant"/>
                          <a:sym typeface="Halant"/>
                        </a:rPr>
                        <a:t>How to Survive in Ancient Egypt</a:t>
                      </a:r>
                      <a:r>
                        <a:rPr lang="en" sz="1200">
                          <a:latin typeface="Halant"/>
                          <a:ea typeface="Halant"/>
                          <a:cs typeface="Halant"/>
                          <a:sym typeface="Halant"/>
                        </a:rPr>
                        <a:t>, 2020.</a:t>
                      </a:r>
                      <a:endParaRPr sz="1200">
                        <a:latin typeface="Halant"/>
                        <a:ea typeface="Halant"/>
                        <a:cs typeface="Halant"/>
                        <a:sym typeface="Halant"/>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Note: Charlotte Booth is a British archaeologist, a freelance Egyptologist and holds a PhD in Egyptology.</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r>
              <a:tr h="2564850">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There was a strict social hierarchy in ancient Egypt which as been compared to a pyramid, with the king at the top, a small group of officials beneath him, then the middle classes and at the bottom, the peasants (essentially, the illiterate masses).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 literacy level was very low, with estimates of less than one per cent of the population being literate. Due to this low level, we have a biased view of ancient Egyptian social history and religion as the archaeological evidence is form the literate middle and upper classes in the form of letters, literary tales, poetry, legal and administrative documents.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r h="965550">
                <a:tc gridSpan="2">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This, unfortunately, means the lives of those in the lower part of the hierarchical pyramid, the peasants, are largely invisible, or at best poorly represented. Their lives have to be created using the material culture that remains, which does not include the elaborate houses, tombs or possessions that can be found in the records of the middle and upper classes.</a:t>
                      </a:r>
                      <a:endParaRPr sz="1200">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c hMerge="1"/>
              </a:tr>
            </a:tbl>
          </a:graphicData>
        </a:graphic>
      </p:graphicFrame>
      <p:pic>
        <p:nvPicPr>
          <p:cNvPr id="185" name="Google Shape;185;p32" title="Farmes &amp; Slaves.png"/>
          <p:cNvPicPr preferRelativeResize="0"/>
          <p:nvPr/>
        </p:nvPicPr>
        <p:blipFill rotWithShape="1">
          <a:blip r:embed="rId4">
            <a:alphaModFix/>
          </a:blip>
          <a:srcRect b="9283" l="6059" r="5484" t="7824"/>
          <a:stretch/>
        </p:blipFill>
        <p:spPr>
          <a:xfrm>
            <a:off x="369028" y="1412825"/>
            <a:ext cx="3269776" cy="306389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9" name="Shape 189"/>
        <p:cNvGrpSpPr/>
        <p:nvPr/>
      </p:nvGrpSpPr>
      <p:grpSpPr>
        <a:xfrm>
          <a:off x="0" y="0"/>
          <a:ext cx="0" cy="0"/>
          <a:chOff x="0" y="0"/>
          <a:chExt cx="0" cy="0"/>
        </a:xfrm>
      </p:grpSpPr>
      <p:sp>
        <p:nvSpPr>
          <p:cNvPr id="190" name="Google Shape;190;p3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D</a:t>
            </a:r>
            <a:endParaRPr sz="1900">
              <a:latin typeface="Halant"/>
              <a:ea typeface="Halant"/>
              <a:cs typeface="Halant"/>
              <a:sym typeface="Halant"/>
            </a:endParaRPr>
          </a:p>
        </p:txBody>
      </p:sp>
      <p:pic>
        <p:nvPicPr>
          <p:cNvPr id="191" name="Google Shape;191;p3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2" name="Google Shape;192;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3" name="Google Shape;193;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94" name="Google Shape;194;p33"/>
          <p:cNvGraphicFramePr/>
          <p:nvPr/>
        </p:nvGraphicFramePr>
        <p:xfrm>
          <a:off x="419150" y="928550"/>
          <a:ext cx="3000000" cy="3000000"/>
        </p:xfrm>
        <a:graphic>
          <a:graphicData uri="http://schemas.openxmlformats.org/drawingml/2006/table">
            <a:tbl>
              <a:tblPr>
                <a:noFill/>
                <a:tableStyleId>{73BE5822-CB3E-4650-AF4F-07B2A9D55286}</a:tableStyleId>
              </a:tblPr>
              <a:tblGrid>
                <a:gridCol w="6934200"/>
              </a:tblGrid>
              <a:tr h="746900">
                <a:tc>
                  <a:txBody>
                    <a:bodyPr/>
                    <a:lstStyle/>
                    <a:p>
                      <a:pPr indent="0" lvl="0" marL="0" rtl="0" algn="l">
                        <a:spcBef>
                          <a:spcPts val="0"/>
                        </a:spcBef>
                        <a:spcAft>
                          <a:spcPts val="0"/>
                        </a:spcAft>
                        <a:buNone/>
                      </a:pPr>
                      <a:r>
                        <a:rPr lang="en" sz="1200">
                          <a:latin typeface="Halant"/>
                          <a:ea typeface="Halant"/>
                          <a:cs typeface="Halant"/>
                          <a:sym typeface="Halant"/>
                        </a:rPr>
                        <a:t>Source: Guillaume Fournié, Dirk U. Pfeiffer and Robin Bendrey, “Early animal farming and zoonotic disease dynamics: modelling brucellosis transmission in Neolithic goat populations,” </a:t>
                      </a:r>
                      <a:r>
                        <a:rPr i="1" lang="en" sz="1200">
                          <a:latin typeface="Halant"/>
                          <a:ea typeface="Halant"/>
                          <a:cs typeface="Halant"/>
                          <a:sym typeface="Halant"/>
                        </a:rPr>
                        <a:t>Royal Society Open Science</a:t>
                      </a:r>
                      <a:r>
                        <a:rPr lang="en" sz="1200">
                          <a:latin typeface="Halant"/>
                          <a:ea typeface="Halant"/>
                          <a:cs typeface="Halant"/>
                          <a:sym typeface="Halant"/>
                        </a:rPr>
                        <a:t> Journal, February 2017. </a:t>
                      </a:r>
                      <a:r>
                        <a:rPr lang="en" sz="1200" u="sng">
                          <a:latin typeface="Halant"/>
                          <a:ea typeface="Halant"/>
                          <a:cs typeface="Halant"/>
                          <a:sym typeface="Halant"/>
                          <a:hlinkClick r:id="rId4"/>
                        </a:rPr>
                        <a:t>CC BY 4.0</a:t>
                      </a:r>
                      <a:endParaRPr sz="1200">
                        <a:latin typeface="Halant"/>
                        <a:ea typeface="Halant"/>
                        <a:cs typeface="Halant"/>
                        <a:sym typeface="Halant"/>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318300">
                <a:tc>
                  <a:txBody>
                    <a:bodyPr/>
                    <a:lstStyle/>
                    <a:p>
                      <a:pPr indent="0" lvl="0" marL="0" rtl="0" algn="l">
                        <a:spcBef>
                          <a:spcPts val="0"/>
                        </a:spcBef>
                        <a:spcAft>
                          <a:spcPts val="0"/>
                        </a:spcAft>
                        <a:buNone/>
                      </a:pPr>
                      <a:r>
                        <a:rPr lang="en" sz="1200">
                          <a:latin typeface="Inter"/>
                          <a:ea typeface="Inter"/>
                          <a:cs typeface="Inter"/>
                          <a:sym typeface="Inter"/>
                        </a:rPr>
                        <a:t>The shift from hunting and gathering wild food resources to the control and husbandry of domestic animals had fundamental and far-reaching [consequences] for the evolution of infectious diseases in humans. Through bringing animals together in larger, denser herds, in close association with human communities, [it became easier for humans to contract infectious diseases from those animals]. Examination of the changing dynamics of human–animal relationships at the start of farming can... advance understanding of the consequences of farming on human and animal health and wellbeing…</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 transition from food collection to production during the Neolithic transition while allowing for larger human population sizes resulted in significant adverse effects on human health and wellbeing.</a:t>
                      </a:r>
                      <a:endParaRPr sz="1200">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
        <p:nvSpPr>
          <p:cNvPr id="195" name="Google Shape;195;p33"/>
          <p:cNvSpPr txBox="1"/>
          <p:nvPr/>
        </p:nvSpPr>
        <p:spPr>
          <a:xfrm>
            <a:off x="434400" y="4178300"/>
            <a:ext cx="6903600" cy="4957800"/>
          </a:xfrm>
          <a:prstGeom prst="rect">
            <a:avLst/>
          </a:prstGeom>
          <a:noFill/>
          <a:ln cap="flat" cmpd="sng" w="28575">
            <a:solidFill>
              <a:srgbClr val="B7B7B7"/>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solidFill>
                  <a:srgbClr val="000000"/>
                </a:solidFill>
                <a:latin typeface="Inter"/>
                <a:ea typeface="Inter"/>
                <a:cs typeface="Inter"/>
                <a:sym typeface="Inter"/>
              </a:rPr>
              <a:t>This article was written by two epidemiologists (scientists who study infectious diseases) and one archeologist. According to their findings, what was a negative consequence of domesticating animals on humans?</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solidFill>
                  <a:srgbClr val="000000"/>
                </a:solidFill>
                <a:latin typeface="Inter"/>
                <a:ea typeface="Inter"/>
                <a:cs typeface="Inter"/>
                <a:sym typeface="Inter"/>
              </a:rPr>
              <a:t>Often times, the development of agriculture is celebrated as a great moment of growth in human history. How does this article challenge that view?</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solidFill>
                  <a:srgbClr val="000000"/>
                </a:solidFill>
                <a:latin typeface="Inter"/>
                <a:ea typeface="Inter"/>
                <a:cs typeface="Inter"/>
                <a:sym typeface="Inter"/>
              </a:rPr>
              <a:t>Based on this article, how did the development of agriculture shape early civilizations? Why does this matter?</a:t>
            </a:r>
            <a:endParaRPr sz="1200">
              <a:solidFill>
                <a:srgbClr val="000000"/>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