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25AA347-43F8-446A-B95F-555B5650F6DF}">
  <a:tblStyle styleId="{D25AA347-43F8-446A-B95F-555B5650F6D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41305e0260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41305e02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10" Type="http://schemas.openxmlformats.org/officeDocument/2006/relationships/hyperlink" Target="https://docs.google.com/presentation/d/13Sf0ElXWXrfwGbzuwc_ap907SHzG1PiPdA6ptuy8Vag/view" TargetMode="External"/><Relationship Id="rId9" Type="http://schemas.openxmlformats.org/officeDocument/2006/relationships/hyperlink" Target="https://docs.google.com/presentation/d/1TBH6YxqHzMiouC0AsI8gF71buitLqeJx4pKtWEut8zw/view" TargetMode="External"/><Relationship Id="rId5" Type="http://schemas.openxmlformats.org/officeDocument/2006/relationships/hyperlink" Target="https://docs.google.com/presentation/d/1jQwlMnsM7Jdu5UIL3oOmLQ-0jXQHsFvCtJhJeiB5MYE/view" TargetMode="External"/><Relationship Id="rId6" Type="http://schemas.openxmlformats.org/officeDocument/2006/relationships/hyperlink" Target="https://docs.google.com/presentation/d/1jQwlMnsM7Jdu5UIL3oOmLQ-0jXQHsFvCtJhJeiB5MYE/view" TargetMode="External"/><Relationship Id="rId7" Type="http://schemas.openxmlformats.org/officeDocument/2006/relationships/hyperlink" Target="https://docs.google.com/presentation/d/1NvtcVThP4fCa8Js4xfOfUDLjO3_odsnOTmFaZ8EhpAo/view" TargetMode="External"/><Relationship Id="rId8" Type="http://schemas.openxmlformats.org/officeDocument/2006/relationships/hyperlink" Target="https://docs.google.com/presentation/d/1TBH6YxqHzMiouC0AsI8gF71buitLqeJx4pKtWEut8zw/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docs.google.com/presentation/d/1NvtcVThP4fCa8Js4xfOfUDLjO3_odsnOTmFaZ8EhpAo/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{D25AA347-43F8-446A-B95F-555B5650F6DF}</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14: Assessment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How did the development of agriculture shape early civilizations?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90180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Development of Agriculture</a:t>
                      </a:r>
                      <a:r>
                        <a:rPr lang="en" sz="1200" u="sng">
                          <a:solidFill>
                            <a:schemeClr val="hlink"/>
                          </a:solidFill>
                          <a:latin typeface="Inter"/>
                          <a:ea typeface="Inter"/>
                          <a:cs typeface="Inter"/>
                          <a:sym typeface="Inter"/>
                          <a:hlinkClick r:id="rId6"/>
                        </a:rPr>
                        <a:t> Curated Research Paper - Teacher Version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CRP Self Assessment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Development of Agriculture</a:t>
                      </a:r>
                      <a:r>
                        <a:rPr lang="en" sz="1200" u="sng">
                          <a:solidFill>
                            <a:schemeClr val="hlink"/>
                          </a:solidFill>
                          <a:latin typeface="Inter"/>
                          <a:ea typeface="Inter"/>
                          <a:cs typeface="Inter"/>
                          <a:sym typeface="Inter"/>
                          <a:hlinkClick r:id="rId9"/>
                        </a:rPr>
                        <a:t> Curated Research Paper - Student Version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0"/>
                        </a:rPr>
                        <a:t>CRP Self Assessment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5090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the Development of Agriculture Curated Research Paper. This can be done </a:t>
                      </a:r>
                      <a:r>
                        <a:rPr lang="en" sz="1200">
                          <a:solidFill>
                            <a:schemeClr val="dk1"/>
                          </a:solidFill>
                          <a:latin typeface="Inter"/>
                          <a:ea typeface="Inter"/>
                          <a:cs typeface="Inter"/>
                          <a:sym typeface="Inter"/>
                        </a:rPr>
                        <a:t>electronically</a:t>
                      </a:r>
                      <a:r>
                        <a:rPr lang="en" sz="1200">
                          <a:solidFill>
                            <a:schemeClr val="dk1"/>
                          </a:solidFill>
                          <a:latin typeface="Inter"/>
                          <a:ea typeface="Inter"/>
                          <a:cs typeface="Inter"/>
                          <a:sym typeface="Inter"/>
                        </a:rPr>
                        <a:t> through the Thinking Nation Platform or by paper by printing the Student Version. To begin, use the Hook Activity found on page 5 of the Teacher Version. Then, guide students through an introduction to the prompt and skill, key vocabulary, and brainstorm sections.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As this is the first CRP of the year, students will complete a Middle School version. The primary difference is the number of documents (4 instead of 7). This allows both you and your students more time to focus on writing a strong essay and build confidence in the CRP process.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digital or paper access to Development of Agriculture Curated Research Paper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the hook activity</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Introduce the prompt, skill, vocabulary, and brainstorm activities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Participate in hook activity</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Consider the prompt and skill</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the key vocabulary and </a:t>
                      </a:r>
                      <a:r>
                        <a:rPr lang="en" sz="1200">
                          <a:latin typeface="Inter"/>
                          <a:ea typeface="Inter"/>
                          <a:cs typeface="Inter"/>
                          <a:sym typeface="Inter"/>
                        </a:rPr>
                        <a:t>brainstorm</a:t>
                      </a:r>
                      <a:r>
                        <a:rPr lang="en" sz="1200">
                          <a:latin typeface="Inter"/>
                          <a:ea typeface="Inter"/>
                          <a:cs typeface="Inter"/>
                          <a:sym typeface="Inter"/>
                        </a:rPr>
                        <a:t> sections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(210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{D25AA347-43F8-446A-B95F-555B5650F6DF}</a:tableStyleId>
              </a:tblPr>
              <a:tblGrid>
                <a:gridCol w="1673200"/>
                <a:gridCol w="4057350"/>
                <a:gridCol w="3702950"/>
              </a:tblGrid>
              <a:tr h="2050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14: Assessment</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08450">
                <a:tc rowSpan="2">
                  <a:txBody>
                    <a:bodyPr/>
                    <a:lstStyle/>
                    <a:p>
                      <a:pPr indent="0" lvl="0" marL="0" rtl="0" algn="l">
                        <a:spcBef>
                          <a:spcPts val="0"/>
                        </a:spcBef>
                        <a:spcAft>
                          <a:spcPts val="0"/>
                        </a:spcAft>
                        <a:buNone/>
                      </a:pPr>
                      <a:r>
                        <a:rPr b="1" lang="en" sz="1300">
                          <a:latin typeface="Inter"/>
                          <a:ea typeface="Inter"/>
                          <a:cs typeface="Inter"/>
                          <a:sym typeface="Inter"/>
                        </a:rPr>
                        <a:t>ACTIVITY 1 - </a:t>
                      </a:r>
                      <a:r>
                        <a:rPr b="1" lang="en" sz="1300">
                          <a:latin typeface="Inter"/>
                          <a:ea typeface="Inter"/>
                          <a:cs typeface="Inter"/>
                          <a:sym typeface="Inter"/>
                        </a:rPr>
                        <a:t>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continue to prepare for their written essay by making a connection to the U.S. workforce’s involvement in agriculture. By reading the Relevant to Today section, students will consider how the U.S. workforce’s involvement in agriculture has changed over time. Then, they will immerse themselves in the context of the development of agriculture by completing the questions on the “What is the Context?” page.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9099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Guide students through the Relevant to Today section, allowing for informal discussion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complete “What is the Context?”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Read text sections and answer questions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informal class discussion by sharing answers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9375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Next, students will prepare for their essay by reviewing the four documents of the CRP. Some of these documents will be familiar to the students as they have seen them throughout the unit. Students will answer the questions that accompany each document. Go over the rubric with students so students feel comfortable with the requirements. Students will then complete their essay outline.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5906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Direct students to read each document and answer the questions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Explain the rubric fully and answer any questions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Support students with the essay outline</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Read each document and answer the questions</a:t>
                      </a:r>
                      <a:endParaRPr sz="1200">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Ask clarifying questions about the rubric</a:t>
                      </a:r>
                      <a:endParaRPr sz="1200">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Complete the essay outline</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(210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{D25AA347-43F8-446A-B95F-555B5650F6DF}</a:tableStyleId>
              </a:tblPr>
              <a:tblGrid>
                <a:gridCol w="1673200"/>
                <a:gridCol w="4057350"/>
                <a:gridCol w="3702950"/>
              </a:tblGrid>
              <a:tr h="2050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14: Assessment</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9375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Finally, the students will write their essay. They should have access to all CRP materials and class notes if desired. For AI grading, students will need to submit their essays on the Thinking Nation Platform. The Best Practice Repository and Knowledge Base videos have several resources available to help you navigate the platform and CRP process.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5906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Provide students will directions and expectations for essay writing</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Ensure access to support materials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Support students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Ask questions about essay writing and submission</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Write the Curated Research Paper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2953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Prior to essay submission, give students time to reflect on their essay. Using the CRP Self-Assessment Student Worksheet, have student fill in information about their essay. This will require them to think back about the rubric and will give you insight into their understanding of its components.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97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the </a:t>
                      </a:r>
                      <a:r>
                        <a:rPr lang="en" sz="1200" u="sng">
                          <a:solidFill>
                            <a:schemeClr val="hlink"/>
                          </a:solidFill>
                          <a:latin typeface="Inter"/>
                          <a:ea typeface="Inter"/>
                          <a:cs typeface="Inter"/>
                          <a:sym typeface="Inter"/>
                          <a:hlinkClick r:id="rId5"/>
                        </a:rPr>
                        <a:t>CRP Self-Assessment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Give students directions on completion</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Instruct students to submit essay after they fill out the self-assessment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self-assessment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Submit essay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9785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All unit standards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(210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