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Plus Jakarta Sans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13DCF2A-FBAD-4601-92EE-468FC5B87293}">
  <a:tblStyle styleId="{213DCF2A-FBAD-4601-92EE-468FC5B8729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font" Target="fonts/Halant-bold.fntdata"/><Relationship Id="rId22" Type="http://schemas.openxmlformats.org/officeDocument/2006/relationships/font" Target="fonts/PlusJakartaSansMedium-italic.fntdata"/><Relationship Id="rId10" Type="http://schemas.openxmlformats.org/officeDocument/2006/relationships/font" Target="fonts/Halant-regular.fntdata"/><Relationship Id="rId21" Type="http://schemas.openxmlformats.org/officeDocument/2006/relationships/font" Target="fonts/PlusJakartaSansMedium-bold.fntdata"/><Relationship Id="rId13" Type="http://schemas.openxmlformats.org/officeDocument/2006/relationships/font" Target="fonts/PlusJakartaSans-bold.fntdata"/><Relationship Id="rId12" Type="http://schemas.openxmlformats.org/officeDocument/2006/relationships/font" Target="fonts/PlusJakartaSans-regular.fntdata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boldItalic.fntdata"/><Relationship Id="rId14" Type="http://schemas.openxmlformats.org/officeDocument/2006/relationships/font" Target="fonts/PlusJakartaSans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75380eaa8a_0_5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75380eaa8a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Essay Reflection 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00" name="Google Shape;100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1" name="Google Shape;10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550163" y="1331349"/>
            <a:ext cx="7021500" cy="30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First, record your score in each rubric category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1675509" y="2687231"/>
            <a:ext cx="4425300" cy="54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one of the above categories that you excelled in. Be specific and explain what you did well.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25"/>
          <p:cNvSpPr txBox="1"/>
          <p:nvPr/>
        </p:nvSpPr>
        <p:spPr>
          <a:xfrm>
            <a:off x="483225" y="6343476"/>
            <a:ext cx="6774300" cy="17706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67675" spcFirstLastPara="1" rIns="67675" wrap="square" tIns="676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Inter"/>
                <a:ea typeface="Inter"/>
                <a:cs typeface="Inter"/>
                <a:sym typeface="Inter"/>
              </a:rPr>
              <a:t>Pick one section of your essay (2-5 sentences) and rewrite it based on what you wrote above. 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7" name="Google Shape;107;p25"/>
          <p:cNvGraphicFramePr/>
          <p:nvPr/>
        </p:nvGraphicFramePr>
        <p:xfrm>
          <a:off x="463795" y="174534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{213DCF2A-FBAD-4601-92EE-468FC5B87293}</a:tableStyleId>
              </a:tblPr>
              <a:tblGrid>
                <a:gridCol w="658700"/>
                <a:gridCol w="753125"/>
                <a:gridCol w="805600"/>
                <a:gridCol w="811025"/>
                <a:gridCol w="1386350"/>
                <a:gridCol w="1422225"/>
                <a:gridCol w="972825"/>
              </a:tblGrid>
              <a:tr h="392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Thesis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Purpose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Textual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Historical Thinking Skill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Writing Mechanics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  <a:tr h="104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</a:tbl>
          </a:graphicData>
        </a:graphic>
      </p:graphicFrame>
      <p:sp>
        <p:nvSpPr>
          <p:cNvPr id="108" name="Google Shape;108;p25"/>
          <p:cNvSpPr txBox="1"/>
          <p:nvPr/>
        </p:nvSpPr>
        <p:spPr>
          <a:xfrm>
            <a:off x="1149864" y="4101125"/>
            <a:ext cx="55383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</a:t>
            </a:r>
            <a:r>
              <a:rPr lang="en" sz="1300" u="sng">
                <a:latin typeface="Inter"/>
                <a:ea typeface="Inter"/>
                <a:cs typeface="Inter"/>
                <a:sym typeface="Inter"/>
              </a:rPr>
              <a:t>up to three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of the above categories that you can improve on. Be specific and explain what can be improved upon.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25"/>
          <p:cNvSpPr txBox="1"/>
          <p:nvPr/>
        </p:nvSpPr>
        <p:spPr>
          <a:xfrm>
            <a:off x="5220474" y="5908150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25"/>
          <p:cNvSpPr txBox="1"/>
          <p:nvPr/>
        </p:nvSpPr>
        <p:spPr>
          <a:xfrm>
            <a:off x="483225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25"/>
          <p:cNvSpPr txBox="1"/>
          <p:nvPr/>
        </p:nvSpPr>
        <p:spPr>
          <a:xfrm>
            <a:off x="2829278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25"/>
          <p:cNvSpPr txBox="1"/>
          <p:nvPr/>
        </p:nvSpPr>
        <p:spPr>
          <a:xfrm>
            <a:off x="5175331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5"/>
          <p:cNvSpPr txBox="1"/>
          <p:nvPr/>
        </p:nvSpPr>
        <p:spPr>
          <a:xfrm>
            <a:off x="483225" y="821075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explain what makes this rewrite stronger.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25"/>
          <p:cNvSpPr txBox="1"/>
          <p:nvPr/>
        </p:nvSpPr>
        <p:spPr>
          <a:xfrm>
            <a:off x="3920225" y="820660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write a concrete step you will incorporate into your writing next time.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5" name="Google Shape;115;p25"/>
          <p:cNvSpPr txBox="1"/>
          <p:nvPr/>
        </p:nvSpPr>
        <p:spPr>
          <a:xfrm>
            <a:off x="483225" y="3335799"/>
            <a:ext cx="6809700" cy="7338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6" name="Google Shape;116;p25"/>
          <p:cNvSpPr txBox="1"/>
          <p:nvPr/>
        </p:nvSpPr>
        <p:spPr>
          <a:xfrm>
            <a:off x="287442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25"/>
          <p:cNvSpPr txBox="1"/>
          <p:nvPr/>
        </p:nvSpPr>
        <p:spPr>
          <a:xfrm>
            <a:off x="52837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381550" y="1023400"/>
            <a:ext cx="6809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2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6" name="Google Shape;126;p26"/>
          <p:cNvSpPr txBox="1"/>
          <p:nvPr/>
        </p:nvSpPr>
        <p:spPr>
          <a:xfrm>
            <a:off x="349644" y="1667714"/>
            <a:ext cx="707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26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3: Seeds of Civilization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15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28" name="Google Shape;12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6"/>
          <p:cNvSpPr txBox="1"/>
          <p:nvPr/>
        </p:nvSpPr>
        <p:spPr>
          <a:xfrm>
            <a:off x="551450" y="3297477"/>
            <a:ext cx="685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>
                <a:latin typeface="Halant"/>
                <a:ea typeface="Halant"/>
                <a:cs typeface="Halant"/>
                <a:sym typeface="Halant"/>
              </a:rPr>
              <a:t>Answer the supporting question below in 3-5 sentences.</a:t>
            </a:r>
            <a:endParaRPr u="sng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30" name="Google Shape;130;p26"/>
          <p:cNvGraphicFramePr/>
          <p:nvPr/>
        </p:nvGraphicFramePr>
        <p:xfrm>
          <a:off x="589500" y="3642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{213DCF2A-FBAD-4601-92EE-468FC5B87293}</a:tableStyleId>
              </a:tblPr>
              <a:tblGrid>
                <a:gridCol w="1479600"/>
                <a:gridCol w="2665400"/>
                <a:gridCol w="2448400"/>
              </a:tblGrid>
              <a:tr h="10467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your response, include  the following vocabulary words and components: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Revise/Revision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of feedback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One area you improved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One area you need additional support with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sp>
        <p:nvSpPr>
          <p:cNvPr id="131" name="Google Shape;131;p26"/>
          <p:cNvSpPr txBox="1"/>
          <p:nvPr/>
        </p:nvSpPr>
        <p:spPr>
          <a:xfrm>
            <a:off x="731000" y="2096538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what ways does reflection and revision support growth as a historical thinker and communicator?</a:t>
            </a:r>
            <a:endParaRPr i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2" name="Google Shape;132;p26"/>
          <p:cNvSpPr txBox="1"/>
          <p:nvPr/>
        </p:nvSpPr>
        <p:spPr>
          <a:xfrm>
            <a:off x="584075" y="4879675"/>
            <a:ext cx="6593400" cy="44685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