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y="10058400" cx="7772400"/>
  <p:notesSz cx="6858000" cy="9144000"/>
  <p:embeddedFontLst>
    <p:embeddedFont>
      <p:font typeface="Halant SemiBold"/>
      <p:regular r:id="rId21"/>
      <p:bold r:id="rId22"/>
    </p:embeddedFont>
    <p:embeddedFont>
      <p:font typeface="Halant"/>
      <p:regular r:id="rId23"/>
      <p:bold r:id="rId24"/>
    </p:embeddedFont>
    <p:embeddedFont>
      <p:font typeface="Plus Jakarta Sans"/>
      <p:regular r:id="rId25"/>
      <p:bold r:id="rId26"/>
      <p:italic r:id="rId27"/>
      <p:boldItalic r:id="rId28"/>
    </p:embeddedFont>
    <p:embeddedFont>
      <p:font typeface="Inter"/>
      <p:regular r:id="rId29"/>
      <p:bold r:id="rId30"/>
      <p:italic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Work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6AD7F24-EF18-4D84-8FC6-4CECBA8EAFA1}">
  <a:tblStyle styleId="{26AD7F24-EF18-4D84-8FC6-4CECBA8EAFA1}" styleName="Table_0">
    <a:wholeTbl>
      <a:tcTxStyle>
        <a:font>
          <a:latin typeface="Cambria"/>
          <a:ea typeface="Cambria"/>
          <a:cs typeface="Cambria"/>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D477EC0-09F4-4FD1-A4F3-668C86AD559F}"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9EC4327-6729-4A14-A777-90C6F4234493}" styleName="Table_2">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20" Type="http://schemas.openxmlformats.org/officeDocument/2006/relationships/slide" Target="slides/slide13.xml"/><Relationship Id="rId42" Type="http://schemas.openxmlformats.org/officeDocument/2006/relationships/font" Target="fonts/WorkSans-bold.fntdata"/><Relationship Id="rId41" Type="http://schemas.openxmlformats.org/officeDocument/2006/relationships/font" Target="fonts/WorkSans-regular.fntdata"/><Relationship Id="rId22" Type="http://schemas.openxmlformats.org/officeDocument/2006/relationships/font" Target="fonts/HalantSemiBold-bold.fntdata"/><Relationship Id="rId44" Type="http://schemas.openxmlformats.org/officeDocument/2006/relationships/font" Target="fonts/WorkSans-boldItalic.fntdata"/><Relationship Id="rId21" Type="http://schemas.openxmlformats.org/officeDocument/2006/relationships/font" Target="fonts/HalantSemiBold-regular.fntdata"/><Relationship Id="rId43" Type="http://schemas.openxmlformats.org/officeDocument/2006/relationships/font" Target="fonts/WorkSans-italic.fntdata"/><Relationship Id="rId24" Type="http://schemas.openxmlformats.org/officeDocument/2006/relationships/font" Target="fonts/Halant-bold.fntdata"/><Relationship Id="rId23" Type="http://schemas.openxmlformats.org/officeDocument/2006/relationships/font" Target="fonts/Halan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bold.fntdata"/><Relationship Id="rId25" Type="http://schemas.openxmlformats.org/officeDocument/2006/relationships/font" Target="fonts/PlusJakartaSans-regular.fntdata"/><Relationship Id="rId28" Type="http://schemas.openxmlformats.org/officeDocument/2006/relationships/font" Target="fonts/PlusJakartaSans-boldItalic.fntdata"/><Relationship Id="rId27" Type="http://schemas.openxmlformats.org/officeDocument/2006/relationships/font" Target="fonts/PlusJakartaSans-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Inter-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Inter-italic.fntdata"/><Relationship Id="rId30" Type="http://schemas.openxmlformats.org/officeDocument/2006/relationships/font" Target="fonts/Inter-bold.fntdata"/><Relationship Id="rId11" Type="http://schemas.openxmlformats.org/officeDocument/2006/relationships/slide" Target="slides/slide4.xml"/><Relationship Id="rId33" Type="http://schemas.openxmlformats.org/officeDocument/2006/relationships/font" Target="fonts/PlusJakartaSansSemiBold-regular.fntdata"/><Relationship Id="rId10" Type="http://schemas.openxmlformats.org/officeDocument/2006/relationships/slide" Target="slides/slide3.xml"/><Relationship Id="rId32" Type="http://schemas.openxmlformats.org/officeDocument/2006/relationships/font" Target="fonts/Inter-boldItalic.fntdata"/><Relationship Id="rId13" Type="http://schemas.openxmlformats.org/officeDocument/2006/relationships/slide" Target="slides/slide6.xml"/><Relationship Id="rId35" Type="http://schemas.openxmlformats.org/officeDocument/2006/relationships/font" Target="fonts/PlusJakartaSansSemiBold-italic.fntdata"/><Relationship Id="rId12" Type="http://schemas.openxmlformats.org/officeDocument/2006/relationships/slide" Target="slides/slide5.xml"/><Relationship Id="rId34" Type="http://schemas.openxmlformats.org/officeDocument/2006/relationships/font" Target="fonts/PlusJakartaSansSemiBold-bold.fntdata"/><Relationship Id="rId15" Type="http://schemas.openxmlformats.org/officeDocument/2006/relationships/slide" Target="slides/slide8.xml"/><Relationship Id="rId37" Type="http://schemas.openxmlformats.org/officeDocument/2006/relationships/font" Target="fonts/PlusJakartaSansMedium-regular.fntdata"/><Relationship Id="rId14" Type="http://schemas.openxmlformats.org/officeDocument/2006/relationships/slide" Target="slides/slide7.xml"/><Relationship Id="rId36" Type="http://schemas.openxmlformats.org/officeDocument/2006/relationships/font" Target="fonts/PlusJakartaSansSemiBold-boldItalic.fntdata"/><Relationship Id="rId17" Type="http://schemas.openxmlformats.org/officeDocument/2006/relationships/slide" Target="slides/slide10.xml"/><Relationship Id="rId39" Type="http://schemas.openxmlformats.org/officeDocument/2006/relationships/font" Target="fonts/PlusJakartaSansMedium-italic.fntdata"/><Relationship Id="rId16" Type="http://schemas.openxmlformats.org/officeDocument/2006/relationships/slide" Target="slides/slide9.xml"/><Relationship Id="rId38" Type="http://schemas.openxmlformats.org/officeDocument/2006/relationships/font" Target="fonts/PlusJakartaSansMedium-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39de1b9a4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39de1b9a4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6ac2770d72_0_24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6ac2770d72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260f2ac8815_0_7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260f2ac8815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6ac2770d72_0_29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6ac2770d72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75237eff92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375237eff9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6ac2770d72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6ac2770d7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6ac2770d72_0_1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6ac2770d72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ac2770d72_0_7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ac2770d72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6ac2770d72_0_18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6ac2770d72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60f2ac8815_0_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60f2ac881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260f2ac8815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260f2ac881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60f2ac8815_0_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60f2ac881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60f2ac8815_0_4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60f2ac8815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rtl="0" algn="ctr">
              <a:spcBef>
                <a:spcPts val="0"/>
              </a:spcBef>
              <a:spcAft>
                <a:spcPts val="0"/>
              </a:spcAft>
              <a:buSzPts val="5500"/>
              <a:buNone/>
              <a:defRPr sz="5500"/>
            </a:lvl1pPr>
            <a:lvl2pPr lvl="1" rtl="0" algn="ctr">
              <a:spcBef>
                <a:spcPts val="0"/>
              </a:spcBef>
              <a:spcAft>
                <a:spcPts val="0"/>
              </a:spcAft>
              <a:buSzPts val="5500"/>
              <a:buNone/>
              <a:defRPr sz="5500"/>
            </a:lvl2pPr>
            <a:lvl3pPr lvl="2" rtl="0" algn="ctr">
              <a:spcBef>
                <a:spcPts val="0"/>
              </a:spcBef>
              <a:spcAft>
                <a:spcPts val="0"/>
              </a:spcAft>
              <a:buSzPts val="5500"/>
              <a:buNone/>
              <a:defRPr sz="5500"/>
            </a:lvl3pPr>
            <a:lvl4pPr lvl="3" rtl="0" algn="ctr">
              <a:spcBef>
                <a:spcPts val="0"/>
              </a:spcBef>
              <a:spcAft>
                <a:spcPts val="0"/>
              </a:spcAft>
              <a:buSzPts val="5500"/>
              <a:buNone/>
              <a:defRPr sz="5500"/>
            </a:lvl4pPr>
            <a:lvl5pPr lvl="4" rtl="0" algn="ctr">
              <a:spcBef>
                <a:spcPts val="0"/>
              </a:spcBef>
              <a:spcAft>
                <a:spcPts val="0"/>
              </a:spcAft>
              <a:buSzPts val="5500"/>
              <a:buNone/>
              <a:defRPr sz="5500"/>
            </a:lvl5pPr>
            <a:lvl6pPr lvl="5" rtl="0" algn="ctr">
              <a:spcBef>
                <a:spcPts val="0"/>
              </a:spcBef>
              <a:spcAft>
                <a:spcPts val="0"/>
              </a:spcAft>
              <a:buSzPts val="5500"/>
              <a:buNone/>
              <a:defRPr sz="5500"/>
            </a:lvl6pPr>
            <a:lvl7pPr lvl="6" rtl="0" algn="ctr">
              <a:spcBef>
                <a:spcPts val="0"/>
              </a:spcBef>
              <a:spcAft>
                <a:spcPts val="0"/>
              </a:spcAft>
              <a:buSzPts val="5500"/>
              <a:buNone/>
              <a:defRPr sz="5500"/>
            </a:lvl7pPr>
            <a:lvl8pPr lvl="7" rtl="0" algn="ctr">
              <a:spcBef>
                <a:spcPts val="0"/>
              </a:spcBef>
              <a:spcAft>
                <a:spcPts val="0"/>
              </a:spcAft>
              <a:buSzPts val="5500"/>
              <a:buNone/>
              <a:defRPr sz="5500"/>
            </a:lvl8pPr>
            <a:lvl9pPr lvl="8" rtl="0"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rtl="0" algn="ctr">
              <a:lnSpc>
                <a:spcPct val="100000"/>
              </a:lnSpc>
              <a:spcBef>
                <a:spcPts val="0"/>
              </a:spcBef>
              <a:spcAft>
                <a:spcPts val="0"/>
              </a:spcAft>
              <a:buSzPts val="3000"/>
              <a:buNone/>
              <a:defRPr sz="3000"/>
            </a:lvl1pPr>
            <a:lvl2pPr lvl="1" rtl="0" algn="ctr">
              <a:lnSpc>
                <a:spcPct val="100000"/>
              </a:lnSpc>
              <a:spcBef>
                <a:spcPts val="0"/>
              </a:spcBef>
              <a:spcAft>
                <a:spcPts val="0"/>
              </a:spcAft>
              <a:buSzPts val="3000"/>
              <a:buNone/>
              <a:defRPr sz="3000"/>
            </a:lvl2pPr>
            <a:lvl3pPr lvl="2" rtl="0" algn="ctr">
              <a:lnSpc>
                <a:spcPct val="100000"/>
              </a:lnSpc>
              <a:spcBef>
                <a:spcPts val="0"/>
              </a:spcBef>
              <a:spcAft>
                <a:spcPts val="0"/>
              </a:spcAft>
              <a:buSzPts val="3000"/>
              <a:buNone/>
              <a:defRPr sz="3000"/>
            </a:lvl3pPr>
            <a:lvl4pPr lvl="3" rtl="0" algn="ctr">
              <a:lnSpc>
                <a:spcPct val="100000"/>
              </a:lnSpc>
              <a:spcBef>
                <a:spcPts val="0"/>
              </a:spcBef>
              <a:spcAft>
                <a:spcPts val="0"/>
              </a:spcAft>
              <a:buSzPts val="3000"/>
              <a:buNone/>
              <a:defRPr sz="3000"/>
            </a:lvl4pPr>
            <a:lvl5pPr lvl="4" rtl="0" algn="ctr">
              <a:lnSpc>
                <a:spcPct val="100000"/>
              </a:lnSpc>
              <a:spcBef>
                <a:spcPts val="0"/>
              </a:spcBef>
              <a:spcAft>
                <a:spcPts val="0"/>
              </a:spcAft>
              <a:buSzPts val="3000"/>
              <a:buNone/>
              <a:defRPr sz="3000"/>
            </a:lvl5pPr>
            <a:lvl6pPr lvl="5" rtl="0" algn="ctr">
              <a:lnSpc>
                <a:spcPct val="100000"/>
              </a:lnSpc>
              <a:spcBef>
                <a:spcPts val="0"/>
              </a:spcBef>
              <a:spcAft>
                <a:spcPts val="0"/>
              </a:spcAft>
              <a:buSzPts val="3000"/>
              <a:buNone/>
              <a:defRPr sz="3000"/>
            </a:lvl6pPr>
            <a:lvl7pPr lvl="6" rtl="0" algn="ctr">
              <a:lnSpc>
                <a:spcPct val="100000"/>
              </a:lnSpc>
              <a:spcBef>
                <a:spcPts val="0"/>
              </a:spcBef>
              <a:spcAft>
                <a:spcPts val="0"/>
              </a:spcAft>
              <a:buSzPts val="3000"/>
              <a:buNone/>
              <a:defRPr sz="3000"/>
            </a:lvl7pPr>
            <a:lvl8pPr lvl="7" rtl="0" algn="ctr">
              <a:lnSpc>
                <a:spcPct val="100000"/>
              </a:lnSpc>
              <a:spcBef>
                <a:spcPts val="0"/>
              </a:spcBef>
              <a:spcAft>
                <a:spcPts val="0"/>
              </a:spcAft>
              <a:buSzPts val="3000"/>
              <a:buNone/>
              <a:defRPr sz="3000"/>
            </a:lvl8pPr>
            <a:lvl9pPr lvl="8" rtl="0"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rtl="0" algn="ctr">
              <a:spcBef>
                <a:spcPts val="0"/>
              </a:spcBef>
              <a:spcAft>
                <a:spcPts val="0"/>
              </a:spcAft>
              <a:buSzPts val="3800"/>
              <a:buNone/>
              <a:defRPr sz="3800"/>
            </a:lvl1pPr>
            <a:lvl2pPr lvl="1" rtl="0" algn="ctr">
              <a:spcBef>
                <a:spcPts val="0"/>
              </a:spcBef>
              <a:spcAft>
                <a:spcPts val="0"/>
              </a:spcAft>
              <a:buSzPts val="3800"/>
              <a:buNone/>
              <a:defRPr sz="3800"/>
            </a:lvl2pPr>
            <a:lvl3pPr lvl="2" rtl="0" algn="ctr">
              <a:spcBef>
                <a:spcPts val="0"/>
              </a:spcBef>
              <a:spcAft>
                <a:spcPts val="0"/>
              </a:spcAft>
              <a:buSzPts val="3800"/>
              <a:buNone/>
              <a:defRPr sz="3800"/>
            </a:lvl3pPr>
            <a:lvl4pPr lvl="3" rtl="0" algn="ctr">
              <a:spcBef>
                <a:spcPts val="0"/>
              </a:spcBef>
              <a:spcAft>
                <a:spcPts val="0"/>
              </a:spcAft>
              <a:buSzPts val="3800"/>
              <a:buNone/>
              <a:defRPr sz="3800"/>
            </a:lvl4pPr>
            <a:lvl5pPr lvl="4" rtl="0" algn="ctr">
              <a:spcBef>
                <a:spcPts val="0"/>
              </a:spcBef>
              <a:spcAft>
                <a:spcPts val="0"/>
              </a:spcAft>
              <a:buSzPts val="3800"/>
              <a:buNone/>
              <a:defRPr sz="3800"/>
            </a:lvl5pPr>
            <a:lvl6pPr lvl="5" rtl="0" algn="ctr">
              <a:spcBef>
                <a:spcPts val="0"/>
              </a:spcBef>
              <a:spcAft>
                <a:spcPts val="0"/>
              </a:spcAft>
              <a:buSzPts val="3800"/>
              <a:buNone/>
              <a:defRPr sz="3800"/>
            </a:lvl6pPr>
            <a:lvl7pPr lvl="6" rtl="0" algn="ctr">
              <a:spcBef>
                <a:spcPts val="0"/>
              </a:spcBef>
              <a:spcAft>
                <a:spcPts val="0"/>
              </a:spcAft>
              <a:buSzPts val="3800"/>
              <a:buNone/>
              <a:defRPr sz="3800"/>
            </a:lvl7pPr>
            <a:lvl8pPr lvl="7" rtl="0" algn="ctr">
              <a:spcBef>
                <a:spcPts val="0"/>
              </a:spcBef>
              <a:spcAft>
                <a:spcPts val="0"/>
              </a:spcAft>
              <a:buSzPts val="3800"/>
              <a:buNone/>
              <a:defRPr sz="3800"/>
            </a:lvl8pPr>
            <a:lvl9pPr lvl="8" rtl="0"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rtl="0">
              <a:spcBef>
                <a:spcPts val="0"/>
              </a:spcBef>
              <a:spcAft>
                <a:spcPts val="0"/>
              </a:spcAft>
              <a:buSzPts val="1900"/>
              <a:buChar char="●"/>
              <a:defRPr/>
            </a:lvl1pPr>
            <a:lvl2pPr indent="-323850" lvl="1" marL="914400" rtl="0">
              <a:spcBef>
                <a:spcPts val="1700"/>
              </a:spcBef>
              <a:spcAft>
                <a:spcPts val="0"/>
              </a:spcAft>
              <a:buSzPts val="1500"/>
              <a:buChar char="○"/>
              <a:defRPr/>
            </a:lvl2pPr>
            <a:lvl3pPr indent="-323850" lvl="2" marL="1371600" rtl="0">
              <a:spcBef>
                <a:spcPts val="1700"/>
              </a:spcBef>
              <a:spcAft>
                <a:spcPts val="0"/>
              </a:spcAft>
              <a:buSzPts val="1500"/>
              <a:buChar char="■"/>
              <a:defRPr/>
            </a:lvl3pPr>
            <a:lvl4pPr indent="-323850" lvl="3" marL="1828800" rtl="0">
              <a:spcBef>
                <a:spcPts val="1700"/>
              </a:spcBef>
              <a:spcAft>
                <a:spcPts val="0"/>
              </a:spcAft>
              <a:buSzPts val="1500"/>
              <a:buChar char="●"/>
              <a:defRPr/>
            </a:lvl4pPr>
            <a:lvl5pPr indent="-323850" lvl="4" marL="2286000" rtl="0">
              <a:spcBef>
                <a:spcPts val="1700"/>
              </a:spcBef>
              <a:spcAft>
                <a:spcPts val="0"/>
              </a:spcAft>
              <a:buSzPts val="1500"/>
              <a:buChar char="○"/>
              <a:defRPr/>
            </a:lvl5pPr>
            <a:lvl6pPr indent="-323850" lvl="5" marL="2743200" rtl="0">
              <a:spcBef>
                <a:spcPts val="1700"/>
              </a:spcBef>
              <a:spcAft>
                <a:spcPts val="0"/>
              </a:spcAft>
              <a:buSzPts val="1500"/>
              <a:buChar char="■"/>
              <a:defRPr/>
            </a:lvl6pPr>
            <a:lvl7pPr indent="-323850" lvl="6" marL="3200400" rtl="0">
              <a:spcBef>
                <a:spcPts val="1700"/>
              </a:spcBef>
              <a:spcAft>
                <a:spcPts val="0"/>
              </a:spcAft>
              <a:buSzPts val="1500"/>
              <a:buChar char="●"/>
              <a:defRPr/>
            </a:lvl7pPr>
            <a:lvl8pPr indent="-323850" lvl="7" marL="3657600" rtl="0">
              <a:spcBef>
                <a:spcPts val="1700"/>
              </a:spcBef>
              <a:spcAft>
                <a:spcPts val="0"/>
              </a:spcAft>
              <a:buSzPts val="1500"/>
              <a:buChar char="○"/>
              <a:defRPr/>
            </a:lvl8pPr>
            <a:lvl9pPr indent="-323850" lvl="8" marL="4114800" rtl="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rtl="0">
              <a:spcBef>
                <a:spcPts val="0"/>
              </a:spcBef>
              <a:spcAft>
                <a:spcPts val="0"/>
              </a:spcAft>
              <a:buSzPts val="1500"/>
              <a:buChar char="●"/>
              <a:defRPr sz="1500"/>
            </a:lvl1pPr>
            <a:lvl2pPr indent="-311150" lvl="1" marL="914400" rtl="0">
              <a:spcBef>
                <a:spcPts val="1700"/>
              </a:spcBef>
              <a:spcAft>
                <a:spcPts val="0"/>
              </a:spcAft>
              <a:buSzPts val="1300"/>
              <a:buChar char="○"/>
              <a:defRPr sz="1300"/>
            </a:lvl2pPr>
            <a:lvl3pPr indent="-311150" lvl="2" marL="1371600" rtl="0">
              <a:spcBef>
                <a:spcPts val="1700"/>
              </a:spcBef>
              <a:spcAft>
                <a:spcPts val="0"/>
              </a:spcAft>
              <a:buSzPts val="1300"/>
              <a:buChar char="■"/>
              <a:defRPr sz="1300"/>
            </a:lvl3pPr>
            <a:lvl4pPr indent="-311150" lvl="3" marL="1828800" rtl="0">
              <a:spcBef>
                <a:spcPts val="1700"/>
              </a:spcBef>
              <a:spcAft>
                <a:spcPts val="0"/>
              </a:spcAft>
              <a:buSzPts val="1300"/>
              <a:buChar char="●"/>
              <a:defRPr sz="1300"/>
            </a:lvl4pPr>
            <a:lvl5pPr indent="-311150" lvl="4" marL="2286000" rtl="0">
              <a:spcBef>
                <a:spcPts val="1700"/>
              </a:spcBef>
              <a:spcAft>
                <a:spcPts val="0"/>
              </a:spcAft>
              <a:buSzPts val="1300"/>
              <a:buChar char="○"/>
              <a:defRPr sz="1300"/>
            </a:lvl5pPr>
            <a:lvl6pPr indent="-311150" lvl="5" marL="2743200" rtl="0">
              <a:spcBef>
                <a:spcPts val="1700"/>
              </a:spcBef>
              <a:spcAft>
                <a:spcPts val="0"/>
              </a:spcAft>
              <a:buSzPts val="1300"/>
              <a:buChar char="■"/>
              <a:defRPr sz="1300"/>
            </a:lvl6pPr>
            <a:lvl7pPr indent="-311150" lvl="6" marL="3200400" rtl="0">
              <a:spcBef>
                <a:spcPts val="1700"/>
              </a:spcBef>
              <a:spcAft>
                <a:spcPts val="0"/>
              </a:spcAft>
              <a:buSzPts val="1300"/>
              <a:buChar char="●"/>
              <a:defRPr sz="1300"/>
            </a:lvl7pPr>
            <a:lvl8pPr indent="-311150" lvl="7" marL="3657600" rtl="0">
              <a:spcBef>
                <a:spcPts val="1700"/>
              </a:spcBef>
              <a:spcAft>
                <a:spcPts val="0"/>
              </a:spcAft>
              <a:buSzPts val="1300"/>
              <a:buChar char="○"/>
              <a:defRPr sz="1300"/>
            </a:lvl8pPr>
            <a:lvl9pPr indent="-311150" lvl="8" marL="4114800" rtl="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rtl="0">
              <a:spcBef>
                <a:spcPts val="0"/>
              </a:spcBef>
              <a:spcAft>
                <a:spcPts val="0"/>
              </a:spcAft>
              <a:buSzPts val="1500"/>
              <a:buChar char="●"/>
              <a:defRPr sz="1500"/>
            </a:lvl1pPr>
            <a:lvl2pPr indent="-311150" lvl="1" marL="914400" rtl="0">
              <a:spcBef>
                <a:spcPts val="1700"/>
              </a:spcBef>
              <a:spcAft>
                <a:spcPts val="0"/>
              </a:spcAft>
              <a:buSzPts val="1300"/>
              <a:buChar char="○"/>
              <a:defRPr sz="1300"/>
            </a:lvl2pPr>
            <a:lvl3pPr indent="-311150" lvl="2" marL="1371600" rtl="0">
              <a:spcBef>
                <a:spcPts val="1700"/>
              </a:spcBef>
              <a:spcAft>
                <a:spcPts val="0"/>
              </a:spcAft>
              <a:buSzPts val="1300"/>
              <a:buChar char="■"/>
              <a:defRPr sz="1300"/>
            </a:lvl3pPr>
            <a:lvl4pPr indent="-311150" lvl="3" marL="1828800" rtl="0">
              <a:spcBef>
                <a:spcPts val="1700"/>
              </a:spcBef>
              <a:spcAft>
                <a:spcPts val="0"/>
              </a:spcAft>
              <a:buSzPts val="1300"/>
              <a:buChar char="●"/>
              <a:defRPr sz="1300"/>
            </a:lvl4pPr>
            <a:lvl5pPr indent="-311150" lvl="4" marL="2286000" rtl="0">
              <a:spcBef>
                <a:spcPts val="1700"/>
              </a:spcBef>
              <a:spcAft>
                <a:spcPts val="0"/>
              </a:spcAft>
              <a:buSzPts val="1300"/>
              <a:buChar char="○"/>
              <a:defRPr sz="1300"/>
            </a:lvl5pPr>
            <a:lvl6pPr indent="-311150" lvl="5" marL="2743200" rtl="0">
              <a:spcBef>
                <a:spcPts val="1700"/>
              </a:spcBef>
              <a:spcAft>
                <a:spcPts val="0"/>
              </a:spcAft>
              <a:buSzPts val="1300"/>
              <a:buChar char="■"/>
              <a:defRPr sz="1300"/>
            </a:lvl6pPr>
            <a:lvl7pPr indent="-311150" lvl="6" marL="3200400" rtl="0">
              <a:spcBef>
                <a:spcPts val="1700"/>
              </a:spcBef>
              <a:spcAft>
                <a:spcPts val="0"/>
              </a:spcAft>
              <a:buSzPts val="1300"/>
              <a:buChar char="●"/>
              <a:defRPr sz="1300"/>
            </a:lvl7pPr>
            <a:lvl8pPr indent="-311150" lvl="7" marL="3657600" rtl="0">
              <a:spcBef>
                <a:spcPts val="1700"/>
              </a:spcBef>
              <a:spcAft>
                <a:spcPts val="0"/>
              </a:spcAft>
              <a:buSzPts val="1300"/>
              <a:buChar char="○"/>
              <a:defRPr sz="1300"/>
            </a:lvl8pPr>
            <a:lvl9pPr indent="-311150" lvl="8" marL="4114800" rtl="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rtl="0">
              <a:spcBef>
                <a:spcPts val="0"/>
              </a:spcBef>
              <a:spcAft>
                <a:spcPts val="0"/>
              </a:spcAft>
              <a:buSzPts val="2500"/>
              <a:buNone/>
              <a:defRPr sz="2500"/>
            </a:lvl1pPr>
            <a:lvl2pPr lvl="1" rtl="0">
              <a:spcBef>
                <a:spcPts val="0"/>
              </a:spcBef>
              <a:spcAft>
                <a:spcPts val="0"/>
              </a:spcAft>
              <a:buSzPts val="2500"/>
              <a:buNone/>
              <a:defRPr sz="2500"/>
            </a:lvl2pPr>
            <a:lvl3pPr lvl="2" rtl="0">
              <a:spcBef>
                <a:spcPts val="0"/>
              </a:spcBef>
              <a:spcAft>
                <a:spcPts val="0"/>
              </a:spcAft>
              <a:buSzPts val="2500"/>
              <a:buNone/>
              <a:defRPr sz="2500"/>
            </a:lvl3pPr>
            <a:lvl4pPr lvl="3" rtl="0">
              <a:spcBef>
                <a:spcPts val="0"/>
              </a:spcBef>
              <a:spcAft>
                <a:spcPts val="0"/>
              </a:spcAft>
              <a:buSzPts val="2500"/>
              <a:buNone/>
              <a:defRPr sz="2500"/>
            </a:lvl4pPr>
            <a:lvl5pPr lvl="4" rtl="0">
              <a:spcBef>
                <a:spcPts val="0"/>
              </a:spcBef>
              <a:spcAft>
                <a:spcPts val="0"/>
              </a:spcAft>
              <a:buSzPts val="2500"/>
              <a:buNone/>
              <a:defRPr sz="2500"/>
            </a:lvl5pPr>
            <a:lvl6pPr lvl="5" rtl="0">
              <a:spcBef>
                <a:spcPts val="0"/>
              </a:spcBef>
              <a:spcAft>
                <a:spcPts val="0"/>
              </a:spcAft>
              <a:buSzPts val="2500"/>
              <a:buNone/>
              <a:defRPr sz="2500"/>
            </a:lvl6pPr>
            <a:lvl7pPr lvl="6" rtl="0">
              <a:spcBef>
                <a:spcPts val="0"/>
              </a:spcBef>
              <a:spcAft>
                <a:spcPts val="0"/>
              </a:spcAft>
              <a:buSzPts val="2500"/>
              <a:buNone/>
              <a:defRPr sz="2500"/>
            </a:lvl7pPr>
            <a:lvl8pPr lvl="7" rtl="0">
              <a:spcBef>
                <a:spcPts val="0"/>
              </a:spcBef>
              <a:spcAft>
                <a:spcPts val="0"/>
              </a:spcAft>
              <a:buSzPts val="2500"/>
              <a:buNone/>
              <a:defRPr sz="2500"/>
            </a:lvl8pPr>
            <a:lvl9pPr lvl="8" rtl="0">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rtl="0">
              <a:spcBef>
                <a:spcPts val="0"/>
              </a:spcBef>
              <a:spcAft>
                <a:spcPts val="0"/>
              </a:spcAft>
              <a:buSzPts val="1300"/>
              <a:buChar char="●"/>
              <a:defRPr sz="1300"/>
            </a:lvl1pPr>
            <a:lvl2pPr indent="-311150" lvl="1" marL="914400" rtl="0">
              <a:spcBef>
                <a:spcPts val="1700"/>
              </a:spcBef>
              <a:spcAft>
                <a:spcPts val="0"/>
              </a:spcAft>
              <a:buSzPts val="1300"/>
              <a:buChar char="○"/>
              <a:defRPr sz="1300"/>
            </a:lvl2pPr>
            <a:lvl3pPr indent="-311150" lvl="2" marL="1371600" rtl="0">
              <a:spcBef>
                <a:spcPts val="1700"/>
              </a:spcBef>
              <a:spcAft>
                <a:spcPts val="0"/>
              </a:spcAft>
              <a:buSzPts val="1300"/>
              <a:buChar char="■"/>
              <a:defRPr sz="1300"/>
            </a:lvl3pPr>
            <a:lvl4pPr indent="-311150" lvl="3" marL="1828800" rtl="0">
              <a:spcBef>
                <a:spcPts val="1700"/>
              </a:spcBef>
              <a:spcAft>
                <a:spcPts val="0"/>
              </a:spcAft>
              <a:buSzPts val="1300"/>
              <a:buChar char="●"/>
              <a:defRPr sz="1300"/>
            </a:lvl4pPr>
            <a:lvl5pPr indent="-311150" lvl="4" marL="2286000" rtl="0">
              <a:spcBef>
                <a:spcPts val="1700"/>
              </a:spcBef>
              <a:spcAft>
                <a:spcPts val="0"/>
              </a:spcAft>
              <a:buSzPts val="1300"/>
              <a:buChar char="○"/>
              <a:defRPr sz="1300"/>
            </a:lvl5pPr>
            <a:lvl6pPr indent="-311150" lvl="5" marL="2743200" rtl="0">
              <a:spcBef>
                <a:spcPts val="1700"/>
              </a:spcBef>
              <a:spcAft>
                <a:spcPts val="0"/>
              </a:spcAft>
              <a:buSzPts val="1300"/>
              <a:buChar char="■"/>
              <a:defRPr sz="1300"/>
            </a:lvl6pPr>
            <a:lvl7pPr indent="-311150" lvl="6" marL="3200400" rtl="0">
              <a:spcBef>
                <a:spcPts val="1700"/>
              </a:spcBef>
              <a:spcAft>
                <a:spcPts val="0"/>
              </a:spcAft>
              <a:buSzPts val="1300"/>
              <a:buChar char="●"/>
              <a:defRPr sz="1300"/>
            </a:lvl7pPr>
            <a:lvl8pPr indent="-311150" lvl="7" marL="3657600" rtl="0">
              <a:spcBef>
                <a:spcPts val="1700"/>
              </a:spcBef>
              <a:spcAft>
                <a:spcPts val="0"/>
              </a:spcAft>
              <a:buSzPts val="1300"/>
              <a:buChar char="○"/>
              <a:defRPr sz="1300"/>
            </a:lvl8pPr>
            <a:lvl9pPr indent="-311150" lvl="8" marL="4114800" rtl="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rtl="0">
              <a:spcBef>
                <a:spcPts val="0"/>
              </a:spcBef>
              <a:spcAft>
                <a:spcPts val="0"/>
              </a:spcAft>
              <a:buSzPts val="5100"/>
              <a:buNone/>
              <a:defRPr sz="5100"/>
            </a:lvl1pPr>
            <a:lvl2pPr lvl="1" rtl="0">
              <a:spcBef>
                <a:spcPts val="0"/>
              </a:spcBef>
              <a:spcAft>
                <a:spcPts val="0"/>
              </a:spcAft>
              <a:buSzPts val="5100"/>
              <a:buNone/>
              <a:defRPr sz="5100"/>
            </a:lvl2pPr>
            <a:lvl3pPr lvl="2" rtl="0">
              <a:spcBef>
                <a:spcPts val="0"/>
              </a:spcBef>
              <a:spcAft>
                <a:spcPts val="0"/>
              </a:spcAft>
              <a:buSzPts val="5100"/>
              <a:buNone/>
              <a:defRPr sz="5100"/>
            </a:lvl3pPr>
            <a:lvl4pPr lvl="3" rtl="0">
              <a:spcBef>
                <a:spcPts val="0"/>
              </a:spcBef>
              <a:spcAft>
                <a:spcPts val="0"/>
              </a:spcAft>
              <a:buSzPts val="5100"/>
              <a:buNone/>
              <a:defRPr sz="5100"/>
            </a:lvl4pPr>
            <a:lvl5pPr lvl="4" rtl="0">
              <a:spcBef>
                <a:spcPts val="0"/>
              </a:spcBef>
              <a:spcAft>
                <a:spcPts val="0"/>
              </a:spcAft>
              <a:buSzPts val="5100"/>
              <a:buNone/>
              <a:defRPr sz="5100"/>
            </a:lvl5pPr>
            <a:lvl6pPr lvl="5" rtl="0">
              <a:spcBef>
                <a:spcPts val="0"/>
              </a:spcBef>
              <a:spcAft>
                <a:spcPts val="0"/>
              </a:spcAft>
              <a:buSzPts val="5100"/>
              <a:buNone/>
              <a:defRPr sz="5100"/>
            </a:lvl6pPr>
            <a:lvl7pPr lvl="6" rtl="0">
              <a:spcBef>
                <a:spcPts val="0"/>
              </a:spcBef>
              <a:spcAft>
                <a:spcPts val="0"/>
              </a:spcAft>
              <a:buSzPts val="5100"/>
              <a:buNone/>
              <a:defRPr sz="5100"/>
            </a:lvl7pPr>
            <a:lvl8pPr lvl="7" rtl="0">
              <a:spcBef>
                <a:spcPts val="0"/>
              </a:spcBef>
              <a:spcAft>
                <a:spcPts val="0"/>
              </a:spcAft>
              <a:buSzPts val="5100"/>
              <a:buNone/>
              <a:defRPr sz="5100"/>
            </a:lvl8pPr>
            <a:lvl9pPr lvl="8" rtl="0">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rtl="0" algn="ctr">
              <a:spcBef>
                <a:spcPts val="0"/>
              </a:spcBef>
              <a:spcAft>
                <a:spcPts val="0"/>
              </a:spcAft>
              <a:buSzPts val="4400"/>
              <a:buNone/>
              <a:defRPr sz="4400"/>
            </a:lvl1pPr>
            <a:lvl2pPr lvl="1" rtl="0" algn="ctr">
              <a:spcBef>
                <a:spcPts val="0"/>
              </a:spcBef>
              <a:spcAft>
                <a:spcPts val="0"/>
              </a:spcAft>
              <a:buSzPts val="4400"/>
              <a:buNone/>
              <a:defRPr sz="4400"/>
            </a:lvl2pPr>
            <a:lvl3pPr lvl="2" rtl="0" algn="ctr">
              <a:spcBef>
                <a:spcPts val="0"/>
              </a:spcBef>
              <a:spcAft>
                <a:spcPts val="0"/>
              </a:spcAft>
              <a:buSzPts val="4400"/>
              <a:buNone/>
              <a:defRPr sz="4400"/>
            </a:lvl3pPr>
            <a:lvl4pPr lvl="3" rtl="0" algn="ctr">
              <a:spcBef>
                <a:spcPts val="0"/>
              </a:spcBef>
              <a:spcAft>
                <a:spcPts val="0"/>
              </a:spcAft>
              <a:buSzPts val="4400"/>
              <a:buNone/>
              <a:defRPr sz="4400"/>
            </a:lvl4pPr>
            <a:lvl5pPr lvl="4" rtl="0" algn="ctr">
              <a:spcBef>
                <a:spcPts val="0"/>
              </a:spcBef>
              <a:spcAft>
                <a:spcPts val="0"/>
              </a:spcAft>
              <a:buSzPts val="4400"/>
              <a:buNone/>
              <a:defRPr sz="4400"/>
            </a:lvl5pPr>
            <a:lvl6pPr lvl="5" rtl="0" algn="ctr">
              <a:spcBef>
                <a:spcPts val="0"/>
              </a:spcBef>
              <a:spcAft>
                <a:spcPts val="0"/>
              </a:spcAft>
              <a:buSzPts val="4400"/>
              <a:buNone/>
              <a:defRPr sz="4400"/>
            </a:lvl6pPr>
            <a:lvl7pPr lvl="6" rtl="0" algn="ctr">
              <a:spcBef>
                <a:spcPts val="0"/>
              </a:spcBef>
              <a:spcAft>
                <a:spcPts val="0"/>
              </a:spcAft>
              <a:buSzPts val="4400"/>
              <a:buNone/>
              <a:defRPr sz="4400"/>
            </a:lvl7pPr>
            <a:lvl8pPr lvl="7" rtl="0" algn="ctr">
              <a:spcBef>
                <a:spcPts val="0"/>
              </a:spcBef>
              <a:spcAft>
                <a:spcPts val="0"/>
              </a:spcAft>
              <a:buSzPts val="4400"/>
              <a:buNone/>
              <a:defRPr sz="4400"/>
            </a:lvl8pPr>
            <a:lvl9pPr lvl="8" rtl="0"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rtl="0" algn="ctr">
              <a:lnSpc>
                <a:spcPct val="100000"/>
              </a:lnSpc>
              <a:spcBef>
                <a:spcPts val="0"/>
              </a:spcBef>
              <a:spcAft>
                <a:spcPts val="0"/>
              </a:spcAft>
              <a:buSzPts val="2200"/>
              <a:buNone/>
              <a:defRPr sz="2200"/>
            </a:lvl1pPr>
            <a:lvl2pPr lvl="1" rtl="0" algn="ctr">
              <a:lnSpc>
                <a:spcPct val="100000"/>
              </a:lnSpc>
              <a:spcBef>
                <a:spcPts val="0"/>
              </a:spcBef>
              <a:spcAft>
                <a:spcPts val="0"/>
              </a:spcAft>
              <a:buSzPts val="2200"/>
              <a:buNone/>
              <a:defRPr sz="2200"/>
            </a:lvl2pPr>
            <a:lvl3pPr lvl="2" rtl="0" algn="ctr">
              <a:lnSpc>
                <a:spcPct val="100000"/>
              </a:lnSpc>
              <a:spcBef>
                <a:spcPts val="0"/>
              </a:spcBef>
              <a:spcAft>
                <a:spcPts val="0"/>
              </a:spcAft>
              <a:buSzPts val="2200"/>
              <a:buNone/>
              <a:defRPr sz="2200"/>
            </a:lvl3pPr>
            <a:lvl4pPr lvl="3" rtl="0" algn="ctr">
              <a:lnSpc>
                <a:spcPct val="100000"/>
              </a:lnSpc>
              <a:spcBef>
                <a:spcPts val="0"/>
              </a:spcBef>
              <a:spcAft>
                <a:spcPts val="0"/>
              </a:spcAft>
              <a:buSzPts val="2200"/>
              <a:buNone/>
              <a:defRPr sz="2200"/>
            </a:lvl4pPr>
            <a:lvl5pPr lvl="4" rtl="0" algn="ctr">
              <a:lnSpc>
                <a:spcPct val="100000"/>
              </a:lnSpc>
              <a:spcBef>
                <a:spcPts val="0"/>
              </a:spcBef>
              <a:spcAft>
                <a:spcPts val="0"/>
              </a:spcAft>
              <a:buSzPts val="2200"/>
              <a:buNone/>
              <a:defRPr sz="2200"/>
            </a:lvl5pPr>
            <a:lvl6pPr lvl="5" rtl="0" algn="ctr">
              <a:lnSpc>
                <a:spcPct val="100000"/>
              </a:lnSpc>
              <a:spcBef>
                <a:spcPts val="0"/>
              </a:spcBef>
              <a:spcAft>
                <a:spcPts val="0"/>
              </a:spcAft>
              <a:buSzPts val="2200"/>
              <a:buNone/>
              <a:defRPr sz="2200"/>
            </a:lvl6pPr>
            <a:lvl7pPr lvl="6" rtl="0" algn="ctr">
              <a:lnSpc>
                <a:spcPct val="100000"/>
              </a:lnSpc>
              <a:spcBef>
                <a:spcPts val="0"/>
              </a:spcBef>
              <a:spcAft>
                <a:spcPts val="0"/>
              </a:spcAft>
              <a:buSzPts val="2200"/>
              <a:buNone/>
              <a:defRPr sz="2200"/>
            </a:lvl7pPr>
            <a:lvl8pPr lvl="7" rtl="0" algn="ctr">
              <a:lnSpc>
                <a:spcPct val="100000"/>
              </a:lnSpc>
              <a:spcBef>
                <a:spcPts val="0"/>
              </a:spcBef>
              <a:spcAft>
                <a:spcPts val="0"/>
              </a:spcAft>
              <a:buSzPts val="2200"/>
              <a:buNone/>
              <a:defRPr sz="2200"/>
            </a:lvl8pPr>
            <a:lvl9pPr lvl="8" rtl="0"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rtl="0">
              <a:spcBef>
                <a:spcPts val="0"/>
              </a:spcBef>
              <a:spcAft>
                <a:spcPts val="0"/>
              </a:spcAft>
              <a:buSzPts val="1900"/>
              <a:buChar char="●"/>
              <a:defRPr/>
            </a:lvl1pPr>
            <a:lvl2pPr indent="-323850" lvl="1" marL="914400" rtl="0">
              <a:spcBef>
                <a:spcPts val="1700"/>
              </a:spcBef>
              <a:spcAft>
                <a:spcPts val="0"/>
              </a:spcAft>
              <a:buSzPts val="1500"/>
              <a:buChar char="○"/>
              <a:defRPr/>
            </a:lvl2pPr>
            <a:lvl3pPr indent="-323850" lvl="2" marL="1371600" rtl="0">
              <a:spcBef>
                <a:spcPts val="1700"/>
              </a:spcBef>
              <a:spcAft>
                <a:spcPts val="0"/>
              </a:spcAft>
              <a:buSzPts val="1500"/>
              <a:buChar char="■"/>
              <a:defRPr/>
            </a:lvl3pPr>
            <a:lvl4pPr indent="-323850" lvl="3" marL="1828800" rtl="0">
              <a:spcBef>
                <a:spcPts val="1700"/>
              </a:spcBef>
              <a:spcAft>
                <a:spcPts val="0"/>
              </a:spcAft>
              <a:buSzPts val="1500"/>
              <a:buChar char="●"/>
              <a:defRPr/>
            </a:lvl4pPr>
            <a:lvl5pPr indent="-323850" lvl="4" marL="2286000" rtl="0">
              <a:spcBef>
                <a:spcPts val="1700"/>
              </a:spcBef>
              <a:spcAft>
                <a:spcPts val="0"/>
              </a:spcAft>
              <a:buSzPts val="1500"/>
              <a:buChar char="○"/>
              <a:defRPr/>
            </a:lvl5pPr>
            <a:lvl6pPr indent="-323850" lvl="5" marL="2743200" rtl="0">
              <a:spcBef>
                <a:spcPts val="1700"/>
              </a:spcBef>
              <a:spcAft>
                <a:spcPts val="0"/>
              </a:spcAft>
              <a:buSzPts val="1500"/>
              <a:buChar char="■"/>
              <a:defRPr/>
            </a:lvl6pPr>
            <a:lvl7pPr indent="-323850" lvl="6" marL="3200400" rtl="0">
              <a:spcBef>
                <a:spcPts val="1700"/>
              </a:spcBef>
              <a:spcAft>
                <a:spcPts val="0"/>
              </a:spcAft>
              <a:buSzPts val="1500"/>
              <a:buChar char="●"/>
              <a:defRPr/>
            </a:lvl7pPr>
            <a:lvl8pPr indent="-323850" lvl="7" marL="3657600" rtl="0">
              <a:spcBef>
                <a:spcPts val="1700"/>
              </a:spcBef>
              <a:spcAft>
                <a:spcPts val="0"/>
              </a:spcAft>
              <a:buSzPts val="1500"/>
              <a:buChar char="○"/>
              <a:defRPr/>
            </a:lvl8pPr>
            <a:lvl9pPr indent="-323850" lvl="8" marL="4114800" rtl="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rtl="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rtl="0" algn="ctr">
              <a:spcBef>
                <a:spcPts val="0"/>
              </a:spcBef>
              <a:spcAft>
                <a:spcPts val="0"/>
              </a:spcAft>
              <a:buSzPts val="12700"/>
              <a:buNone/>
              <a:defRPr sz="12700"/>
            </a:lvl1pPr>
            <a:lvl2pPr lvl="1" rtl="0" algn="ctr">
              <a:spcBef>
                <a:spcPts val="0"/>
              </a:spcBef>
              <a:spcAft>
                <a:spcPts val="0"/>
              </a:spcAft>
              <a:buSzPts val="12700"/>
              <a:buNone/>
              <a:defRPr sz="12700"/>
            </a:lvl2pPr>
            <a:lvl3pPr lvl="2" rtl="0" algn="ctr">
              <a:spcBef>
                <a:spcPts val="0"/>
              </a:spcBef>
              <a:spcAft>
                <a:spcPts val="0"/>
              </a:spcAft>
              <a:buSzPts val="12700"/>
              <a:buNone/>
              <a:defRPr sz="12700"/>
            </a:lvl3pPr>
            <a:lvl4pPr lvl="3" rtl="0" algn="ctr">
              <a:spcBef>
                <a:spcPts val="0"/>
              </a:spcBef>
              <a:spcAft>
                <a:spcPts val="0"/>
              </a:spcAft>
              <a:buSzPts val="12700"/>
              <a:buNone/>
              <a:defRPr sz="12700"/>
            </a:lvl4pPr>
            <a:lvl5pPr lvl="4" rtl="0" algn="ctr">
              <a:spcBef>
                <a:spcPts val="0"/>
              </a:spcBef>
              <a:spcAft>
                <a:spcPts val="0"/>
              </a:spcAft>
              <a:buSzPts val="12700"/>
              <a:buNone/>
              <a:defRPr sz="12700"/>
            </a:lvl5pPr>
            <a:lvl6pPr lvl="5" rtl="0" algn="ctr">
              <a:spcBef>
                <a:spcPts val="0"/>
              </a:spcBef>
              <a:spcAft>
                <a:spcPts val="0"/>
              </a:spcAft>
              <a:buSzPts val="12700"/>
              <a:buNone/>
              <a:defRPr sz="12700"/>
            </a:lvl6pPr>
            <a:lvl7pPr lvl="6" rtl="0" algn="ctr">
              <a:spcBef>
                <a:spcPts val="0"/>
              </a:spcBef>
              <a:spcAft>
                <a:spcPts val="0"/>
              </a:spcAft>
              <a:buSzPts val="12700"/>
              <a:buNone/>
              <a:defRPr sz="12700"/>
            </a:lvl7pPr>
            <a:lvl8pPr lvl="7" rtl="0" algn="ctr">
              <a:spcBef>
                <a:spcPts val="0"/>
              </a:spcBef>
              <a:spcAft>
                <a:spcPts val="0"/>
              </a:spcAft>
              <a:buSzPts val="12700"/>
              <a:buNone/>
              <a:defRPr sz="12700"/>
            </a:lvl8pPr>
            <a:lvl9pPr lvl="8" rtl="0"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rtl="0" algn="ctr">
              <a:spcBef>
                <a:spcPts val="0"/>
              </a:spcBef>
              <a:spcAft>
                <a:spcPts val="0"/>
              </a:spcAft>
              <a:buSzPts val="1900"/>
              <a:buChar char="●"/>
              <a:defRPr/>
            </a:lvl1pPr>
            <a:lvl2pPr indent="-323850" lvl="1" marL="914400" rtl="0" algn="ctr">
              <a:spcBef>
                <a:spcPts val="1700"/>
              </a:spcBef>
              <a:spcAft>
                <a:spcPts val="0"/>
              </a:spcAft>
              <a:buSzPts val="1500"/>
              <a:buChar char="○"/>
              <a:defRPr/>
            </a:lvl2pPr>
            <a:lvl3pPr indent="-323850" lvl="2" marL="1371600" rtl="0" algn="ctr">
              <a:spcBef>
                <a:spcPts val="1700"/>
              </a:spcBef>
              <a:spcAft>
                <a:spcPts val="0"/>
              </a:spcAft>
              <a:buSzPts val="1500"/>
              <a:buChar char="■"/>
              <a:defRPr/>
            </a:lvl3pPr>
            <a:lvl4pPr indent="-323850" lvl="3" marL="1828800" rtl="0" algn="ctr">
              <a:spcBef>
                <a:spcPts val="1700"/>
              </a:spcBef>
              <a:spcAft>
                <a:spcPts val="0"/>
              </a:spcAft>
              <a:buSzPts val="1500"/>
              <a:buChar char="●"/>
              <a:defRPr/>
            </a:lvl4pPr>
            <a:lvl5pPr indent="-323850" lvl="4" marL="2286000" rtl="0" algn="ctr">
              <a:spcBef>
                <a:spcPts val="1700"/>
              </a:spcBef>
              <a:spcAft>
                <a:spcPts val="0"/>
              </a:spcAft>
              <a:buSzPts val="1500"/>
              <a:buChar char="○"/>
              <a:defRPr/>
            </a:lvl5pPr>
            <a:lvl6pPr indent="-323850" lvl="5" marL="2743200" rtl="0" algn="ctr">
              <a:spcBef>
                <a:spcPts val="1700"/>
              </a:spcBef>
              <a:spcAft>
                <a:spcPts val="0"/>
              </a:spcAft>
              <a:buSzPts val="1500"/>
              <a:buChar char="■"/>
              <a:defRPr/>
            </a:lvl6pPr>
            <a:lvl7pPr indent="-323850" lvl="6" marL="3200400" rtl="0" algn="ctr">
              <a:spcBef>
                <a:spcPts val="1700"/>
              </a:spcBef>
              <a:spcAft>
                <a:spcPts val="0"/>
              </a:spcAft>
              <a:buSzPts val="1500"/>
              <a:buChar char="●"/>
              <a:defRPr/>
            </a:lvl7pPr>
            <a:lvl8pPr indent="-323850" lvl="7" marL="3657600" rtl="0" algn="ctr">
              <a:spcBef>
                <a:spcPts val="1700"/>
              </a:spcBef>
              <a:spcAft>
                <a:spcPts val="0"/>
              </a:spcAft>
              <a:buSzPts val="1500"/>
              <a:buChar char="○"/>
              <a:defRPr/>
            </a:lvl8pPr>
            <a:lvl9pPr indent="-323850" lvl="8" marL="4114800" rtl="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rtl="0">
              <a:spcBef>
                <a:spcPts val="0"/>
              </a:spcBef>
              <a:spcAft>
                <a:spcPts val="0"/>
              </a:spcAft>
              <a:buClr>
                <a:schemeClr val="dk1"/>
              </a:buClr>
              <a:buSzPts val="3000"/>
              <a:buNone/>
              <a:defRPr sz="3000">
                <a:solidFill>
                  <a:schemeClr val="dk1"/>
                </a:solidFill>
              </a:defRPr>
            </a:lvl1pPr>
            <a:lvl2pPr lvl="1" rtl="0">
              <a:spcBef>
                <a:spcPts val="0"/>
              </a:spcBef>
              <a:spcAft>
                <a:spcPts val="0"/>
              </a:spcAft>
              <a:buClr>
                <a:schemeClr val="dk1"/>
              </a:buClr>
              <a:buSzPts val="3000"/>
              <a:buNone/>
              <a:defRPr sz="3000">
                <a:solidFill>
                  <a:schemeClr val="dk1"/>
                </a:solidFill>
              </a:defRPr>
            </a:lvl2pPr>
            <a:lvl3pPr lvl="2" rtl="0">
              <a:spcBef>
                <a:spcPts val="0"/>
              </a:spcBef>
              <a:spcAft>
                <a:spcPts val="0"/>
              </a:spcAft>
              <a:buClr>
                <a:schemeClr val="dk1"/>
              </a:buClr>
              <a:buSzPts val="3000"/>
              <a:buNone/>
              <a:defRPr sz="3000">
                <a:solidFill>
                  <a:schemeClr val="dk1"/>
                </a:solidFill>
              </a:defRPr>
            </a:lvl3pPr>
            <a:lvl4pPr lvl="3" rtl="0">
              <a:spcBef>
                <a:spcPts val="0"/>
              </a:spcBef>
              <a:spcAft>
                <a:spcPts val="0"/>
              </a:spcAft>
              <a:buClr>
                <a:schemeClr val="dk1"/>
              </a:buClr>
              <a:buSzPts val="3000"/>
              <a:buNone/>
              <a:defRPr sz="3000">
                <a:solidFill>
                  <a:schemeClr val="dk1"/>
                </a:solidFill>
              </a:defRPr>
            </a:lvl4pPr>
            <a:lvl5pPr lvl="4" rtl="0">
              <a:spcBef>
                <a:spcPts val="0"/>
              </a:spcBef>
              <a:spcAft>
                <a:spcPts val="0"/>
              </a:spcAft>
              <a:buClr>
                <a:schemeClr val="dk1"/>
              </a:buClr>
              <a:buSzPts val="3000"/>
              <a:buNone/>
              <a:defRPr sz="3000">
                <a:solidFill>
                  <a:schemeClr val="dk1"/>
                </a:solidFill>
              </a:defRPr>
            </a:lvl5pPr>
            <a:lvl6pPr lvl="5" rtl="0">
              <a:spcBef>
                <a:spcPts val="0"/>
              </a:spcBef>
              <a:spcAft>
                <a:spcPts val="0"/>
              </a:spcAft>
              <a:buClr>
                <a:schemeClr val="dk1"/>
              </a:buClr>
              <a:buSzPts val="3000"/>
              <a:buNone/>
              <a:defRPr sz="3000">
                <a:solidFill>
                  <a:schemeClr val="dk1"/>
                </a:solidFill>
              </a:defRPr>
            </a:lvl6pPr>
            <a:lvl7pPr lvl="6" rtl="0">
              <a:spcBef>
                <a:spcPts val="0"/>
              </a:spcBef>
              <a:spcAft>
                <a:spcPts val="0"/>
              </a:spcAft>
              <a:buClr>
                <a:schemeClr val="dk1"/>
              </a:buClr>
              <a:buSzPts val="3000"/>
              <a:buNone/>
              <a:defRPr sz="3000">
                <a:solidFill>
                  <a:schemeClr val="dk1"/>
                </a:solidFill>
              </a:defRPr>
            </a:lvl7pPr>
            <a:lvl8pPr lvl="7" rtl="0">
              <a:spcBef>
                <a:spcPts val="0"/>
              </a:spcBef>
              <a:spcAft>
                <a:spcPts val="0"/>
              </a:spcAft>
              <a:buClr>
                <a:schemeClr val="dk1"/>
              </a:buClr>
              <a:buSzPts val="3000"/>
              <a:buNone/>
              <a:defRPr sz="3000">
                <a:solidFill>
                  <a:schemeClr val="dk1"/>
                </a:solidFill>
              </a:defRPr>
            </a:lvl8pPr>
            <a:lvl9pPr lvl="8" rtl="0">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rtl="0">
              <a:lnSpc>
                <a:spcPct val="115000"/>
              </a:lnSpc>
              <a:spcBef>
                <a:spcPts val="0"/>
              </a:spcBef>
              <a:spcAft>
                <a:spcPts val="0"/>
              </a:spcAft>
              <a:buClr>
                <a:schemeClr val="dk2"/>
              </a:buClr>
              <a:buSzPts val="1900"/>
              <a:buChar char="●"/>
              <a:defRPr sz="1900">
                <a:solidFill>
                  <a:schemeClr val="dk2"/>
                </a:solidFill>
              </a:defRPr>
            </a:lvl1pPr>
            <a:lvl2pPr indent="-323850" lvl="1" marL="914400" rtl="0">
              <a:lnSpc>
                <a:spcPct val="115000"/>
              </a:lnSpc>
              <a:spcBef>
                <a:spcPts val="1700"/>
              </a:spcBef>
              <a:spcAft>
                <a:spcPts val="0"/>
              </a:spcAft>
              <a:buClr>
                <a:schemeClr val="dk2"/>
              </a:buClr>
              <a:buSzPts val="1500"/>
              <a:buChar char="○"/>
              <a:defRPr sz="1500">
                <a:solidFill>
                  <a:schemeClr val="dk2"/>
                </a:solidFill>
              </a:defRPr>
            </a:lvl2pPr>
            <a:lvl3pPr indent="-323850" lvl="2" marL="1371600" rtl="0">
              <a:lnSpc>
                <a:spcPct val="115000"/>
              </a:lnSpc>
              <a:spcBef>
                <a:spcPts val="1700"/>
              </a:spcBef>
              <a:spcAft>
                <a:spcPts val="0"/>
              </a:spcAft>
              <a:buClr>
                <a:schemeClr val="dk2"/>
              </a:buClr>
              <a:buSzPts val="1500"/>
              <a:buChar char="■"/>
              <a:defRPr sz="1500">
                <a:solidFill>
                  <a:schemeClr val="dk2"/>
                </a:solidFill>
              </a:defRPr>
            </a:lvl3pPr>
            <a:lvl4pPr indent="-323850" lvl="3" marL="1828800" rtl="0">
              <a:lnSpc>
                <a:spcPct val="115000"/>
              </a:lnSpc>
              <a:spcBef>
                <a:spcPts val="1700"/>
              </a:spcBef>
              <a:spcAft>
                <a:spcPts val="0"/>
              </a:spcAft>
              <a:buClr>
                <a:schemeClr val="dk2"/>
              </a:buClr>
              <a:buSzPts val="1500"/>
              <a:buChar char="●"/>
              <a:defRPr sz="1500">
                <a:solidFill>
                  <a:schemeClr val="dk2"/>
                </a:solidFill>
              </a:defRPr>
            </a:lvl4pPr>
            <a:lvl5pPr indent="-323850" lvl="4" marL="2286000" rtl="0">
              <a:lnSpc>
                <a:spcPct val="115000"/>
              </a:lnSpc>
              <a:spcBef>
                <a:spcPts val="1700"/>
              </a:spcBef>
              <a:spcAft>
                <a:spcPts val="0"/>
              </a:spcAft>
              <a:buClr>
                <a:schemeClr val="dk2"/>
              </a:buClr>
              <a:buSzPts val="1500"/>
              <a:buChar char="○"/>
              <a:defRPr sz="1500">
                <a:solidFill>
                  <a:schemeClr val="dk2"/>
                </a:solidFill>
              </a:defRPr>
            </a:lvl5pPr>
            <a:lvl6pPr indent="-323850" lvl="5" marL="2743200" rtl="0">
              <a:lnSpc>
                <a:spcPct val="115000"/>
              </a:lnSpc>
              <a:spcBef>
                <a:spcPts val="1700"/>
              </a:spcBef>
              <a:spcAft>
                <a:spcPts val="0"/>
              </a:spcAft>
              <a:buClr>
                <a:schemeClr val="dk2"/>
              </a:buClr>
              <a:buSzPts val="1500"/>
              <a:buChar char="■"/>
              <a:defRPr sz="1500">
                <a:solidFill>
                  <a:schemeClr val="dk2"/>
                </a:solidFill>
              </a:defRPr>
            </a:lvl6pPr>
            <a:lvl7pPr indent="-323850" lvl="6" marL="3200400" rtl="0">
              <a:lnSpc>
                <a:spcPct val="115000"/>
              </a:lnSpc>
              <a:spcBef>
                <a:spcPts val="1700"/>
              </a:spcBef>
              <a:spcAft>
                <a:spcPts val="0"/>
              </a:spcAft>
              <a:buClr>
                <a:schemeClr val="dk2"/>
              </a:buClr>
              <a:buSzPts val="1500"/>
              <a:buChar char="●"/>
              <a:defRPr sz="1500">
                <a:solidFill>
                  <a:schemeClr val="dk2"/>
                </a:solidFill>
              </a:defRPr>
            </a:lvl7pPr>
            <a:lvl8pPr indent="-323850" lvl="7" marL="3657600" rtl="0">
              <a:lnSpc>
                <a:spcPct val="115000"/>
              </a:lnSpc>
              <a:spcBef>
                <a:spcPts val="1700"/>
              </a:spcBef>
              <a:spcAft>
                <a:spcPts val="0"/>
              </a:spcAft>
              <a:buClr>
                <a:schemeClr val="dk2"/>
              </a:buClr>
              <a:buSzPts val="1500"/>
              <a:buChar char="○"/>
              <a:defRPr sz="1500">
                <a:solidFill>
                  <a:schemeClr val="dk2"/>
                </a:solidFill>
              </a:defRPr>
            </a:lvl8pPr>
            <a:lvl9pPr indent="-323850" lvl="8" marL="4114800" rtl="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rtl="0" algn="r">
              <a:buNone/>
              <a:defRPr sz="1100">
                <a:solidFill>
                  <a:schemeClr val="dk2"/>
                </a:solidFill>
              </a:defRPr>
            </a:lvl1pPr>
            <a:lvl2pPr lvl="1" rtl="0" algn="r">
              <a:buNone/>
              <a:defRPr sz="1100">
                <a:solidFill>
                  <a:schemeClr val="dk2"/>
                </a:solidFill>
              </a:defRPr>
            </a:lvl2pPr>
            <a:lvl3pPr lvl="2" rtl="0" algn="r">
              <a:buNone/>
              <a:defRPr sz="1100">
                <a:solidFill>
                  <a:schemeClr val="dk2"/>
                </a:solidFill>
              </a:defRPr>
            </a:lvl3pPr>
            <a:lvl4pPr lvl="3" rtl="0" algn="r">
              <a:buNone/>
              <a:defRPr sz="1100">
                <a:solidFill>
                  <a:schemeClr val="dk2"/>
                </a:solidFill>
              </a:defRPr>
            </a:lvl4pPr>
            <a:lvl5pPr lvl="4" rtl="0" algn="r">
              <a:buNone/>
              <a:defRPr sz="1100">
                <a:solidFill>
                  <a:schemeClr val="dk2"/>
                </a:solidFill>
              </a:defRPr>
            </a:lvl5pPr>
            <a:lvl6pPr lvl="5" rtl="0" algn="r">
              <a:buNone/>
              <a:defRPr sz="1100">
                <a:solidFill>
                  <a:schemeClr val="dk2"/>
                </a:solidFill>
              </a:defRPr>
            </a:lvl6pPr>
            <a:lvl7pPr lvl="6" rtl="0" algn="r">
              <a:buNone/>
              <a:defRPr sz="1100">
                <a:solidFill>
                  <a:schemeClr val="dk2"/>
                </a:solidFill>
              </a:defRPr>
            </a:lvl7pPr>
            <a:lvl8pPr lvl="7" rtl="0" algn="r">
              <a:buNone/>
              <a:defRPr sz="1100">
                <a:solidFill>
                  <a:schemeClr val="dk2"/>
                </a:solidFill>
              </a:defRPr>
            </a:lvl8pPr>
            <a:lvl9pPr lvl="8" rtl="0"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hyperlink" Target="https://creativecommons.org/licenses/by/4.0/"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pic>
        <p:nvPicPr>
          <p:cNvPr id="99" name="Google Shape;99;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0" name="Google Shape;100;p25"/>
          <p:cNvSpPr txBox="1"/>
          <p:nvPr/>
        </p:nvSpPr>
        <p:spPr>
          <a:xfrm>
            <a:off x="2746050" y="2846975"/>
            <a:ext cx="4490100" cy="28446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2600">
                <a:solidFill>
                  <a:schemeClr val="dk1"/>
                </a:solidFill>
                <a:latin typeface="Plus Jakarta Sans"/>
                <a:ea typeface="Plus Jakarta Sans"/>
                <a:cs typeface="Plus Jakarta Sans"/>
                <a:sym typeface="Plus Jakarta Sans"/>
              </a:rPr>
              <a:t>How did the development of agriculture shape early civilizations?</a:t>
            </a:r>
            <a:endParaRPr b="1" sz="2600">
              <a:solidFill>
                <a:schemeClr val="dk1"/>
              </a:solidFill>
              <a:latin typeface="Plus Jakarta Sans"/>
              <a:ea typeface="Plus Jakarta Sans"/>
              <a:cs typeface="Plus Jakarta Sans"/>
              <a:sym typeface="Plus Jakarta Sans"/>
            </a:endParaRPr>
          </a:p>
        </p:txBody>
      </p:sp>
      <p:sp>
        <p:nvSpPr>
          <p:cNvPr id="101" name="Google Shape;101;p25"/>
          <p:cNvSpPr txBox="1"/>
          <p:nvPr/>
        </p:nvSpPr>
        <p:spPr>
          <a:xfrm>
            <a:off x="0" y="0"/>
            <a:ext cx="7772400" cy="16506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Teacher Edition:</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Development of Agriculture</a:t>
            </a:r>
            <a:endParaRPr sz="2500">
              <a:solidFill>
                <a:schemeClr val="dk1"/>
              </a:solidFill>
              <a:latin typeface="Plus Jakarta Sans Medium"/>
              <a:ea typeface="Plus Jakarta Sans Medium"/>
              <a:cs typeface="Plus Jakarta Sans Medium"/>
              <a:sym typeface="Plus Jakarta Sans Medium"/>
            </a:endParaRPr>
          </a:p>
        </p:txBody>
      </p:sp>
      <p:pic>
        <p:nvPicPr>
          <p:cNvPr id="102" name="Google Shape;102;p2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03" name="Google Shape;103;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4" name="Google Shape;104;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5" name="Google Shape;105;p25"/>
          <p:cNvSpPr txBox="1"/>
          <p:nvPr/>
        </p:nvSpPr>
        <p:spPr>
          <a:xfrm>
            <a:off x="536400" y="6694635"/>
            <a:ext cx="6699600" cy="1650600"/>
          </a:xfrm>
          <a:prstGeom prst="rect">
            <a:avLst/>
          </a:prstGeom>
          <a:noFill/>
          <a:ln cap="flat" cmpd="sng" w="28575">
            <a:solidFill>
              <a:srgbClr val="B7B7B7"/>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Write the prompt in your own words:</a:t>
            </a:r>
            <a:endParaRPr b="1" sz="1500">
              <a:solidFill>
                <a:schemeClr val="dk1"/>
              </a:solidFill>
              <a:latin typeface="Inter"/>
              <a:ea typeface="Inter"/>
              <a:cs typeface="Inter"/>
              <a:sym typeface="Inter"/>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lang="en" sz="1500">
                <a:solidFill>
                  <a:schemeClr val="dk1"/>
                </a:solidFill>
                <a:latin typeface="Inter"/>
                <a:ea typeface="Inter"/>
                <a:cs typeface="Inter"/>
                <a:sym typeface="Inter"/>
              </a:rPr>
              <a:t>Having students write the prompt in their own words is a great way to ensure all students understand what the prompt is asking them to focus on in their essay.</a:t>
            </a:r>
            <a:endParaRPr sz="1500">
              <a:solidFill>
                <a:schemeClr val="dk1"/>
              </a:solidFill>
              <a:latin typeface="Inter"/>
              <a:ea typeface="Inter"/>
              <a:cs typeface="Inter"/>
              <a:sym typeface="Inter"/>
            </a:endParaRPr>
          </a:p>
        </p:txBody>
      </p:sp>
      <p:sp>
        <p:nvSpPr>
          <p:cNvPr id="106" name="Google Shape;106;p25"/>
          <p:cNvSpPr txBox="1"/>
          <p:nvPr/>
        </p:nvSpPr>
        <p:spPr>
          <a:xfrm>
            <a:off x="381550" y="3072825"/>
            <a:ext cx="1839900" cy="700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latin typeface="Plus Jakarta Sans"/>
                <a:ea typeface="Plus Jakarta Sans"/>
                <a:cs typeface="Plus Jakarta Sans"/>
                <a:sym typeface="Plus Jakarta Sans"/>
              </a:rPr>
              <a:t>Prompt:</a:t>
            </a:r>
            <a:endParaRPr sz="2400">
              <a:latin typeface="Plus Jakarta Sans"/>
              <a:ea typeface="Plus Jakarta Sans"/>
              <a:cs typeface="Plus Jakarta Sans"/>
              <a:sym typeface="Plus Jakarta Sans"/>
            </a:endParaRPr>
          </a:p>
        </p:txBody>
      </p:sp>
      <p:pic>
        <p:nvPicPr>
          <p:cNvPr id="107" name="Google Shape;107;p25"/>
          <p:cNvPicPr preferRelativeResize="0"/>
          <p:nvPr/>
        </p:nvPicPr>
        <p:blipFill>
          <a:blip r:embed="rId5">
            <a:alphaModFix/>
          </a:blip>
          <a:stretch>
            <a:fillRect/>
          </a:stretch>
        </p:blipFill>
        <p:spPr>
          <a:xfrm>
            <a:off x="476200" y="3773625"/>
            <a:ext cx="1650600" cy="1650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4" name="Shape 204"/>
        <p:cNvGrpSpPr/>
        <p:nvPr/>
      </p:nvGrpSpPr>
      <p:grpSpPr>
        <a:xfrm>
          <a:off x="0" y="0"/>
          <a:ext cx="0" cy="0"/>
          <a:chOff x="0" y="0"/>
          <a:chExt cx="0" cy="0"/>
        </a:xfrm>
      </p:grpSpPr>
      <p:sp>
        <p:nvSpPr>
          <p:cNvPr id="205" name="Google Shape;205;p3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206" name="Google Shape;206;p3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7" name="Google Shape;207;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8" name="Google Shape;208;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09" name="Google Shape;209;p34"/>
          <p:cNvGraphicFramePr/>
          <p:nvPr/>
        </p:nvGraphicFramePr>
        <p:xfrm>
          <a:off x="417650" y="932913"/>
          <a:ext cx="3000000" cy="3000000"/>
        </p:xfrm>
        <a:graphic>
          <a:graphicData uri="http://schemas.openxmlformats.org/drawingml/2006/table">
            <a:tbl>
              <a:tblPr>
                <a:noFill/>
                <a:tableStyleId>{3D477EC0-09F4-4FD1-A4F3-668C86AD559F}</a:tableStyleId>
              </a:tblPr>
              <a:tblGrid>
                <a:gridCol w="3468600"/>
                <a:gridCol w="3468600"/>
              </a:tblGrid>
              <a:tr h="298525">
                <a:tc gridSpan="2">
                  <a:txBody>
                    <a:bodyPr/>
                    <a:lstStyle/>
                    <a:p>
                      <a:pPr indent="0" lvl="0" marL="0" rtl="0" algn="l">
                        <a:spcBef>
                          <a:spcPts val="0"/>
                        </a:spcBef>
                        <a:spcAft>
                          <a:spcPts val="0"/>
                        </a:spcAft>
                        <a:buNone/>
                      </a:pPr>
                      <a:r>
                        <a:rPr lang="en" sz="1200">
                          <a:latin typeface="Halant"/>
                          <a:ea typeface="Halant"/>
                          <a:cs typeface="Halant"/>
                          <a:sym typeface="Halant"/>
                        </a:rPr>
                        <a:t>Source: Cuneiform tablet recording the number of barley and malt crops, Mesopotamia, 3100-2900 B.C.E.</a:t>
                      </a:r>
                      <a:endParaRPr sz="12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90527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latin typeface="Inter"/>
                        <a:ea typeface="Inter"/>
                        <a:cs typeface="Inter"/>
                        <a:sym typeface="Inter"/>
                      </a:endParaRPr>
                    </a:p>
                    <a:p>
                      <a:pPr indent="0" lvl="0" marL="0" rtl="0" algn="l">
                        <a:lnSpc>
                          <a:spcPct val="115000"/>
                        </a:lnSpc>
                        <a:spcBef>
                          <a:spcPts val="0"/>
                        </a:spcBef>
                        <a:spcAft>
                          <a:spcPts val="0"/>
                        </a:spcAft>
                        <a:buNone/>
                      </a:pPr>
                      <a:r>
                        <a:rPr lang="en" sz="1200">
                          <a:latin typeface="Inter"/>
                          <a:ea typeface="Inter"/>
                          <a:cs typeface="Inter"/>
                          <a:sym typeface="Inter"/>
                        </a:rPr>
                        <a:t>This tablet represents one one of the earliest examples of writing. In ancient Mesopotamia, farmers would document the amount of crops they grew with pictographs, symbols for a word or phrase used as the earliest known form of writing. Here, the tablet accounts for malt and barley grains grown. This type of writing began around 3500 B.C.E., more than 6000 years after the plants and animals began to be domesticated in that region. </a:t>
                      </a:r>
                      <a:endParaRPr sz="12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pic>
        <p:nvPicPr>
          <p:cNvPr id="210" name="Google Shape;210;p34"/>
          <p:cNvPicPr preferRelativeResize="0"/>
          <p:nvPr/>
        </p:nvPicPr>
        <p:blipFill>
          <a:blip r:embed="rId4">
            <a:alphaModFix/>
          </a:blip>
          <a:stretch>
            <a:fillRect/>
          </a:stretch>
        </p:blipFill>
        <p:spPr>
          <a:xfrm>
            <a:off x="582800" y="1599475"/>
            <a:ext cx="3157924" cy="2515351"/>
          </a:xfrm>
          <a:prstGeom prst="rect">
            <a:avLst/>
          </a:prstGeom>
          <a:noFill/>
          <a:ln>
            <a:noFill/>
          </a:ln>
        </p:spPr>
      </p:pic>
      <p:sp>
        <p:nvSpPr>
          <p:cNvPr id="211" name="Google Shape;211;p34"/>
          <p:cNvSpPr txBox="1"/>
          <p:nvPr/>
        </p:nvSpPr>
        <p:spPr>
          <a:xfrm>
            <a:off x="448950" y="4238625"/>
            <a:ext cx="6903600" cy="48801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 </a:t>
            </a:r>
            <a:r>
              <a:rPr lang="en" sz="1200">
                <a:solidFill>
                  <a:srgbClr val="000000"/>
                </a:solidFill>
                <a:highlight>
                  <a:srgbClr val="FFFFFF"/>
                </a:highlight>
                <a:latin typeface="Inter"/>
                <a:ea typeface="Inter"/>
                <a:cs typeface="Inter"/>
                <a:sym typeface="Inter"/>
              </a:rPr>
              <a:t>Farmers and merchants would keep track of the crops grown and sold using this early form of writing (pictographs). Why would it be important for them to document the amount of crops grown and sold?</a:t>
            </a:r>
            <a:endParaRPr sz="1200">
              <a:highlight>
                <a:srgbClr val="FFFFFF"/>
              </a:highlight>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They would have to keep track of how much of each crop was grown and sold so they could determine how many people could be fed, how much money was made, and how much of that crop would be needed in the future. Having an accurate account of the crops would better ensure that food went to the right places.</a:t>
            </a:r>
            <a:endParaRPr sz="1200">
              <a:solidFill>
                <a:schemeClr val="accent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solidFill>
                  <a:srgbClr val="000000"/>
                </a:solidFill>
                <a:highlight>
                  <a:srgbClr val="FFFFFF"/>
                </a:highlight>
                <a:latin typeface="Inter"/>
                <a:ea typeface="Inter"/>
                <a:cs typeface="Inter"/>
                <a:sym typeface="Inter"/>
              </a:rPr>
              <a:t>If people had to write down the number of crops grown and sold, do you think that there would be only enough crops to feed the person who grew them, or enough crops for a larger group of people? Why?</a:t>
            </a:r>
            <a:endParaRPr sz="1200">
              <a:highlight>
                <a:srgbClr val="FFFFFF"/>
              </a:highlight>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Writing it down implies that there were surpluses of the crops that fed far more people than just those who grew the crops. If the crops were just for their consumption and there was no reason to know where the food went, there would be no reason to document the crops in writing.</a:t>
            </a:r>
            <a:endParaRPr sz="1200">
              <a:solidFill>
                <a:schemeClr val="accent1"/>
              </a:solidFill>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solidFill>
                  <a:srgbClr val="000000"/>
                </a:solidFill>
                <a:highlight>
                  <a:srgbClr val="FFFFFF"/>
                </a:highlight>
                <a:latin typeface="Inter"/>
                <a:ea typeface="Inter"/>
                <a:cs typeface="Inter"/>
                <a:sym typeface="Inter"/>
              </a:rPr>
              <a:t>Given this artifact of early writing, how did the development of agriculture shape early civilization in ancient Mesopotamia?</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development of agriculture shaped ancient Mesopotamia by providing a reason to develop written language. The invention of written language would go on to shape the society even further by allowing laws and stories to be written down for later generations.</a:t>
            </a:r>
            <a:endParaRPr sz="1200">
              <a:solidFill>
                <a:schemeClr val="accent1"/>
              </a:solidFill>
              <a:highlight>
                <a:srgbClr val="FFFFFF"/>
              </a:highlight>
              <a:latin typeface="Work Sans"/>
              <a:ea typeface="Work Sans"/>
              <a:cs typeface="Work Sans"/>
              <a:sym typeface="Work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5" name="Shape 215"/>
        <p:cNvGrpSpPr/>
        <p:nvPr/>
      </p:nvGrpSpPr>
      <p:grpSpPr>
        <a:xfrm>
          <a:off x="0" y="0"/>
          <a:ext cx="0" cy="0"/>
          <a:chOff x="0" y="0"/>
          <a:chExt cx="0" cy="0"/>
        </a:xfrm>
      </p:grpSpPr>
      <p:sp>
        <p:nvSpPr>
          <p:cNvPr id="216" name="Google Shape;216;p3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a:t>
            </a:r>
            <a:endParaRPr sz="1900">
              <a:latin typeface="Halant"/>
              <a:ea typeface="Halant"/>
              <a:cs typeface="Halant"/>
              <a:sym typeface="Halant"/>
            </a:endParaRPr>
          </a:p>
        </p:txBody>
      </p:sp>
      <p:pic>
        <p:nvPicPr>
          <p:cNvPr id="217" name="Google Shape;217;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8" name="Google Shape;218;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9" name="Google Shape;219;p3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20" name="Google Shape;220;p35"/>
          <p:cNvSpPr txBox="1"/>
          <p:nvPr/>
        </p:nvSpPr>
        <p:spPr>
          <a:xfrm>
            <a:off x="434450" y="5562600"/>
            <a:ext cx="6903600" cy="3714000"/>
          </a:xfrm>
          <a:prstGeom prst="rect">
            <a:avLst/>
          </a:prstGeom>
          <a:noFill/>
          <a:ln cap="flat" cmpd="sng" w="28575">
            <a:solidFill>
              <a:srgbClr val="B7B7B7"/>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Observe the social pyramid. What do you notice about how the different groups are arranged? Write down as many details as you can.</a:t>
            </a:r>
            <a:endParaRPr sz="1200">
              <a:highlight>
                <a:srgbClr val="FFFFFF"/>
              </a:highlight>
              <a:latin typeface="Inter"/>
              <a:ea typeface="Inter"/>
              <a:cs typeface="Inter"/>
              <a:sym typeface="Inter"/>
            </a:endParaRPr>
          </a:p>
          <a:p>
            <a:pPr indent="0" lvl="0" marL="0" rtl="0" algn="l">
              <a:spcBef>
                <a:spcPts val="0"/>
              </a:spcBef>
              <a:spcAft>
                <a:spcPts val="0"/>
              </a:spcAft>
              <a:buNone/>
            </a:pPr>
            <a:r>
              <a:rPr b="1" lang="en" sz="1200">
                <a:solidFill>
                  <a:schemeClr val="accent1"/>
                </a:solidFill>
                <a:highlight>
                  <a:srgbClr val="FFFFFF"/>
                </a:highlight>
                <a:latin typeface="Inter"/>
                <a:ea typeface="Inter"/>
                <a:cs typeface="Inter"/>
                <a:sym typeface="Inter"/>
              </a:rPr>
              <a:t>The pyramid is wide at the bottom. As each tier progresses, they become narrower. Each level represents different social groups.</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With more people in the lower tiers compared to the top, what does this suggest about daily life for most people in ancient Egypt and why must this be inferred?</a:t>
            </a:r>
            <a:endParaRPr sz="1200">
              <a:highlight>
                <a:srgbClr val="FFFFFF"/>
              </a:highlight>
              <a:latin typeface="Inter"/>
              <a:ea typeface="Inter"/>
              <a:cs typeface="Inter"/>
              <a:sym typeface="Inter"/>
            </a:endParaRPr>
          </a:p>
          <a:p>
            <a:pPr indent="0" lvl="0" marL="0" rtl="0" algn="l">
              <a:spcBef>
                <a:spcPts val="0"/>
              </a:spcBef>
              <a:spcAft>
                <a:spcPts val="0"/>
              </a:spcAft>
              <a:buNone/>
            </a:pPr>
            <a:r>
              <a:rPr b="1" lang="en" sz="1200">
                <a:solidFill>
                  <a:schemeClr val="accent1"/>
                </a:solidFill>
                <a:highlight>
                  <a:srgbClr val="FFFFFF"/>
                </a:highlight>
                <a:latin typeface="Inter"/>
                <a:ea typeface="Inter"/>
                <a:cs typeface="Inter"/>
                <a:sym typeface="Inter"/>
              </a:rPr>
              <a:t>Most people were farmers and slaves who did hard labor, while fewer people held positions of power. This suggests that daily life for most was focused on producing food and supporting the upper classes. Since people in the lower classes were illiterate, the majority of evidence doesn’t include aspects of their daily lives.</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Using this social structure, how might the development of agriculture have impacted the way ancient Egypt was organized?</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rPr b="1" lang="en" sz="1200">
                <a:solidFill>
                  <a:schemeClr val="accent1"/>
                </a:solidFill>
                <a:highlight>
                  <a:srgbClr val="FFFFFF"/>
                </a:highlight>
                <a:latin typeface="Inter"/>
                <a:ea typeface="Inter"/>
                <a:cs typeface="Inter"/>
                <a:sym typeface="Inter"/>
              </a:rPr>
              <a:t>Agriculture created food surpluses that supported a large population and allowed for specialized roles and social hierarchy. With more reliable food sources, not everyone needed to farm, so people could become merchants, scribes, priests, and soldiers, which strengthened the organization of ancient Egypt.</a:t>
            </a:r>
            <a:endParaRPr sz="1200">
              <a:solidFill>
                <a:srgbClr val="000000"/>
              </a:solidFill>
              <a:highlight>
                <a:srgbClr val="FFFFFF"/>
              </a:highlight>
              <a:latin typeface="Work Sans"/>
              <a:ea typeface="Work Sans"/>
              <a:cs typeface="Work Sans"/>
              <a:sym typeface="Work Sans"/>
            </a:endParaRPr>
          </a:p>
          <a:p>
            <a:pPr indent="0" lvl="0" marL="0" rtl="0" algn="l">
              <a:spcBef>
                <a:spcPts val="0"/>
              </a:spcBef>
              <a:spcAft>
                <a:spcPts val="0"/>
              </a:spcAft>
              <a:buNone/>
            </a:pPr>
            <a:r>
              <a:t/>
            </a:r>
            <a:endParaRPr sz="1200">
              <a:solidFill>
                <a:srgbClr val="000000"/>
              </a:solidFill>
              <a:highlight>
                <a:srgbClr val="FFFFFF"/>
              </a:highlight>
              <a:latin typeface="Work Sans"/>
              <a:ea typeface="Work Sans"/>
              <a:cs typeface="Work Sans"/>
              <a:sym typeface="Work Sans"/>
            </a:endParaRPr>
          </a:p>
        </p:txBody>
      </p:sp>
      <p:graphicFrame>
        <p:nvGraphicFramePr>
          <p:cNvPr id="221" name="Google Shape;221;p35"/>
          <p:cNvGraphicFramePr/>
          <p:nvPr/>
        </p:nvGraphicFramePr>
        <p:xfrm>
          <a:off x="380938" y="555188"/>
          <a:ext cx="3000000" cy="3000000"/>
        </p:xfrm>
        <a:graphic>
          <a:graphicData uri="http://schemas.openxmlformats.org/drawingml/2006/table">
            <a:tbl>
              <a:tblPr>
                <a:noFill/>
                <a:tableStyleId>{3D477EC0-09F4-4FD1-A4F3-668C86AD559F}</a:tableStyleId>
              </a:tblPr>
              <a:tblGrid>
                <a:gridCol w="3257850"/>
                <a:gridCol w="3752800"/>
              </a:tblGrid>
              <a:tr h="508225">
                <a:tc gridSpan="2">
                  <a:txBody>
                    <a:bodyPr/>
                    <a:lstStyle/>
                    <a:p>
                      <a:pPr indent="0" lvl="0" marL="0" rtl="0" algn="l">
                        <a:spcBef>
                          <a:spcPts val="0"/>
                        </a:spcBef>
                        <a:spcAft>
                          <a:spcPts val="0"/>
                        </a:spcAft>
                        <a:buNone/>
                      </a:pPr>
                      <a:r>
                        <a:rPr lang="en" sz="1200">
                          <a:latin typeface="Halant"/>
                          <a:ea typeface="Halant"/>
                          <a:cs typeface="Halant"/>
                          <a:sym typeface="Halant"/>
                        </a:rPr>
                        <a:t>Image </a:t>
                      </a:r>
                      <a:r>
                        <a:rPr lang="en" sz="1200">
                          <a:latin typeface="Halant"/>
                          <a:ea typeface="Halant"/>
                          <a:cs typeface="Halant"/>
                          <a:sym typeface="Halant"/>
                        </a:rPr>
                        <a:t>Source: Ancient Egyptian Social Pyramid, 2025. Created by Thinking Nation.</a:t>
                      </a:r>
                      <a:endParaRPr sz="1200">
                        <a:latin typeface="Halant"/>
                        <a:ea typeface="Halant"/>
                        <a:cs typeface="Halant"/>
                        <a:sym typeface="Halant"/>
                      </a:endParaRPr>
                    </a:p>
                    <a:p>
                      <a:pPr indent="0" lvl="0" marL="0" rtl="0" algn="l">
                        <a:spcBef>
                          <a:spcPts val="0"/>
                        </a:spcBef>
                        <a:spcAft>
                          <a:spcPts val="0"/>
                        </a:spcAft>
                        <a:buNone/>
                      </a:pPr>
                      <a:r>
                        <a:rPr lang="en" sz="1200">
                          <a:latin typeface="Halant"/>
                          <a:ea typeface="Halant"/>
                          <a:cs typeface="Halant"/>
                          <a:sym typeface="Halant"/>
                        </a:rPr>
                        <a:t>Text Source: Charlotte Booth, </a:t>
                      </a:r>
                      <a:r>
                        <a:rPr i="1" lang="en" sz="1200">
                          <a:latin typeface="Halant"/>
                          <a:ea typeface="Halant"/>
                          <a:cs typeface="Halant"/>
                          <a:sym typeface="Halant"/>
                        </a:rPr>
                        <a:t>How to Survive in Ancient Egypt</a:t>
                      </a:r>
                      <a:r>
                        <a:rPr lang="en" sz="1200">
                          <a:latin typeface="Halant"/>
                          <a:ea typeface="Halant"/>
                          <a:cs typeface="Halant"/>
                          <a:sym typeface="Halant"/>
                        </a:rPr>
                        <a:t>, 2020.</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Charlotte Booth is a British archaeologist, a freelance Egyptologist and holds a PhD in Egyptology.</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2564850">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There was a strict social hierarchy in ancient Egypt which as been compared to a pyramid, with the king at the top, a small group of officials beneath him, then the middle classes and at the bottom, the peasants (essentially, the illiterate masses).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 literacy level was very low, with estimates of less than one per cent of the population being literate. Due to this low level, we have a biased view of ancient Egyptian social history and religion as the archaeological evidence is form the literate middle and upper classes in the form of letters, literary tales, poetry, legal and administrative documents.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r h="96555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unfortunately, means the lives of those in the lower part of the hierarchical pyramid, the peasants, are largely invisible, or at best poorly represented. Their lives have to be created using the material culture that remains, which does not include the elaborate houses, tombs or possessions that can be found in the records of the middle and upper classes.</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pic>
        <p:nvPicPr>
          <p:cNvPr id="222" name="Google Shape;222;p35" title="Farmes &amp; Slaves.png"/>
          <p:cNvPicPr preferRelativeResize="0"/>
          <p:nvPr/>
        </p:nvPicPr>
        <p:blipFill rotWithShape="1">
          <a:blip r:embed="rId4">
            <a:alphaModFix/>
          </a:blip>
          <a:srcRect b="9283" l="6059" r="5484" t="7824"/>
          <a:stretch/>
        </p:blipFill>
        <p:spPr>
          <a:xfrm>
            <a:off x="369028" y="1412825"/>
            <a:ext cx="3269776" cy="306389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6" name="Shape 226"/>
        <p:cNvGrpSpPr/>
        <p:nvPr/>
      </p:nvGrpSpPr>
      <p:grpSpPr>
        <a:xfrm>
          <a:off x="0" y="0"/>
          <a:ext cx="0" cy="0"/>
          <a:chOff x="0" y="0"/>
          <a:chExt cx="0" cy="0"/>
        </a:xfrm>
      </p:grpSpPr>
      <p:sp>
        <p:nvSpPr>
          <p:cNvPr id="227" name="Google Shape;227;p3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a:t>
            </a:r>
            <a:endParaRPr sz="1900">
              <a:latin typeface="Halant"/>
              <a:ea typeface="Halant"/>
              <a:cs typeface="Halant"/>
              <a:sym typeface="Halant"/>
            </a:endParaRPr>
          </a:p>
        </p:txBody>
      </p:sp>
      <p:pic>
        <p:nvPicPr>
          <p:cNvPr id="228" name="Google Shape;228;p3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9" name="Google Shape;229;p3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0" name="Google Shape;230;p3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31" name="Google Shape;231;p36"/>
          <p:cNvGraphicFramePr/>
          <p:nvPr/>
        </p:nvGraphicFramePr>
        <p:xfrm>
          <a:off x="419150" y="915850"/>
          <a:ext cx="3000000" cy="3000000"/>
        </p:xfrm>
        <a:graphic>
          <a:graphicData uri="http://schemas.openxmlformats.org/drawingml/2006/table">
            <a:tbl>
              <a:tblPr>
                <a:noFill/>
                <a:tableStyleId>{3D477EC0-09F4-4FD1-A4F3-668C86AD559F}</a:tableStyleId>
              </a:tblPr>
              <a:tblGrid>
                <a:gridCol w="6934200"/>
              </a:tblGrid>
              <a:tr h="752700">
                <a:tc>
                  <a:txBody>
                    <a:bodyPr/>
                    <a:lstStyle/>
                    <a:p>
                      <a:pPr indent="0" lvl="0" marL="0" rtl="0" algn="l">
                        <a:spcBef>
                          <a:spcPts val="0"/>
                        </a:spcBef>
                        <a:spcAft>
                          <a:spcPts val="0"/>
                        </a:spcAft>
                        <a:buNone/>
                      </a:pPr>
                      <a:r>
                        <a:rPr lang="en" sz="1200">
                          <a:latin typeface="Halant"/>
                          <a:ea typeface="Halant"/>
                          <a:cs typeface="Halant"/>
                          <a:sym typeface="Halant"/>
                        </a:rPr>
                        <a:t>Source: Guillaume Fournié, Dirk U. Pfeiffer and Robin Bendrey, “Early animal farming and zoonotic disease dynamics: modelling brucellosis transmission in Neolithic goat populations,” </a:t>
                      </a:r>
                      <a:r>
                        <a:rPr i="1" lang="en" sz="1200">
                          <a:latin typeface="Halant"/>
                          <a:ea typeface="Halant"/>
                          <a:cs typeface="Halant"/>
                          <a:sym typeface="Halant"/>
                        </a:rPr>
                        <a:t>Royal Society Open Science</a:t>
                      </a:r>
                      <a:r>
                        <a:rPr lang="en" sz="1200">
                          <a:latin typeface="Halant"/>
                          <a:ea typeface="Halant"/>
                          <a:cs typeface="Halant"/>
                          <a:sym typeface="Halant"/>
                        </a:rPr>
                        <a:t> Journal, February 2017. </a:t>
                      </a:r>
                      <a:r>
                        <a:rPr lang="en" sz="1200" u="sng">
                          <a:latin typeface="Halant"/>
                          <a:ea typeface="Halant"/>
                          <a:cs typeface="Halant"/>
                          <a:sym typeface="Halant"/>
                          <a:hlinkClick r:id="rId4"/>
                        </a:rPr>
                        <a:t>CC BY 4.0</a:t>
                      </a:r>
                      <a:endParaRPr sz="1200">
                        <a:latin typeface="Halant"/>
                        <a:ea typeface="Halant"/>
                        <a:cs typeface="Halant"/>
                        <a:sym typeface="Halant"/>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210350">
                <a:tc>
                  <a:txBody>
                    <a:bodyPr/>
                    <a:lstStyle/>
                    <a:p>
                      <a:pPr indent="0" lvl="0" marL="0" rtl="0" algn="l">
                        <a:spcBef>
                          <a:spcPts val="0"/>
                        </a:spcBef>
                        <a:spcAft>
                          <a:spcPts val="0"/>
                        </a:spcAft>
                        <a:buNone/>
                      </a:pPr>
                      <a:r>
                        <a:rPr lang="en" sz="1200">
                          <a:latin typeface="Inter"/>
                          <a:ea typeface="Inter"/>
                          <a:cs typeface="Inter"/>
                          <a:sym typeface="Inter"/>
                        </a:rPr>
                        <a:t>The shift from hunting and gathering wild food resources to the control and husbandry of domestic animals had fundamental and far-reaching [consequences] for the evolution of infectious diseases in humans. Through bringing animals together in larger, denser herds, in close association with human communities, [it became easier for humans to contract infectious diseases from those animals]. Examination of the changing dynamics of human–animal relationships at the start of farming can... advance understanding of the consequences of farming on human and animal health and wellbeing…</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 transition from food collection to production during the Neolithic transition while allowing for larger human population sizes resulted in significant adverse effects on human health and wellbeing.</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
        <p:nvSpPr>
          <p:cNvPr id="232" name="Google Shape;232;p36"/>
          <p:cNvSpPr txBox="1"/>
          <p:nvPr/>
        </p:nvSpPr>
        <p:spPr>
          <a:xfrm>
            <a:off x="434400" y="4144225"/>
            <a:ext cx="6903600" cy="4995300"/>
          </a:xfrm>
          <a:prstGeom prst="rect">
            <a:avLst/>
          </a:prstGeom>
          <a:noFill/>
          <a:ln cap="flat" cmpd="sng" w="28575">
            <a:solidFill>
              <a:srgbClr val="B7B7B7"/>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This article was written by two epidemiologists (scientists who study infectious diseases) and one archeologist. According to their findings, what was a negative consequence of domesticating animals on humans?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06666"/>
                </a:solidFill>
                <a:latin typeface="Inter"/>
                <a:ea typeface="Inter"/>
                <a:cs typeface="Inter"/>
                <a:sym typeface="Inter"/>
              </a:rPr>
              <a:t>Their research points out that the domestication of animals allowed for easier transmission of diseases which had “adverse effects on human health and wellbeing.”</a:t>
            </a:r>
            <a:endParaRPr sz="1200">
              <a:solidFill>
                <a:srgbClr val="E06666"/>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Often times, the development of agriculture is celebrated as a great moment of growth in human history. How does this article challenge that view?</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06666"/>
                </a:solidFill>
                <a:latin typeface="Inter"/>
                <a:ea typeface="Inter"/>
                <a:cs typeface="Inter"/>
                <a:sym typeface="Inter"/>
              </a:rPr>
              <a:t>This article shows that just because there were many positive effects does not mean that there were no negative effects. Those who celebrate the development of agriculture may not realize that by keeping people with and around animals, it allowed for the spread of disease, directly hurting human health. </a:t>
            </a:r>
            <a:endParaRPr sz="1200">
              <a:solidFill>
                <a:srgbClr val="E06666"/>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45720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Based on this article, how did the development of agriculture shape early civilizations? Why does this matter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06666"/>
                </a:solidFill>
                <a:latin typeface="Inter"/>
                <a:ea typeface="Inter"/>
                <a:cs typeface="Inter"/>
                <a:sym typeface="Inter"/>
              </a:rPr>
              <a:t>This article shows that the development of agriculture shaped early civilizations by causing the spread of more infectious diseases that harmed people. Populations grew, but they also encountered more unsanitary conditions.</a:t>
            </a:r>
            <a:endParaRPr sz="1200">
              <a:solidFill>
                <a:srgbClr val="E06666"/>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6" name="Shape 236"/>
        <p:cNvGrpSpPr/>
        <p:nvPr/>
      </p:nvGrpSpPr>
      <p:grpSpPr>
        <a:xfrm>
          <a:off x="0" y="0"/>
          <a:ext cx="0" cy="0"/>
          <a:chOff x="0" y="0"/>
          <a:chExt cx="0" cy="0"/>
        </a:xfrm>
      </p:grpSpPr>
      <p:sp>
        <p:nvSpPr>
          <p:cNvPr id="237" name="Google Shape;237;p37"/>
          <p:cNvSpPr txBox="1"/>
          <p:nvPr/>
        </p:nvSpPr>
        <p:spPr>
          <a:xfrm>
            <a:off x="5454675" y="182119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cxnSp>
        <p:nvCxnSpPr>
          <p:cNvPr id="238" name="Google Shape;238;p37"/>
          <p:cNvCxnSpPr>
            <a:stCxn id="239" idx="3"/>
            <a:endCxn id="240" idx="1"/>
          </p:cNvCxnSpPr>
          <p:nvPr/>
        </p:nvCxnSpPr>
        <p:spPr>
          <a:xfrm flipH="1" rot="10800000">
            <a:off x="2494327" y="3295783"/>
            <a:ext cx="2951700" cy="2641500"/>
          </a:xfrm>
          <a:prstGeom prst="straightConnector1">
            <a:avLst/>
          </a:prstGeom>
          <a:noFill/>
          <a:ln cap="flat" cmpd="sng" w="9525">
            <a:solidFill>
              <a:srgbClr val="595959"/>
            </a:solidFill>
            <a:prstDash val="solid"/>
            <a:round/>
            <a:headEnd len="med" w="med" type="none"/>
            <a:tailEnd len="med" w="med" type="triangle"/>
          </a:ln>
        </p:spPr>
      </p:cxnSp>
      <p:cxnSp>
        <p:nvCxnSpPr>
          <p:cNvPr id="241" name="Google Shape;241;p37"/>
          <p:cNvCxnSpPr>
            <a:stCxn id="239" idx="3"/>
            <a:endCxn id="242" idx="1"/>
          </p:cNvCxnSpPr>
          <p:nvPr/>
        </p:nvCxnSpPr>
        <p:spPr>
          <a:xfrm>
            <a:off x="2494327" y="5937283"/>
            <a:ext cx="2951700" cy="1388700"/>
          </a:xfrm>
          <a:prstGeom prst="straightConnector1">
            <a:avLst/>
          </a:prstGeom>
          <a:noFill/>
          <a:ln cap="flat" cmpd="sng" w="9525">
            <a:solidFill>
              <a:srgbClr val="595959"/>
            </a:solidFill>
            <a:prstDash val="solid"/>
            <a:round/>
            <a:headEnd len="med" w="med" type="none"/>
            <a:tailEnd len="med" w="med" type="triangle"/>
          </a:ln>
        </p:spPr>
      </p:cxnSp>
      <p:sp>
        <p:nvSpPr>
          <p:cNvPr id="243" name="Google Shape;243;p37"/>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2500">
              <a:solidFill>
                <a:schemeClr val="dk1"/>
              </a:solidFill>
              <a:latin typeface="Plus Jakarta Sans"/>
              <a:ea typeface="Plus Jakarta Sans"/>
              <a:cs typeface="Plus Jakarta Sans"/>
              <a:sym typeface="Plus Jakarta Sans"/>
            </a:endParaRPr>
          </a:p>
        </p:txBody>
      </p:sp>
      <p:sp>
        <p:nvSpPr>
          <p:cNvPr id="244" name="Google Shape;244;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45" name="Google Shape;245;p3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6" name="Google Shape;246;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47" name="Google Shape;247;p37"/>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48" name="Google Shape;248;p37"/>
          <p:cNvSpPr txBox="1"/>
          <p:nvPr/>
        </p:nvSpPr>
        <p:spPr>
          <a:xfrm>
            <a:off x="3125020" y="1821202"/>
            <a:ext cx="1816800" cy="71613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rPr lang="en" sz="1800">
                <a:latin typeface="Inter"/>
                <a:ea typeface="Inter"/>
                <a:cs typeface="Inter"/>
                <a:sym typeface="Inter"/>
              </a:rPr>
              <a:t>Rationale:</a:t>
            </a:r>
            <a:endParaRPr sz="1800">
              <a:latin typeface="Inter"/>
              <a:ea typeface="Inter"/>
              <a:cs typeface="Inter"/>
              <a:sym typeface="Inter"/>
            </a:endParaRPr>
          </a:p>
          <a:p>
            <a:pPr indent="0" lvl="0" marL="0" rtl="0" algn="ctr">
              <a:spcBef>
                <a:spcPts val="0"/>
              </a:spcBef>
              <a:spcAft>
                <a:spcPts val="0"/>
              </a:spcAft>
              <a:buNone/>
            </a:pPr>
            <a:r>
              <a:t/>
            </a:r>
            <a:endParaRPr sz="1800">
              <a:latin typeface="Inter"/>
              <a:ea typeface="Inter"/>
              <a:cs typeface="Inter"/>
              <a:sym typeface="Inter"/>
            </a:endParaRPr>
          </a:p>
        </p:txBody>
      </p:sp>
      <p:sp>
        <p:nvSpPr>
          <p:cNvPr id="239" name="Google Shape;239;p37"/>
          <p:cNvSpPr txBox="1"/>
          <p:nvPr/>
        </p:nvSpPr>
        <p:spPr>
          <a:xfrm>
            <a:off x="748027" y="3662083"/>
            <a:ext cx="1746300" cy="4550400"/>
          </a:xfrm>
          <a:prstGeom prst="rect">
            <a:avLst/>
          </a:prstGeom>
          <a:noFill/>
          <a:ln cap="flat" cmpd="sng" w="19050">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rgbClr val="000000"/>
              </a:buClr>
              <a:buSzPts val="1200"/>
              <a:buFont typeface="Arial"/>
              <a:buNone/>
            </a:pPr>
            <a:r>
              <a:rPr b="1" lang="en" sz="1500">
                <a:solidFill>
                  <a:srgbClr val="000000"/>
                </a:solidFill>
                <a:latin typeface="Inter"/>
                <a:ea typeface="Inter"/>
                <a:cs typeface="Inter"/>
                <a:sym typeface="Inter"/>
              </a:rPr>
              <a:t>Historical Event </a:t>
            </a:r>
            <a:endParaRPr b="1" sz="1500">
              <a:latin typeface="Inter"/>
              <a:ea typeface="Inter"/>
              <a:cs typeface="Inter"/>
              <a:sym typeface="Inter"/>
            </a:endParaRPr>
          </a:p>
        </p:txBody>
      </p:sp>
      <p:sp>
        <p:nvSpPr>
          <p:cNvPr id="249" name="Google Shape;249;p37"/>
          <p:cNvSpPr txBox="1"/>
          <p:nvPr/>
        </p:nvSpPr>
        <p:spPr>
          <a:xfrm>
            <a:off x="3430815" y="2039155"/>
            <a:ext cx="1205400" cy="1666200"/>
          </a:xfrm>
          <a:prstGeom prst="rect">
            <a:avLst/>
          </a:prstGeom>
          <a:solidFill>
            <a:srgbClr val="FFFFFF"/>
          </a:solid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Primary Effect:</a:t>
            </a:r>
            <a:endParaRPr b="1" sz="1500">
              <a:latin typeface="Inter"/>
              <a:ea typeface="Inter"/>
              <a:cs typeface="Inter"/>
              <a:sym typeface="Inter"/>
            </a:endParaRPr>
          </a:p>
        </p:txBody>
      </p:sp>
      <p:sp>
        <p:nvSpPr>
          <p:cNvPr id="250" name="Google Shape;250;p37"/>
          <p:cNvSpPr txBox="1"/>
          <p:nvPr/>
        </p:nvSpPr>
        <p:spPr>
          <a:xfrm>
            <a:off x="5589786" y="1186654"/>
            <a:ext cx="1476000" cy="6360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Secondary Effects:</a:t>
            </a:r>
            <a:endParaRPr b="1" sz="1500">
              <a:latin typeface="Inter"/>
              <a:ea typeface="Inter"/>
              <a:cs typeface="Inter"/>
              <a:sym typeface="Inter"/>
            </a:endParaRPr>
          </a:p>
        </p:txBody>
      </p:sp>
      <p:cxnSp>
        <p:nvCxnSpPr>
          <p:cNvPr id="251" name="Google Shape;251;p37"/>
          <p:cNvCxnSpPr/>
          <p:nvPr/>
        </p:nvCxnSpPr>
        <p:spPr>
          <a:xfrm flipH="1" rot="10800000">
            <a:off x="2493337" y="4432068"/>
            <a:ext cx="634200" cy="4200"/>
          </a:xfrm>
          <a:prstGeom prst="straightConnector1">
            <a:avLst/>
          </a:prstGeom>
          <a:noFill/>
          <a:ln cap="flat" cmpd="sng" w="19050">
            <a:solidFill>
              <a:srgbClr val="000000"/>
            </a:solidFill>
            <a:prstDash val="solid"/>
            <a:round/>
            <a:headEnd len="med" w="med" type="none"/>
            <a:tailEnd len="med" w="med" type="triangle"/>
          </a:ln>
        </p:spPr>
      </p:cxnSp>
      <p:cxnSp>
        <p:nvCxnSpPr>
          <p:cNvPr id="252" name="Google Shape;252;p37"/>
          <p:cNvCxnSpPr/>
          <p:nvPr/>
        </p:nvCxnSpPr>
        <p:spPr>
          <a:xfrm flipH="1" rot="10800000">
            <a:off x="2494294" y="7560380"/>
            <a:ext cx="618000" cy="8400"/>
          </a:xfrm>
          <a:prstGeom prst="straightConnector1">
            <a:avLst/>
          </a:prstGeom>
          <a:noFill/>
          <a:ln cap="flat" cmpd="sng" w="19050">
            <a:solidFill>
              <a:srgbClr val="000000"/>
            </a:solidFill>
            <a:prstDash val="solid"/>
            <a:round/>
            <a:headEnd len="med" w="med" type="none"/>
            <a:tailEnd len="med" w="med" type="triangle"/>
          </a:ln>
        </p:spPr>
      </p:cxnSp>
      <p:sp>
        <p:nvSpPr>
          <p:cNvPr id="253" name="Google Shape;253;p37"/>
          <p:cNvSpPr/>
          <p:nvPr/>
        </p:nvSpPr>
        <p:spPr>
          <a:xfrm>
            <a:off x="3265275" y="8474557"/>
            <a:ext cx="1536000" cy="438000"/>
          </a:xfrm>
          <a:prstGeom prst="rect">
            <a:avLst/>
          </a:prstGeom>
          <a:noFill/>
          <a:ln cap="flat" cmpd="sng" w="9525">
            <a:solidFill>
              <a:srgbClr val="9E9E9E"/>
            </a:solidFill>
            <a:prstDash val="solid"/>
            <a:round/>
            <a:headEnd len="sm" w="sm" type="none"/>
            <a:tailEnd len="sm" w="sm" type="none"/>
          </a:ln>
        </p:spPr>
        <p:txBody>
          <a:bodyPr anchorCtr="0" anchor="t" bIns="48325" lIns="48325" spcFirstLastPara="1" rIns="48325" wrap="square" tIns="48325">
            <a:noAutofit/>
          </a:bodyPr>
          <a:lstStyle/>
          <a:p>
            <a:pPr indent="0" lvl="0" marL="0" rtl="0" algn="l">
              <a:spcBef>
                <a:spcPts val="0"/>
              </a:spcBef>
              <a:spcAft>
                <a:spcPts val="0"/>
              </a:spcAft>
              <a:buNone/>
            </a:pPr>
            <a:r>
              <a:rPr lang="en" sz="1200">
                <a:latin typeface="Inter"/>
                <a:ea typeface="Inter"/>
                <a:cs typeface="Inter"/>
                <a:sym typeface="Inter"/>
              </a:rPr>
              <a:t>Documents: </a:t>
            </a:r>
            <a:endParaRPr sz="1200">
              <a:latin typeface="Inter"/>
              <a:ea typeface="Inter"/>
              <a:cs typeface="Inter"/>
              <a:sym typeface="Inter"/>
            </a:endParaRPr>
          </a:p>
        </p:txBody>
      </p:sp>
      <p:sp>
        <p:nvSpPr>
          <p:cNvPr id="242" name="Google Shape;242;p37"/>
          <p:cNvSpPr txBox="1"/>
          <p:nvPr/>
        </p:nvSpPr>
        <p:spPr>
          <a:xfrm>
            <a:off x="5445975" y="567144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sp>
        <p:nvSpPr>
          <p:cNvPr id="254" name="Google Shape;254;p37"/>
          <p:cNvSpPr/>
          <p:nvPr/>
        </p:nvSpPr>
        <p:spPr>
          <a:xfrm>
            <a:off x="5572523" y="4591211"/>
            <a:ext cx="1536000" cy="438000"/>
          </a:xfrm>
          <a:prstGeom prst="rect">
            <a:avLst/>
          </a:prstGeom>
          <a:noFill/>
          <a:ln cap="flat" cmpd="sng" w="9525">
            <a:solidFill>
              <a:srgbClr val="9E9E9E"/>
            </a:solidFill>
            <a:prstDash val="solid"/>
            <a:round/>
            <a:headEnd len="sm" w="sm" type="none"/>
            <a:tailEnd len="sm" w="sm" type="none"/>
          </a:ln>
        </p:spPr>
        <p:txBody>
          <a:bodyPr anchorCtr="0" anchor="t" bIns="48325" lIns="48325" spcFirstLastPara="1" rIns="48325" wrap="square" tIns="48325">
            <a:noAutofit/>
          </a:bodyPr>
          <a:lstStyle/>
          <a:p>
            <a:pPr indent="0" lvl="0" marL="0" rtl="0" algn="l">
              <a:spcBef>
                <a:spcPts val="0"/>
              </a:spcBef>
              <a:spcAft>
                <a:spcPts val="0"/>
              </a:spcAft>
              <a:buNone/>
            </a:pPr>
            <a:r>
              <a:rPr lang="en" sz="1200">
                <a:latin typeface="Inter"/>
                <a:ea typeface="Inter"/>
                <a:cs typeface="Inter"/>
                <a:sym typeface="Inter"/>
              </a:rPr>
              <a:t>Documents: </a:t>
            </a:r>
            <a:endParaRPr sz="1200">
              <a:latin typeface="Inter"/>
              <a:ea typeface="Inter"/>
              <a:cs typeface="Inter"/>
              <a:sym typeface="Inter"/>
            </a:endParaRPr>
          </a:p>
        </p:txBody>
      </p:sp>
      <p:sp>
        <p:nvSpPr>
          <p:cNvPr id="255" name="Google Shape;255;p37"/>
          <p:cNvSpPr/>
          <p:nvPr/>
        </p:nvSpPr>
        <p:spPr>
          <a:xfrm>
            <a:off x="5559823" y="8468455"/>
            <a:ext cx="1536000" cy="438000"/>
          </a:xfrm>
          <a:prstGeom prst="rect">
            <a:avLst/>
          </a:prstGeom>
          <a:noFill/>
          <a:ln cap="flat" cmpd="sng" w="9525">
            <a:solidFill>
              <a:srgbClr val="9E9E9E"/>
            </a:solidFill>
            <a:prstDash val="solid"/>
            <a:round/>
            <a:headEnd len="sm" w="sm" type="none"/>
            <a:tailEnd len="sm" w="sm" type="none"/>
          </a:ln>
        </p:spPr>
        <p:txBody>
          <a:bodyPr anchorCtr="0" anchor="t" bIns="48325" lIns="48325" spcFirstLastPara="1" rIns="48325" wrap="square" tIns="48325">
            <a:noAutofit/>
          </a:bodyPr>
          <a:lstStyle/>
          <a:p>
            <a:pPr indent="0" lvl="0" marL="0" rtl="0" algn="l">
              <a:spcBef>
                <a:spcPts val="0"/>
              </a:spcBef>
              <a:spcAft>
                <a:spcPts val="0"/>
              </a:spcAft>
              <a:buNone/>
            </a:pPr>
            <a:r>
              <a:rPr lang="en" sz="1200">
                <a:latin typeface="Inter"/>
                <a:ea typeface="Inter"/>
                <a:cs typeface="Inter"/>
                <a:sym typeface="Inter"/>
              </a:rPr>
              <a:t>Documents: </a:t>
            </a:r>
            <a:endParaRPr sz="1200">
              <a:latin typeface="Inter"/>
              <a:ea typeface="Inter"/>
              <a:cs typeface="Inter"/>
              <a:sym typeface="Inter"/>
            </a:endParaRPr>
          </a:p>
        </p:txBody>
      </p:sp>
      <p:sp>
        <p:nvSpPr>
          <p:cNvPr id="256" name="Google Shape;256;p37"/>
          <p:cNvSpPr txBox="1"/>
          <p:nvPr/>
        </p:nvSpPr>
        <p:spPr>
          <a:xfrm>
            <a:off x="453700" y="1815500"/>
            <a:ext cx="2552700" cy="13920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Label each effect. If possible, rank the secondary effects in order of importance (most important on top). Be sure to explain why you believe the primary effect is the most important.</a:t>
            </a:r>
            <a:endParaRPr i="1" sz="1200">
              <a:latin typeface="Plus Jakarta Sans"/>
              <a:ea typeface="Plus Jakarta Sans"/>
              <a:cs typeface="Plus Jakarta Sans"/>
              <a:sym typeface="Plus Jakarta Sans"/>
            </a:endParaRPr>
          </a:p>
        </p:txBody>
      </p:sp>
      <p:pic>
        <p:nvPicPr>
          <p:cNvPr id="257" name="Google Shape;257;p37"/>
          <p:cNvPicPr preferRelativeResize="0"/>
          <p:nvPr/>
        </p:nvPicPr>
        <p:blipFill>
          <a:blip r:embed="rId5">
            <a:alphaModFix/>
          </a:blip>
          <a:stretch>
            <a:fillRect/>
          </a:stretch>
        </p:blipFill>
        <p:spPr>
          <a:xfrm>
            <a:off x="453701" y="992626"/>
            <a:ext cx="822875" cy="8228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1" name="Shape 111"/>
        <p:cNvGrpSpPr/>
        <p:nvPr/>
      </p:nvGrpSpPr>
      <p:grpSpPr>
        <a:xfrm>
          <a:off x="0" y="0"/>
          <a:ext cx="0" cy="0"/>
          <a:chOff x="0" y="0"/>
          <a:chExt cx="0" cy="0"/>
        </a:xfrm>
      </p:grpSpPr>
      <p:sp>
        <p:nvSpPr>
          <p:cNvPr id="112" name="Google Shape;112;p26"/>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Teacher Overview and Suggested Timeline</a:t>
            </a:r>
            <a:endParaRPr sz="1900">
              <a:solidFill>
                <a:schemeClr val="lt1"/>
              </a:solidFill>
              <a:latin typeface="Halant"/>
              <a:ea typeface="Halant"/>
              <a:cs typeface="Halant"/>
              <a:sym typeface="Halant"/>
            </a:endParaRPr>
          </a:p>
        </p:txBody>
      </p:sp>
      <p:pic>
        <p:nvPicPr>
          <p:cNvPr id="113" name="Google Shape;113;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4" name="Google Shape;114;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5" name="Google Shape;115;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6" name="Google Shape;116;p26"/>
          <p:cNvSpPr txBox="1"/>
          <p:nvPr/>
        </p:nvSpPr>
        <p:spPr>
          <a:xfrm>
            <a:off x="1796650" y="4342775"/>
            <a:ext cx="5528700" cy="406500"/>
          </a:xfrm>
          <a:prstGeom prst="rect">
            <a:avLst/>
          </a:prstGeom>
          <a:noFill/>
          <a:ln>
            <a:noFill/>
          </a:ln>
        </p:spPr>
        <p:txBody>
          <a:bodyPr anchorCtr="0" anchor="t" bIns="109725" lIns="109725" spcFirstLastPara="1" rIns="109725" wrap="square" tIns="109725">
            <a:spAutoFit/>
          </a:bodyPr>
          <a:lstStyle/>
          <a:p>
            <a:pPr indent="0" lvl="0" marL="0" rtl="0" algn="ctr">
              <a:spcBef>
                <a:spcPts val="0"/>
              </a:spcBef>
              <a:spcAft>
                <a:spcPts val="0"/>
              </a:spcAft>
              <a:buNone/>
            </a:pPr>
            <a:r>
              <a:rPr b="1" lang="en" sz="1200">
                <a:solidFill>
                  <a:schemeClr val="dk1"/>
                </a:solidFill>
                <a:latin typeface="Halant"/>
                <a:ea typeface="Halant"/>
                <a:cs typeface="Halant"/>
                <a:sym typeface="Halant"/>
              </a:rPr>
              <a:t>Targeted Historical Thinking Skill: Causation</a:t>
            </a:r>
            <a:endParaRPr b="1" sz="1200">
              <a:solidFill>
                <a:schemeClr val="dk1"/>
              </a:solidFill>
              <a:latin typeface="Halant"/>
              <a:ea typeface="Halant"/>
              <a:cs typeface="Halant"/>
              <a:sym typeface="Halant"/>
            </a:endParaRPr>
          </a:p>
        </p:txBody>
      </p:sp>
      <p:graphicFrame>
        <p:nvGraphicFramePr>
          <p:cNvPr id="117" name="Google Shape;117;p26"/>
          <p:cNvGraphicFramePr/>
          <p:nvPr/>
        </p:nvGraphicFramePr>
        <p:xfrm>
          <a:off x="1796638" y="4772250"/>
          <a:ext cx="3000000" cy="3000000"/>
        </p:xfrm>
        <a:graphic>
          <a:graphicData uri="http://schemas.openxmlformats.org/drawingml/2006/table">
            <a:tbl>
              <a:tblPr bandRow="1">
                <a:noFill/>
                <a:tableStyleId>{26AD7F24-EF18-4D84-8FC6-4CECBA8EAFA1}</a:tableStyleId>
              </a:tblPr>
              <a:tblGrid>
                <a:gridCol w="1841925"/>
                <a:gridCol w="1888575"/>
                <a:gridCol w="1798275"/>
              </a:tblGrid>
              <a:tr h="773925">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 </a:t>
                      </a:r>
                      <a:endParaRPr sz="900">
                        <a:latin typeface="Inter"/>
                        <a:ea typeface="Inter"/>
                        <a:cs typeface="Inter"/>
                        <a:sym typeface="Inter"/>
                      </a:endParaRPr>
                    </a:p>
                  </a:txBody>
                  <a:tcPr marT="109725" marB="109725" marR="109725" marL="1097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sp>
        <p:nvSpPr>
          <p:cNvPr id="118" name="Google Shape;118;p26"/>
          <p:cNvSpPr txBox="1"/>
          <p:nvPr/>
        </p:nvSpPr>
        <p:spPr>
          <a:xfrm>
            <a:off x="447000" y="654125"/>
            <a:ext cx="6878400" cy="39633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Overview of Curated Research Paper (CRP)</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CRP was developed to help students explore how the development of agriculture influenced the formation and organization of early civilizations. Agriculture fundamentally transformed human societies, shifting them from nomadic lifestyles to settled communities. As a result, early civilizations developed complex </a:t>
            </a:r>
            <a:r>
              <a:rPr lang="en" sz="1200">
                <a:solidFill>
                  <a:schemeClr val="dk1"/>
                </a:solidFill>
                <a:latin typeface="Inter"/>
                <a:ea typeface="Inter"/>
                <a:cs typeface="Inter"/>
                <a:sym typeface="Inter"/>
              </a:rPr>
              <a:t>societies with social hierarchies, organized religions and government, cities, and writing systems. </a:t>
            </a:r>
            <a:r>
              <a:rPr lang="en" sz="1200">
                <a:solidFill>
                  <a:schemeClr val="dk1"/>
                </a:solidFill>
                <a:latin typeface="Inter"/>
                <a:ea typeface="Inter"/>
                <a:cs typeface="Inter"/>
                <a:sym typeface="Inter"/>
              </a:rPr>
              <a:t>The key in this CRP is for students to analyze how agriculture served as the foundation for these advancements.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documents in this CRP highlight some, but not all of the ways agriculture shaped early civilizations. Document A presents a photograph of the ruins of Mohenjo-daro, showcasing early urban planning and infrastructure that likely supported and was supported by agricultural surplus. Document B offers a cuneiform tablet from Mesopotamia used to record barley and malt crops, demonstrating how agriculture led to early forms of written communication. Document C illustrates the ancient Egyptian social pyramid, revealing how food production supported social stratification, with farmers and slaves forming the base of society. Lastly, Document D is an excerpt from a recent scientific journal article which demonstrates that positive effects aside, infectious diseases spread among humans as a result of the domestication of animals.</a:t>
            </a:r>
            <a:endParaRPr sz="1200">
              <a:solidFill>
                <a:schemeClr val="dk1"/>
              </a:solidFill>
              <a:latin typeface="Inter"/>
              <a:ea typeface="Inter"/>
              <a:cs typeface="Inter"/>
              <a:sym typeface="Inter"/>
            </a:endParaRPr>
          </a:p>
        </p:txBody>
      </p:sp>
      <p:sp>
        <p:nvSpPr>
          <p:cNvPr id="119" name="Google Shape;119;p26"/>
          <p:cNvSpPr txBox="1"/>
          <p:nvPr/>
        </p:nvSpPr>
        <p:spPr>
          <a:xfrm>
            <a:off x="447000" y="6128088"/>
            <a:ext cx="6878400" cy="2807700"/>
          </a:xfrm>
          <a:prstGeom prst="rect">
            <a:avLst/>
          </a:prstGeom>
          <a:noFill/>
          <a:ln>
            <a:noFill/>
          </a:ln>
        </p:spPr>
        <p:txBody>
          <a:bodyPr anchorCtr="0" anchor="t" bIns="109725" lIns="109725" spcFirstLastPara="1" rIns="109725" wrap="square" tIns="109725">
            <a:spAutoFit/>
          </a:bodyPr>
          <a:lstStyle/>
          <a:p>
            <a:pPr indent="0" lvl="0" marL="0" rtl="0" algn="ctr">
              <a:spcBef>
                <a:spcPts val="0"/>
              </a:spcBef>
              <a:spcAft>
                <a:spcPts val="0"/>
              </a:spcAft>
              <a:buNone/>
            </a:pPr>
            <a:r>
              <a:rPr lang="en" sz="1200">
                <a:solidFill>
                  <a:srgbClr val="000000"/>
                </a:solidFill>
                <a:latin typeface="Halant SemiBold"/>
                <a:ea typeface="Halant SemiBold"/>
                <a:cs typeface="Halant SemiBold"/>
                <a:sym typeface="Halant SemiBold"/>
              </a:rPr>
              <a:t>Suggested Timetable for this </a:t>
            </a:r>
            <a:r>
              <a:rPr lang="en" sz="1200">
                <a:latin typeface="Halant SemiBold"/>
                <a:ea typeface="Halant SemiBold"/>
                <a:cs typeface="Halant SemiBold"/>
                <a:sym typeface="Halant SemiBold"/>
              </a:rPr>
              <a:t>Curated Research Paper</a:t>
            </a:r>
            <a:endParaRPr sz="1200">
              <a:solidFill>
                <a:srgbClr val="000000"/>
              </a:solidFill>
              <a:latin typeface="Halant SemiBold"/>
              <a:ea typeface="Halant SemiBold"/>
              <a:cs typeface="Halant SemiBold"/>
              <a:sym typeface="Halant SemiBold"/>
            </a:endParaRPr>
          </a:p>
          <a:p>
            <a:pPr indent="0" lvl="0" marL="0" rtl="0" algn="ctr">
              <a:spcBef>
                <a:spcPts val="0"/>
              </a:spcBef>
              <a:spcAft>
                <a:spcPts val="0"/>
              </a:spcAft>
              <a:buNone/>
            </a:pPr>
            <a:r>
              <a:rPr lang="en" sz="1200">
                <a:solidFill>
                  <a:srgbClr val="000000"/>
                </a:solidFill>
                <a:latin typeface="Plus Jakarta Sans SemiBold"/>
                <a:ea typeface="Plus Jakarta Sans SemiBold"/>
                <a:cs typeface="Plus Jakarta Sans SemiBold"/>
                <a:sym typeface="Plus Jakarta Sans SemiBold"/>
              </a:rPr>
              <a:t>(Based on a 55 minute class</a:t>
            </a:r>
            <a:r>
              <a:rPr lang="en" sz="1200">
                <a:latin typeface="Plus Jakarta Sans SemiBold"/>
                <a:ea typeface="Plus Jakarta Sans SemiBold"/>
                <a:cs typeface="Plus Jakarta Sans SemiBold"/>
                <a:sym typeface="Plus Jakarta Sans SemiBold"/>
              </a:rPr>
              <a:t>)</a:t>
            </a:r>
            <a:endParaRPr sz="1200">
              <a:solidFill>
                <a:srgbClr val="000000"/>
              </a:solidFill>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t/>
            </a:r>
            <a:endParaRPr sz="1200">
              <a:latin typeface="Plus Jakarta Sans SemiBold"/>
              <a:ea typeface="Plus Jakarta Sans SemiBold"/>
              <a:cs typeface="Plus Jakarta Sans SemiBold"/>
              <a:sym typeface="Plus Jakarta Sans SemiBold"/>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Day 1</a:t>
            </a:r>
            <a:r>
              <a:rPr lang="en" sz="1200">
                <a:solidFill>
                  <a:schemeClr val="dk1"/>
                </a:solidFill>
                <a:latin typeface="Inter"/>
                <a:ea typeface="Inter"/>
                <a:cs typeface="Inter"/>
                <a:sym typeface="Inter"/>
              </a:rPr>
              <a:t>: Introduce the prompt and historical thinking skill for this CRP, Causation. Complete key vocabulary, brainstorm, relevant to today, context sections, and the “What is Causation?” Guide.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Day 2:</a:t>
            </a:r>
            <a:r>
              <a:rPr lang="en" sz="1200">
                <a:solidFill>
                  <a:schemeClr val="dk1"/>
                </a:solidFill>
                <a:latin typeface="Inter"/>
                <a:ea typeface="Inter"/>
                <a:cs typeface="Inter"/>
                <a:sym typeface="Inter"/>
              </a:rPr>
              <a:t> Read and analyze the documents, making annotations as needed on each document.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Day 3</a:t>
            </a:r>
            <a:r>
              <a:rPr lang="en" sz="1200">
                <a:solidFill>
                  <a:schemeClr val="dk1"/>
                </a:solidFill>
                <a:latin typeface="Inter"/>
                <a:ea typeface="Inter"/>
                <a:cs typeface="Inter"/>
                <a:sym typeface="Inter"/>
              </a:rPr>
              <a:t>:  Begin thesis creation and essay outline. Go over the rubric to ensure that students know what is required of the essay. Students should also complete Peer and Self Assessment.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Day 4: </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Write the essay. Students can use this CRP, notes, organizers, etc.</a:t>
            </a:r>
            <a:endParaRPr b="1" sz="1200">
              <a:latin typeface="Inter"/>
              <a:ea typeface="Inter"/>
              <a:cs typeface="Inter"/>
              <a:sym typeface="Inter"/>
            </a:endParaRPr>
          </a:p>
        </p:txBody>
      </p:sp>
      <p:pic>
        <p:nvPicPr>
          <p:cNvPr id="120" name="Google Shape;120;p26"/>
          <p:cNvPicPr preferRelativeResize="0"/>
          <p:nvPr/>
        </p:nvPicPr>
        <p:blipFill>
          <a:blip r:embed="rId4">
            <a:alphaModFix/>
          </a:blip>
          <a:stretch>
            <a:fillRect/>
          </a:stretch>
        </p:blipFill>
        <p:spPr>
          <a:xfrm>
            <a:off x="446975" y="4625775"/>
            <a:ext cx="1066888" cy="106688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4" name="Shape 124"/>
        <p:cNvGrpSpPr/>
        <p:nvPr/>
      </p:nvGrpSpPr>
      <p:grpSpPr>
        <a:xfrm>
          <a:off x="0" y="0"/>
          <a:ext cx="0" cy="0"/>
          <a:chOff x="0" y="0"/>
          <a:chExt cx="0" cy="0"/>
        </a:xfrm>
      </p:grpSpPr>
      <p:sp>
        <p:nvSpPr>
          <p:cNvPr id="125" name="Google Shape;125;p27"/>
          <p:cNvSpPr txBox="1"/>
          <p:nvPr/>
        </p:nvSpPr>
        <p:spPr>
          <a:xfrm>
            <a:off x="0" y="0"/>
            <a:ext cx="7772400" cy="492000"/>
          </a:xfrm>
          <a:prstGeom prst="rect">
            <a:avLst/>
          </a:prstGeom>
          <a:solidFill>
            <a:schemeClr val="accent5"/>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Grading Rubric - HS Causation</a:t>
            </a:r>
            <a:endParaRPr sz="1900">
              <a:solidFill>
                <a:schemeClr val="lt1"/>
              </a:solidFill>
              <a:latin typeface="Halant"/>
              <a:ea typeface="Halant"/>
              <a:cs typeface="Halant"/>
              <a:sym typeface="Halant"/>
            </a:endParaRPr>
          </a:p>
        </p:txBody>
      </p:sp>
      <p:pic>
        <p:nvPicPr>
          <p:cNvPr id="126" name="Google Shape;126;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7" name="Google Shape;127;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8" name="Google Shape;128;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29" name="Google Shape;129;p27"/>
          <p:cNvGraphicFramePr/>
          <p:nvPr/>
        </p:nvGraphicFramePr>
        <p:xfrm>
          <a:off x="424863" y="671988"/>
          <a:ext cx="3000000" cy="3000000"/>
        </p:xfrm>
        <a:graphic>
          <a:graphicData uri="http://schemas.openxmlformats.org/drawingml/2006/table">
            <a:tbl>
              <a:tblPr>
                <a:noFill/>
                <a:tableStyleId>{3D477EC0-09F4-4FD1-A4F3-668C86AD559F}</a:tableStyleId>
              </a:tblPr>
              <a:tblGrid>
                <a:gridCol w="829225"/>
                <a:gridCol w="3001325"/>
                <a:gridCol w="3092100"/>
              </a:tblGrid>
              <a:tr h="21272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Category</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Criteria</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Guide for Grading</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41912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Thesis</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600">
                          <a:latin typeface="Plus Jakarta Sans"/>
                          <a:ea typeface="Plus Jakarta Sans"/>
                          <a:cs typeface="Plus Jakarta Sans"/>
                          <a:sym typeface="Plus Jakarta Sans"/>
                        </a:rPr>
                        <a:t> (0-1 point)</a:t>
                      </a:r>
                      <a:endParaRPr b="1" sz="6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Clear thesis, in the introduction paragraph, which makes a historically defensible claim.</a:t>
                      </a:r>
                      <a:endParaRPr sz="9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Thesis must make a claim that clearly answers the prompt in the introduction and can be defended; it may not be a simple restatement of the prompt.</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3187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Purpose (0-2 points)</a:t>
                      </a:r>
                      <a:endParaRPr b="1" sz="7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 argument, supported by evidence and analysis, should be clear throughout the paper to earn 2 points. </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If the argument is mostly clear, but unclear at times, one point is awarded.</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If no argument exists, or the argument is unclear, no points are awarded.</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479550">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Textual Evidence</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 (0-2 points)</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700">
                          <a:latin typeface="Inter"/>
                          <a:ea typeface="Inter"/>
                          <a:cs typeface="Inter"/>
                          <a:sym typeface="Inter"/>
                        </a:rPr>
                        <a:t>2 points are awarded when the essay incorporates 6/7 documents from the document set, either as a direct citation or a paraphrase of the document excerpt. For at least one document, the essay must employ at least one of these key sourcing strategies:</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700">
                          <a:latin typeface="Inter"/>
                          <a:ea typeface="Inter"/>
                          <a:cs typeface="Inter"/>
                          <a:sym typeface="Inter"/>
                        </a:rPr>
                        <a:t>1.) Explaining the historical significance of source; 2.) Describing the Author’s credibility, point of view, or purpose in the source; 3). Explaining who the source's audience is; 4.) Situating the source in the broader historical context of the event it describes.</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700">
                          <a:latin typeface="Inter"/>
                          <a:ea typeface="Inter"/>
                          <a:cs typeface="Inter"/>
                          <a:sym typeface="Inter"/>
                        </a:rPr>
                        <a:t>1 point is awarded when the essay incorporates 4 or more documents from the document set or if the essay incorporates 6/7 documents, but does not employ a key sourcing strategy.</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when the essay incorporates 3 or fewer documents.</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1277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Outside Evidence         (0-1 point)</a:t>
                      </a:r>
                      <a:endParaRPr b="1" sz="6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Inter"/>
                          <a:ea typeface="Inter"/>
                          <a:cs typeface="Inter"/>
                          <a:sym typeface="Inter"/>
                        </a:rPr>
                        <a:t>1 point for use of relevant historical evidence to support the argument that goes beyond the documents. This outside evidence should be included in the body paragraphs and/or conclusion.</a:t>
                      </a:r>
                      <a:endParaRPr sz="8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solidFill>
                            <a:srgbClr val="000000"/>
                          </a:solidFill>
                          <a:latin typeface="Inter"/>
                          <a:ea typeface="Inter"/>
                          <a:cs typeface="Inter"/>
                          <a:sym typeface="Inter"/>
                        </a:rPr>
                        <a:t>1 point is awarded when the essay incorporates, in either the body paragraphs or conclusion, at least one piece of historically relevant evidence from beyond the document set in order to strengthen the paper's argument. The outside evidence can come from "What is the Context", "How is this relevant to today?", or prior knowledge.</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57467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Historical Thinking Skill: </a:t>
                      </a:r>
                      <a:r>
                        <a:rPr b="1" lang="en" sz="600">
                          <a:latin typeface="Plus Jakarta Sans"/>
                          <a:ea typeface="Plus Jakarta Sans"/>
                          <a:cs typeface="Plus Jakarta Sans"/>
                          <a:sym typeface="Plus Jakarta Sans"/>
                        </a:rPr>
                        <a:t>Contextualization </a:t>
                      </a:r>
                      <a:endParaRPr b="1" sz="600">
                        <a:latin typeface="Plus Jakarta Sans"/>
                        <a:ea typeface="Plus Jakarta Sans"/>
                        <a:cs typeface="Plus Jakarta Sans"/>
                        <a:sym typeface="Plus Jakarta Sans"/>
                      </a:endParaRPr>
                    </a:p>
                    <a:p>
                      <a:pPr indent="0" lvl="0" marL="0" rtl="0" algn="ctr">
                        <a:spcBef>
                          <a:spcPts val="0"/>
                        </a:spcBef>
                        <a:spcAft>
                          <a:spcPts val="0"/>
                        </a:spcAft>
                        <a:buNone/>
                      </a:pPr>
                      <a:r>
                        <a:rPr b="1" lang="en" sz="550">
                          <a:latin typeface="Plus Jakarta Sans"/>
                          <a:ea typeface="Plus Jakarta Sans"/>
                          <a:cs typeface="Plus Jakarta Sans"/>
                          <a:sym typeface="Plus Jakarta Sans"/>
                        </a:rPr>
                        <a:t>(C3: D2.His.1.9-12)</a:t>
                      </a:r>
                      <a:endParaRPr b="1" sz="550">
                        <a:latin typeface="Plus Jakarta Sans"/>
                        <a:ea typeface="Plus Jakarta Sans"/>
                        <a:cs typeface="Plus Jakarta Sans"/>
                        <a:sym typeface="Plus Jakarta Sans"/>
                      </a:endParaRPr>
                    </a:p>
                    <a:p>
                      <a:pPr indent="0" lvl="0" marL="0" rtl="0" algn="ctr">
                        <a:spcBef>
                          <a:spcPts val="0"/>
                        </a:spcBef>
                        <a:spcAft>
                          <a:spcPts val="0"/>
                        </a:spcAft>
                        <a:buNone/>
                      </a:pPr>
                      <a:r>
                        <a:rPr b="1" lang="en" sz="600">
                          <a:latin typeface="Plus Jakarta Sans"/>
                          <a:ea typeface="Plus Jakarta Sans"/>
                          <a:cs typeface="Plus Jakarta Sans"/>
                          <a:sym typeface="Plus Jakarta Sans"/>
                        </a:rPr>
                        <a:t>(0-1 point)</a:t>
                      </a:r>
                      <a:endParaRPr b="1" sz="6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Inter"/>
                          <a:ea typeface="Inter"/>
                          <a:cs typeface="Inter"/>
                          <a:sym typeface="Inter"/>
                        </a:rPr>
                        <a:t>The historical context of the specific topic outlined in the CRP task is accurately described in the introduction paragraph.</a:t>
                      </a:r>
                      <a:endParaRPr sz="8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700">
                          <a:solidFill>
                            <a:srgbClr val="000000"/>
                          </a:solidFill>
                          <a:latin typeface="Inter"/>
                          <a:ea typeface="Inter"/>
                          <a:cs typeface="Inter"/>
                          <a:sym typeface="Inter"/>
                        </a:rPr>
                        <a:t>1 point is awarded if the essay's introduction paragraph provides context related to the essay's topic. It briefly outlines all or some of the broader historical, social, or cultural setting surrounding the topic before diving into the primary argument of the paper.</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if there is not helpful context in the introduction that sets up the topic of the paper before leading into the paper's argument.</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540400">
                <a:tc>
                  <a:txBody>
                    <a:bodyPr/>
                    <a:lstStyle/>
                    <a:p>
                      <a:pPr indent="0" lvl="0" marL="0" rtl="0" algn="ctr">
                        <a:spcBef>
                          <a:spcPts val="0"/>
                        </a:spcBef>
                        <a:spcAft>
                          <a:spcPts val="0"/>
                        </a:spcAft>
                        <a:buClr>
                          <a:srgbClr val="000000"/>
                        </a:buClr>
                        <a:buSzPts val="1100"/>
                        <a:buFont typeface="Arial"/>
                        <a:buNone/>
                      </a:pPr>
                      <a:r>
                        <a:rPr b="1" lang="en" sz="800">
                          <a:latin typeface="Plus Jakarta Sans"/>
                          <a:ea typeface="Plus Jakarta Sans"/>
                          <a:cs typeface="Plus Jakarta Sans"/>
                          <a:sym typeface="Plus Jakarta Sans"/>
                        </a:rPr>
                        <a:t>Historical Thinking Skill: Causation </a:t>
                      </a:r>
                      <a:endParaRPr b="1" sz="800">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rPr b="1" lang="en" sz="600">
                          <a:latin typeface="Plus Jakarta Sans"/>
                          <a:ea typeface="Plus Jakarta Sans"/>
                          <a:cs typeface="Plus Jakarta Sans"/>
                          <a:sym typeface="Plus Jakarta Sans"/>
                        </a:rPr>
                        <a:t>(C3: D2.His.14,15.9-12)</a:t>
                      </a:r>
                      <a:endParaRPr b="1" sz="600">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rPr b="1" lang="en" sz="800">
                          <a:latin typeface="Plus Jakarta Sans"/>
                          <a:ea typeface="Plus Jakarta Sans"/>
                          <a:cs typeface="Plus Jakarta Sans"/>
                          <a:sym typeface="Plus Jakarta Sans"/>
                        </a:rPr>
                        <a:t>   (0-2 points)</a:t>
                      </a:r>
                      <a:endParaRPr b="1" sz="800">
                        <a:latin typeface="Plus Jakarta Sans"/>
                        <a:ea typeface="Plus Jakarta Sans"/>
                        <a:cs typeface="Plus Jakarta Sans"/>
                        <a:sym typeface="Plus Jakarta Sans"/>
                      </a:endParaRPr>
                    </a:p>
                    <a:p>
                      <a:pPr indent="0" lvl="0" marL="0" rtl="0" algn="l">
                        <a:spcBef>
                          <a:spcPts val="0"/>
                        </a:spcBef>
                        <a:spcAft>
                          <a:spcPts val="0"/>
                        </a:spcAft>
                        <a:buNone/>
                      </a:pPr>
                      <a:r>
                        <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solidFill>
                            <a:srgbClr val="000000"/>
                          </a:solidFill>
                          <a:latin typeface="Inter"/>
                          <a:ea typeface="Inter"/>
                          <a:cs typeface="Inter"/>
                          <a:sym typeface="Inter"/>
                        </a:rPr>
                        <a:t>2 points are awarded when the essay accurately identifies, explains, and analyzes multiple causes and/or effects of the topic of the essay. It must also assess the comparative significance of the multiple causes that were identified. There should be some acknowledgment that some causes and/or effects are more influential than others.</a:t>
                      </a:r>
                      <a:endParaRPr sz="700">
                        <a:solidFill>
                          <a:srgbClr val="000000"/>
                        </a:solidFill>
                        <a:latin typeface="Inter"/>
                        <a:ea typeface="Inter"/>
                        <a:cs typeface="Inter"/>
                        <a:sym typeface="Inter"/>
                      </a:endParaRPr>
                    </a:p>
                    <a:p>
                      <a:pPr indent="0" lvl="0" marL="0" rtl="0" algn="l">
                        <a:spcBef>
                          <a:spcPts val="0"/>
                        </a:spcBef>
                        <a:spcAft>
                          <a:spcPts val="0"/>
                        </a:spcAft>
                        <a:buNone/>
                      </a:pPr>
                      <a:r>
                        <a:t/>
                      </a:r>
                      <a:endParaRPr sz="700">
                        <a:solidFill>
                          <a:srgbClr val="000000"/>
                        </a:solidFill>
                        <a:latin typeface="Inter"/>
                        <a:ea typeface="Inter"/>
                        <a:cs typeface="Inter"/>
                        <a:sym typeface="Inter"/>
                      </a:endParaRPr>
                    </a:p>
                    <a:p>
                      <a:pPr indent="0" lvl="0" marL="0" rtl="0" algn="l">
                        <a:spcBef>
                          <a:spcPts val="0"/>
                        </a:spcBef>
                        <a:spcAft>
                          <a:spcPts val="0"/>
                        </a:spcAft>
                        <a:buNone/>
                      </a:pPr>
                      <a:r>
                        <a:rPr lang="en" sz="700">
                          <a:solidFill>
                            <a:srgbClr val="000000"/>
                          </a:solidFill>
                          <a:latin typeface="Inter"/>
                          <a:ea typeface="Inter"/>
                          <a:cs typeface="Inter"/>
                          <a:sym typeface="Inter"/>
                        </a:rPr>
                        <a:t>1 point is awarded when the essay accurately identifies and explains multiple causes and/or effects of the topic of the essay, as related to the prompt. However, there is no assessment of the comparative significance between the causes and/or effects and the explanations of the causes and/or effects lacks analysis.</a:t>
                      </a:r>
                      <a:endParaRPr sz="700">
                        <a:solidFill>
                          <a:srgbClr val="000000"/>
                        </a:solidFill>
                        <a:latin typeface="Inter"/>
                        <a:ea typeface="Inter"/>
                        <a:cs typeface="Inter"/>
                        <a:sym typeface="Inter"/>
                      </a:endParaRPr>
                    </a:p>
                    <a:p>
                      <a:pPr indent="0" lvl="0" marL="0" rtl="0" algn="l">
                        <a:spcBef>
                          <a:spcPts val="0"/>
                        </a:spcBef>
                        <a:spcAft>
                          <a:spcPts val="0"/>
                        </a:spcAft>
                        <a:buNone/>
                      </a:pPr>
                      <a:r>
                        <a:t/>
                      </a:r>
                      <a:endParaRPr sz="700">
                        <a:solidFill>
                          <a:srgbClr val="000000"/>
                        </a:solidFill>
                        <a:latin typeface="Inter"/>
                        <a:ea typeface="Inter"/>
                        <a:cs typeface="Inter"/>
                        <a:sym typeface="Inter"/>
                      </a:endParaRPr>
                    </a:p>
                    <a:p>
                      <a:pPr indent="0" lvl="0" marL="0" rtl="0" algn="l">
                        <a:spcBef>
                          <a:spcPts val="0"/>
                        </a:spcBef>
                        <a:spcAft>
                          <a:spcPts val="0"/>
                        </a:spcAft>
                        <a:buNone/>
                      </a:pPr>
                      <a:r>
                        <a:rPr lang="en" sz="700">
                          <a:solidFill>
                            <a:srgbClr val="000000"/>
                          </a:solidFill>
                          <a:latin typeface="Inter"/>
                          <a:ea typeface="Inter"/>
                          <a:cs typeface="Inter"/>
                          <a:sym typeface="Inter"/>
                        </a:rPr>
                        <a:t>0 points are awarded when either only one or 0 causes and/or effects are identified in the essay. Or, if the multiple causes are only referenced in the introduction paragraph but not explained in the body of the essay, 0 points are awarded.</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5092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Writing Mechanics</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b="1" lang="en" sz="800">
                          <a:latin typeface="Plus Jakarta Sans"/>
                          <a:ea typeface="Plus Jakarta Sans"/>
                          <a:cs typeface="Plus Jakarta Sans"/>
                          <a:sym typeface="Plus Jakarta Sans"/>
                        </a:rPr>
                        <a:t>(0-1 points)</a:t>
                      </a:r>
                      <a:endParaRPr b="1" sz="7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1 point is awarded if writing conventions are adhered to. It is clear that student understands conventions such as spelling, grammar, and punctuation.</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0.5 points are awarded if writing conventions are mostly adhered to but can at times interfere with the paper’s clarity. In some instances, it is unclear if the student is aware of certain spelling, grammar, or punctuation conventions.</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if writing style prevents the paper from being clear to the reader.</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0000">
                <a:tc>
                  <a:txBody>
                    <a:bodyPr/>
                    <a:lstStyle/>
                    <a:p>
                      <a:pPr indent="0" lvl="0" marL="0" rtl="0" algn="ctr">
                        <a:spcBef>
                          <a:spcPts val="0"/>
                        </a:spcBef>
                        <a:spcAft>
                          <a:spcPts val="0"/>
                        </a:spcAft>
                        <a:buNone/>
                      </a:pPr>
                      <a:r>
                        <a:rPr b="1" lang="en" sz="900">
                          <a:latin typeface="Inter"/>
                          <a:ea typeface="Inter"/>
                          <a:cs typeface="Inter"/>
                          <a:sym typeface="Inter"/>
                        </a:rPr>
                        <a:t>TOTAL:</a:t>
                      </a:r>
                      <a:endParaRPr b="1" sz="900">
                        <a:latin typeface="Inter"/>
                        <a:ea typeface="Inter"/>
                        <a:cs typeface="Inter"/>
                        <a:sym typeface="Inter"/>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gridSpan="2">
                  <a:txBody>
                    <a:bodyPr/>
                    <a:lstStyle/>
                    <a:p>
                      <a:pPr indent="0" lvl="0" marL="0" rtl="0" algn="ctr">
                        <a:spcBef>
                          <a:spcPts val="0"/>
                        </a:spcBef>
                        <a:spcAft>
                          <a:spcPts val="0"/>
                        </a:spcAft>
                        <a:buNone/>
                      </a:pPr>
                      <a:r>
                        <a:rPr lang="en" sz="800">
                          <a:latin typeface="Inter"/>
                          <a:ea typeface="Inter"/>
                          <a:cs typeface="Inter"/>
                          <a:sym typeface="Inter"/>
                        </a:rPr>
                        <a:t>________/10</a:t>
                      </a:r>
                      <a:endParaRPr sz="8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hMerge="1"/>
              </a:tr>
            </a:tbl>
          </a:graphicData>
        </a:graphic>
      </p:graphicFrame>
      <p:graphicFrame>
        <p:nvGraphicFramePr>
          <p:cNvPr id="130" name="Google Shape;130;p27"/>
          <p:cNvGraphicFramePr/>
          <p:nvPr/>
        </p:nvGraphicFramePr>
        <p:xfrm>
          <a:off x="1309038" y="1551450"/>
          <a:ext cx="3000000" cy="3000000"/>
        </p:xfrm>
        <a:graphic>
          <a:graphicData uri="http://schemas.openxmlformats.org/drawingml/2006/table">
            <a:tbl>
              <a:tblPr>
                <a:noFill/>
                <a:tableStyleId>{3D477EC0-09F4-4FD1-A4F3-668C86AD559F}</a:tableStyleId>
              </a:tblPr>
              <a:tblGrid>
                <a:gridCol w="500075"/>
                <a:gridCol w="2377350"/>
              </a:tblGrid>
              <a:tr h="410425">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Argument is maintained throughout paper by using logical and historical reasoning and analysis to connect the evidence to the argument.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6835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Argument is mostly maintained throughout paper.</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3500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Argument is not maintained.</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131" name="Google Shape;131;p27"/>
          <p:cNvGraphicFramePr/>
          <p:nvPr/>
        </p:nvGraphicFramePr>
        <p:xfrm>
          <a:off x="1309038" y="5933150"/>
          <a:ext cx="3000000" cy="3000000"/>
        </p:xfrm>
        <a:graphic>
          <a:graphicData uri="http://schemas.openxmlformats.org/drawingml/2006/table">
            <a:tbl>
              <a:tblPr>
                <a:noFill/>
                <a:tableStyleId>{3D477EC0-09F4-4FD1-A4F3-668C86AD559F}</a:tableStyleId>
              </a:tblPr>
              <a:tblGrid>
                <a:gridCol w="500075"/>
                <a:gridCol w="2377350"/>
              </a:tblGrid>
              <a:tr h="492625">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 causes (and/or effects) of the historical topic outlined in the CRP task are accurately explained and their significance is assessed in order to identify the most significant causes (and/or effects). </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1165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 causes (and/or effects) of the historical topic outlined in the CRP task are explained.</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35475">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Reader cannot identify causes (and/or effects) of the topic in paper </a:t>
                      </a:r>
                      <a:r>
                        <a:rPr i="1" lang="en" sz="700">
                          <a:latin typeface="Inter"/>
                          <a:ea typeface="Inter"/>
                          <a:cs typeface="Inter"/>
                          <a:sym typeface="Inter"/>
                        </a:rPr>
                        <a:t>OR</a:t>
                      </a:r>
                      <a:r>
                        <a:rPr lang="en" sz="700">
                          <a:latin typeface="Inter"/>
                          <a:ea typeface="Inter"/>
                          <a:cs typeface="Inter"/>
                          <a:sym typeface="Inter"/>
                        </a:rPr>
                        <a:t> the causes (and/or effects) are merely mentioned.</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132" name="Google Shape;132;p27"/>
          <p:cNvGraphicFramePr/>
          <p:nvPr/>
        </p:nvGraphicFramePr>
        <p:xfrm>
          <a:off x="1309050" y="7859763"/>
          <a:ext cx="3000000" cy="3000000"/>
        </p:xfrm>
        <a:graphic>
          <a:graphicData uri="http://schemas.openxmlformats.org/drawingml/2006/table">
            <a:tbl>
              <a:tblPr>
                <a:noFill/>
                <a:tableStyleId>{3D477EC0-09F4-4FD1-A4F3-668C86AD559F}</a:tableStyleId>
              </a:tblPr>
              <a:tblGrid>
                <a:gridCol w="500075"/>
                <a:gridCol w="2377350"/>
              </a:tblGrid>
              <a:tr h="30140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errors are few if any and don’t interfere with the paper’s clarity.</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1400">
                <a:tc>
                  <a:txBody>
                    <a:bodyPr/>
                    <a:lstStyle/>
                    <a:p>
                      <a:pPr indent="0" lvl="0" marL="0" rtl="0" algn="ctr">
                        <a:spcBef>
                          <a:spcPts val="0"/>
                        </a:spcBef>
                        <a:spcAft>
                          <a:spcPts val="0"/>
                        </a:spcAft>
                        <a:buNone/>
                      </a:pPr>
                      <a:r>
                        <a:rPr lang="en" sz="700">
                          <a:latin typeface="Inter"/>
                          <a:ea typeface="Inter"/>
                          <a:cs typeface="Inter"/>
                          <a:sym typeface="Inter"/>
                        </a:rPr>
                        <a:t>0.5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errors exist, and at times can interfere with the paper’s clarity.</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0140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significantly inhibits the paper’s clarity.</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133" name="Google Shape;133;p27"/>
          <p:cNvGraphicFramePr/>
          <p:nvPr/>
        </p:nvGraphicFramePr>
        <p:xfrm>
          <a:off x="1309050" y="2606575"/>
          <a:ext cx="3000000" cy="3000000"/>
        </p:xfrm>
        <a:graphic>
          <a:graphicData uri="http://schemas.openxmlformats.org/drawingml/2006/table">
            <a:tbl>
              <a:tblPr>
                <a:noFill/>
                <a:tableStyleId>{3D477EC0-09F4-4FD1-A4F3-668C86AD559F}</a:tableStyleId>
              </a:tblPr>
              <a:tblGrid>
                <a:gridCol w="500075"/>
                <a:gridCol w="2377350"/>
              </a:tblGrid>
              <a:tr h="479750">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All but 1 of available documents are used appropriately as relevant evidence (can be direct quotes or paraphrase) to support paper’s argument using </a:t>
                      </a:r>
                      <a:r>
                        <a:rPr i="1" lang="en" sz="700">
                          <a:latin typeface="Inter"/>
                          <a:ea typeface="Inter"/>
                          <a:cs typeface="Inter"/>
                          <a:sym typeface="Inter"/>
                        </a:rPr>
                        <a:t>at least one</a:t>
                      </a:r>
                      <a:r>
                        <a:rPr lang="en" sz="700">
                          <a:latin typeface="Inter"/>
                          <a:ea typeface="Inter"/>
                          <a:cs typeface="Inter"/>
                          <a:sym typeface="Inter"/>
                        </a:rPr>
                        <a:t> of the key sourcing strategies for </a:t>
                      </a:r>
                      <a:r>
                        <a:rPr i="1" lang="en" sz="700">
                          <a:latin typeface="Inter"/>
                          <a:ea typeface="Inter"/>
                          <a:cs typeface="Inter"/>
                          <a:sym typeface="Inter"/>
                        </a:rPr>
                        <a:t>at least one</a:t>
                      </a:r>
                      <a:r>
                        <a:rPr lang="en" sz="700">
                          <a:latin typeface="Inter"/>
                          <a:ea typeface="Inter"/>
                          <a:cs typeface="Inter"/>
                          <a:sym typeface="Inter"/>
                        </a:rPr>
                        <a:t> of the documents.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50800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All but 1 of available documents are used appropriately (can be direct quotes or paraphrase) but sourcing is unclear for </a:t>
                      </a:r>
                      <a:r>
                        <a:rPr i="1" lang="en" sz="700">
                          <a:latin typeface="Inter"/>
                          <a:ea typeface="Inter"/>
                          <a:cs typeface="Inter"/>
                          <a:sym typeface="Inter"/>
                        </a:rPr>
                        <a:t>at least one of</a:t>
                      </a:r>
                      <a:r>
                        <a:rPr lang="en" sz="700">
                          <a:latin typeface="Inter"/>
                          <a:ea typeface="Inter"/>
                          <a:cs typeface="Inter"/>
                          <a:sym typeface="Inter"/>
                        </a:rPr>
                        <a:t> the documents, OR more than half of documents are used.</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74425">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Less than half of documents are used in the paper.</a:t>
                      </a:r>
                      <a:endParaRPr sz="7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8"/>
          <p:cNvSpPr txBox="1"/>
          <p:nvPr/>
        </p:nvSpPr>
        <p:spPr>
          <a:xfrm>
            <a:off x="0" y="0"/>
            <a:ext cx="7772400" cy="4920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Essay Outline (Sample)</a:t>
            </a:r>
            <a:endParaRPr sz="1900">
              <a:solidFill>
                <a:schemeClr val="lt1"/>
              </a:solidFill>
              <a:latin typeface="Halant"/>
              <a:ea typeface="Halant"/>
              <a:cs typeface="Halant"/>
              <a:sym typeface="Halant"/>
            </a:endParaRPr>
          </a:p>
        </p:txBody>
      </p:sp>
      <p:pic>
        <p:nvPicPr>
          <p:cNvPr id="139" name="Google Shape;139;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0" name="Google Shape;140;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1" name="Google Shape;141;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2" name="Google Shape;142;p28"/>
          <p:cNvGraphicFramePr/>
          <p:nvPr/>
        </p:nvGraphicFramePr>
        <p:xfrm>
          <a:off x="417600" y="682925"/>
          <a:ext cx="3000000" cy="3000000"/>
        </p:xfrm>
        <a:graphic>
          <a:graphicData uri="http://schemas.openxmlformats.org/drawingml/2006/table">
            <a:tbl>
              <a:tblPr bandRow="1">
                <a:noFill/>
                <a:tableStyleId>{89EC4327-6729-4A14-A777-90C6F4234493}</a:tableStyleId>
              </a:tblPr>
              <a:tblGrid>
                <a:gridCol w="1489350"/>
                <a:gridCol w="1286550"/>
                <a:gridCol w="4161300"/>
              </a:tblGrid>
              <a:tr h="1220975">
                <a:tc gridSpan="3">
                  <a:txBody>
                    <a:bodyPr/>
                    <a:lstStyle/>
                    <a:p>
                      <a:pPr indent="0" lvl="0" marL="0" rtl="0" algn="l">
                        <a:lnSpc>
                          <a:spcPct val="150000"/>
                        </a:lnSpc>
                        <a:spcBef>
                          <a:spcPts val="0"/>
                        </a:spcBef>
                        <a:spcAft>
                          <a:spcPts val="0"/>
                        </a:spcAft>
                        <a:buNone/>
                      </a:pPr>
                      <a:r>
                        <a:rPr b="1" lang="en" sz="1100">
                          <a:latin typeface="Inter"/>
                          <a:ea typeface="Inter"/>
                          <a:cs typeface="Inter"/>
                          <a:sym typeface="Inter"/>
                        </a:rPr>
                        <a:t>Introduction paragraph: </a:t>
                      </a:r>
                      <a:endParaRPr b="1" sz="1100">
                        <a:latin typeface="Inter"/>
                        <a:ea typeface="Inter"/>
                        <a:cs typeface="Inter"/>
                        <a:sym typeface="Inter"/>
                      </a:endParaRPr>
                    </a:p>
                    <a:p>
                      <a:pPr indent="0" lvl="0" marL="0" rtl="0" algn="l">
                        <a:spcBef>
                          <a:spcPts val="0"/>
                        </a:spcBef>
                        <a:spcAft>
                          <a:spcPts val="0"/>
                        </a:spcAft>
                        <a:buNone/>
                      </a:pPr>
                      <a:r>
                        <a:rPr lang="en" sz="1100">
                          <a:solidFill>
                            <a:srgbClr val="000000"/>
                          </a:solidFill>
                          <a:latin typeface="Inter"/>
                          <a:ea typeface="Inter"/>
                          <a:cs typeface="Inter"/>
                          <a:sym typeface="Inter"/>
                        </a:rPr>
                        <a:t>Today, only 0.1% of the world’s population are hunter-gatherers, but for most of human history all people practiced this way of life. But about 12,000 years ago, people in the Levant, a region just east of the Mediterranean Sea began to develop agricultural methods to plant their own crops and raise their own animals for food. For the next few thousand years, people across the globe adopted agricultural methods as the main way to provide for themselves. This drastically changed the way people lived and provided for the development of civilizations.</a:t>
                      </a:r>
                      <a:endParaRPr sz="1100">
                        <a:solidFill>
                          <a:srgbClr val="000000"/>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hMerge="1"/>
                <a:tc hMerge="1"/>
              </a:tr>
              <a:tr h="941075">
                <a:tc gridSpan="3">
                  <a:txBody>
                    <a:bodyPr/>
                    <a:lstStyle/>
                    <a:p>
                      <a:pPr indent="0" lvl="0" marL="0" rtl="0" algn="l">
                        <a:lnSpc>
                          <a:spcPct val="15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Sample Thesis Statement</a:t>
                      </a:r>
                      <a:endParaRPr b="1" sz="11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The development of agriculture shaped early civilizations because it allowed people to remain sedentary and </a:t>
                      </a:r>
                      <a:r>
                        <a:rPr lang="en" sz="1100">
                          <a:latin typeface="Inter"/>
                          <a:ea typeface="Inter"/>
                          <a:cs typeface="Inter"/>
                          <a:sym typeface="Inter"/>
                        </a:rPr>
                        <a:t>build organized cities through urban planning,</a:t>
                      </a:r>
                      <a:r>
                        <a:rPr lang="en" sz="1100">
                          <a:solidFill>
                            <a:srgbClr val="000000"/>
                          </a:solidFill>
                          <a:latin typeface="Inter"/>
                          <a:ea typeface="Inter"/>
                          <a:cs typeface="Inter"/>
                          <a:sym typeface="Inter"/>
                        </a:rPr>
                        <a:t> </a:t>
                      </a:r>
                      <a:r>
                        <a:rPr lang="en" sz="1100">
                          <a:latin typeface="Inter"/>
                          <a:ea typeface="Inter"/>
                          <a:cs typeface="Inter"/>
                          <a:sym typeface="Inter"/>
                        </a:rPr>
                        <a:t>supported the</a:t>
                      </a:r>
                      <a:r>
                        <a:rPr lang="en" sz="1100">
                          <a:solidFill>
                            <a:srgbClr val="000000"/>
                          </a:solidFill>
                          <a:latin typeface="Inter"/>
                          <a:ea typeface="Inter"/>
                          <a:cs typeface="Inter"/>
                          <a:sym typeface="Inter"/>
                        </a:rPr>
                        <a:t> development of writing and </a:t>
                      </a:r>
                      <a:r>
                        <a:rPr lang="en" sz="1100">
                          <a:latin typeface="Inter"/>
                          <a:ea typeface="Inter"/>
                          <a:cs typeface="Inter"/>
                          <a:sym typeface="Inter"/>
                        </a:rPr>
                        <a:t>social</a:t>
                      </a:r>
                      <a:r>
                        <a:rPr lang="en" sz="1100">
                          <a:latin typeface="Inter"/>
                          <a:ea typeface="Inter"/>
                          <a:cs typeface="Inter"/>
                          <a:sym typeface="Inter"/>
                        </a:rPr>
                        <a:t> stratification,</a:t>
                      </a:r>
                      <a:r>
                        <a:rPr lang="en" sz="1100">
                          <a:solidFill>
                            <a:srgbClr val="000000"/>
                          </a:solidFill>
                          <a:latin typeface="Inter"/>
                          <a:ea typeface="Inter"/>
                          <a:cs typeface="Inter"/>
                          <a:sym typeface="Inter"/>
                        </a:rPr>
                        <a:t> and not-so-positively, it caused a more rapid spread of infectious diseases among human populations.</a:t>
                      </a:r>
                      <a:endParaRPr sz="1100">
                        <a:solidFill>
                          <a:srgbClr val="000000"/>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hMerge="1"/>
                <a:tc hMerge="1"/>
              </a:tr>
              <a:tr h="979600">
                <a:tc>
                  <a:txBody>
                    <a:bodyPr/>
                    <a:lstStyle/>
                    <a:p>
                      <a:pPr indent="0" lvl="0" marL="0" rtl="0" algn="ctr">
                        <a:spcBef>
                          <a:spcPts val="0"/>
                        </a:spcBef>
                        <a:spcAft>
                          <a:spcPts val="0"/>
                        </a:spcAft>
                        <a:buNone/>
                      </a:pPr>
                      <a:r>
                        <a:rPr b="1" lang="en" sz="1100">
                          <a:latin typeface="Inter"/>
                          <a:ea typeface="Inter"/>
                          <a:cs typeface="Inter"/>
                          <a:sym typeface="Inter"/>
                        </a:rPr>
                        <a:t>Topic 1: </a:t>
                      </a:r>
                      <a:endParaRPr b="1"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lang="en" sz="1100">
                          <a:latin typeface="Inter"/>
                          <a:ea typeface="Inter"/>
                          <a:cs typeface="Inter"/>
                          <a:sym typeface="Inter"/>
                        </a:rPr>
                        <a:t>Agriculture allowed people to build organized cities.</a:t>
                      </a:r>
                      <a:endParaRPr sz="1100">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Documents</a:t>
                      </a:r>
                      <a:endParaRPr b="1" sz="1100">
                        <a:latin typeface="Inter"/>
                        <a:ea typeface="Inter"/>
                        <a:cs typeface="Inter"/>
                        <a:sym typeface="Inter"/>
                      </a:endParaRPr>
                    </a:p>
                    <a:p>
                      <a:pPr indent="0" lvl="0" marL="0" rtl="0" algn="ctr">
                        <a:spcBef>
                          <a:spcPts val="0"/>
                        </a:spcBef>
                        <a:spcAft>
                          <a:spcPts val="0"/>
                        </a:spcAft>
                        <a:buNone/>
                      </a:pPr>
                      <a:r>
                        <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latin typeface="Inter"/>
                          <a:ea typeface="Inter"/>
                          <a:cs typeface="Inter"/>
                          <a:sym typeface="Inter"/>
                        </a:rPr>
                        <a:t>Doc A</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Outside Information</a:t>
                      </a:r>
                      <a:endParaRPr b="1"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chemeClr val="dk1"/>
                          </a:solidFill>
                          <a:latin typeface="Inter"/>
                          <a:ea typeface="Inter"/>
                          <a:cs typeface="Inter"/>
                          <a:sym typeface="Inter"/>
                        </a:rPr>
                        <a:t>Early settlements expanded into the first civilizations, which began to appear after 3000 BCE, especially near river valleys that supported farming. Rivers provided fertile soil, fresh water, and transportation routes, all of which helped support agriculture and trade.</a:t>
                      </a:r>
                      <a:endParaRPr sz="1100">
                        <a:solidFill>
                          <a:srgbClr val="000000"/>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r h="1158775">
                <a:tc>
                  <a:txBody>
                    <a:bodyPr/>
                    <a:lstStyle/>
                    <a:p>
                      <a:pPr indent="0" lvl="0" marL="0" rtl="0" algn="ctr">
                        <a:spcBef>
                          <a:spcPts val="0"/>
                        </a:spcBef>
                        <a:spcAft>
                          <a:spcPts val="0"/>
                        </a:spcAft>
                        <a:buNone/>
                      </a:pPr>
                      <a:r>
                        <a:rPr b="1" lang="en" sz="1100">
                          <a:latin typeface="Inter"/>
                          <a:ea typeface="Inter"/>
                          <a:cs typeface="Inter"/>
                          <a:sym typeface="Inter"/>
                        </a:rPr>
                        <a:t>Topic 2:</a:t>
                      </a:r>
                      <a:endParaRPr b="1"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lang="en" sz="1100">
                          <a:latin typeface="Inter"/>
                          <a:ea typeface="Inter"/>
                          <a:cs typeface="Inter"/>
                          <a:sym typeface="Inter"/>
                        </a:rPr>
                        <a:t>Agriculture allowed for the development of writing and social stratification.</a:t>
                      </a:r>
                      <a:endParaRPr sz="1100">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Documents</a:t>
                      </a:r>
                      <a:endParaRPr b="1"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latin typeface="Inter"/>
                          <a:ea typeface="Inter"/>
                          <a:cs typeface="Inter"/>
                          <a:sym typeface="Inter"/>
                        </a:rPr>
                        <a:t>Doc B</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latin typeface="Inter"/>
                          <a:ea typeface="Inter"/>
                          <a:cs typeface="Inter"/>
                          <a:sym typeface="Inter"/>
                        </a:rPr>
                        <a:t>Doc C</a:t>
                      </a:r>
                      <a:endParaRPr sz="1100">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Outside Information</a:t>
                      </a:r>
                      <a:endParaRPr b="1" sz="11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 early civilizations, religion was a fundamental part of life, often intertwined with social structures, political systems, and daily practices. It provided explanations for the world, reinforced social hierarchies, and offered a framework for morality and rituals. Most civilizations were polytheistic, </a:t>
                      </a:r>
                      <a:r>
                        <a:rPr lang="en" sz="1100">
                          <a:solidFill>
                            <a:schemeClr val="dk1"/>
                          </a:solidFill>
                          <a:latin typeface="Inter"/>
                          <a:ea typeface="Inter"/>
                          <a:cs typeface="Inter"/>
                          <a:sym typeface="Inter"/>
                        </a:rPr>
                        <a:t>which</a:t>
                      </a:r>
                      <a:r>
                        <a:rPr lang="en" sz="1100">
                          <a:solidFill>
                            <a:schemeClr val="dk1"/>
                          </a:solidFill>
                          <a:latin typeface="Inter"/>
                          <a:ea typeface="Inter"/>
                          <a:cs typeface="Inter"/>
                          <a:sym typeface="Inter"/>
                        </a:rPr>
                        <a:t> is the belief in many gods.</a:t>
                      </a:r>
                      <a:endParaRPr sz="1100">
                        <a:solidFill>
                          <a:srgbClr val="000000"/>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r h="738925">
                <a:tc>
                  <a:txBody>
                    <a:bodyPr/>
                    <a:lstStyle/>
                    <a:p>
                      <a:pPr indent="0" lvl="0" marL="0" rtl="0" algn="ctr">
                        <a:spcBef>
                          <a:spcPts val="0"/>
                        </a:spcBef>
                        <a:spcAft>
                          <a:spcPts val="0"/>
                        </a:spcAft>
                        <a:buNone/>
                      </a:pPr>
                      <a:r>
                        <a:rPr b="1" lang="en" sz="1100">
                          <a:latin typeface="Inter"/>
                          <a:ea typeface="Inter"/>
                          <a:cs typeface="Inter"/>
                          <a:sym typeface="Inter"/>
                        </a:rPr>
                        <a:t>Topic 3:</a:t>
                      </a:r>
                      <a:endParaRPr b="1"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Agriculture brought disease.</a:t>
                      </a:r>
                      <a:endParaRPr sz="1100">
                        <a:solidFill>
                          <a:srgbClr val="000000"/>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Documents</a:t>
                      </a:r>
                      <a:endParaRPr sz="1100">
                        <a:solidFill>
                          <a:srgbClr val="000000"/>
                        </a:solidFill>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100">
                        <a:solidFill>
                          <a:srgbClr val="000000"/>
                        </a:solidFill>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Doc D</a:t>
                      </a:r>
                      <a:endParaRPr sz="1100">
                        <a:solidFill>
                          <a:srgbClr val="000000"/>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Outside Information</a:t>
                      </a:r>
                      <a:endParaRPr b="1" sz="1100">
                        <a:latin typeface="Inter"/>
                        <a:ea typeface="Inter"/>
                        <a:cs typeface="Inter"/>
                        <a:sym typeface="Inter"/>
                      </a:endParaRPr>
                    </a:p>
                    <a:p>
                      <a:pPr indent="0" lvl="0" marL="0" rtl="0" algn="l">
                        <a:spcBef>
                          <a:spcPts val="0"/>
                        </a:spcBef>
                        <a:spcAft>
                          <a:spcPts val="0"/>
                        </a:spcAft>
                        <a:buNone/>
                      </a:pPr>
                      <a:r>
                        <a:rPr lang="en" sz="1100">
                          <a:latin typeface="Inter"/>
                          <a:ea typeface="Inter"/>
                          <a:cs typeface="Inter"/>
                          <a:sym typeface="Inter"/>
                        </a:rPr>
                        <a:t>Early legal codes, developed in ancient civilizations, served as foundational frameworks for social order and justice as population grew. The Code of Hammurabi, from ancient Babylon, is a prominent example, demonstrating the use of "eye for an eye" principles and reflecting a hierarchical social structure</a:t>
                      </a:r>
                      <a:endParaRPr sz="1100">
                        <a:solidFill>
                          <a:srgbClr val="000000"/>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r h="1808125">
                <a:tc gridSpan="3">
                  <a:txBody>
                    <a:bodyPr/>
                    <a:lstStyle/>
                    <a:p>
                      <a:pPr indent="0" lvl="0" marL="0" rtl="0" algn="l">
                        <a:lnSpc>
                          <a:spcPct val="150000"/>
                        </a:lnSpc>
                        <a:spcBef>
                          <a:spcPts val="0"/>
                        </a:spcBef>
                        <a:spcAft>
                          <a:spcPts val="0"/>
                        </a:spcAft>
                        <a:buNone/>
                      </a:pPr>
                      <a:r>
                        <a:rPr b="1" lang="en" sz="1100">
                          <a:latin typeface="Inter"/>
                          <a:ea typeface="Inter"/>
                          <a:cs typeface="Inter"/>
                          <a:sym typeface="Inter"/>
                        </a:rPr>
                        <a:t>Conclusion (main ideas rephrased and overall conclusion of essay):</a:t>
                      </a:r>
                      <a:r>
                        <a:rPr lang="en" sz="1100">
                          <a:latin typeface="Inter"/>
                          <a:ea typeface="Inter"/>
                          <a:cs typeface="Inter"/>
                          <a:sym typeface="Inter"/>
                        </a:rPr>
                        <a:t> </a:t>
                      </a:r>
                      <a:endParaRPr sz="1100">
                        <a:latin typeface="Inter"/>
                        <a:ea typeface="Inter"/>
                        <a:cs typeface="Inter"/>
                        <a:sym typeface="Inter"/>
                      </a:endParaRPr>
                    </a:p>
                    <a:p>
                      <a:pPr indent="0" lvl="0" marL="0" rtl="0" algn="l">
                        <a:lnSpc>
                          <a:spcPct val="100000"/>
                        </a:lnSpc>
                        <a:spcBef>
                          <a:spcPts val="0"/>
                        </a:spcBef>
                        <a:spcAft>
                          <a:spcPts val="0"/>
                        </a:spcAft>
                        <a:buNone/>
                      </a:pPr>
                      <a:r>
                        <a:rPr lang="en" sz="1100">
                          <a:latin typeface="Inter"/>
                          <a:ea typeface="Inter"/>
                          <a:cs typeface="Inter"/>
                          <a:sym typeface="Inter"/>
                        </a:rPr>
                        <a:t>The adoption of agriculture over 10,000 years ago was a turning point that transformed early civilizations. With reliable food sources, people were able to settle in permanent cities and develop advanced urban planning. This stability supported the creation of writing systems and complex social structures. </a:t>
                      </a:r>
                      <a:r>
                        <a:rPr lang="en" sz="1100">
                          <a:latin typeface="Inter"/>
                          <a:ea typeface="Inter"/>
                          <a:cs typeface="Inter"/>
                          <a:sym typeface="Inter"/>
                        </a:rPr>
                        <a:t>However, not all change was positive, as agriculture and the domestication of animals allowed diseases to spread more easily among humans. Still, thousands of years later, with a world population over over 7 billion people, it is clear that the development of agriculture has completely transformed the world and the humans who inhabit it.</a:t>
                      </a:r>
                      <a:endParaRPr sz="1100">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hMerge="1"/>
                <a:tc hMerge="1"/>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6" name="Shape 146"/>
        <p:cNvGrpSpPr/>
        <p:nvPr/>
      </p:nvGrpSpPr>
      <p:grpSpPr>
        <a:xfrm>
          <a:off x="0" y="0"/>
          <a:ext cx="0" cy="0"/>
          <a:chOff x="0" y="0"/>
          <a:chExt cx="0" cy="0"/>
        </a:xfrm>
      </p:grpSpPr>
      <p:sp>
        <p:nvSpPr>
          <p:cNvPr id="147" name="Google Shape;147;p2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The Development of Agriculture</a:t>
            </a:r>
            <a:endParaRPr sz="1900">
              <a:latin typeface="Halant"/>
              <a:ea typeface="Halant"/>
              <a:cs typeface="Halant"/>
              <a:sym typeface="Halant"/>
            </a:endParaRPr>
          </a:p>
        </p:txBody>
      </p:sp>
      <p:pic>
        <p:nvPicPr>
          <p:cNvPr id="148" name="Google Shape;148;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9" name="Google Shape;149;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0" name="Google Shape;150;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1" name="Google Shape;151;p29"/>
          <p:cNvSpPr txBox="1"/>
          <p:nvPr/>
        </p:nvSpPr>
        <p:spPr>
          <a:xfrm>
            <a:off x="417650" y="3308500"/>
            <a:ext cx="6937200" cy="492000"/>
          </a:xfrm>
          <a:prstGeom prst="rect">
            <a:avLst/>
          </a:prstGeom>
          <a:solidFill>
            <a:schemeClr val="accent5"/>
          </a:solidFill>
          <a:ln cap="flat"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lt1"/>
                </a:solidFill>
                <a:latin typeface="Halant"/>
                <a:ea typeface="Halant"/>
                <a:cs typeface="Halant"/>
                <a:sym typeface="Halant"/>
              </a:rPr>
              <a:t>Optional Hook Activity</a:t>
            </a:r>
            <a:endParaRPr sz="2400">
              <a:solidFill>
                <a:schemeClr val="lt1"/>
              </a:solidFill>
              <a:latin typeface="Halant"/>
              <a:ea typeface="Halant"/>
              <a:cs typeface="Halant"/>
              <a:sym typeface="Halant"/>
            </a:endParaRPr>
          </a:p>
        </p:txBody>
      </p:sp>
      <p:sp>
        <p:nvSpPr>
          <p:cNvPr id="152" name="Google Shape;152;p29"/>
          <p:cNvSpPr txBox="1"/>
          <p:nvPr/>
        </p:nvSpPr>
        <p:spPr>
          <a:xfrm>
            <a:off x="398225" y="3796475"/>
            <a:ext cx="6975900" cy="7965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As students: What would you do if you had more time? Learn an instrument? Master a difficult video game? Learn to cook? Binge-watch a new show? Have them imagine that they were given 4 extra hours every day to pursue any interest you have. How would they use that time?</a:t>
            </a:r>
            <a:endParaRPr sz="1200">
              <a:solidFill>
                <a:srgbClr val="000000"/>
              </a:solidFill>
              <a:latin typeface="Inter"/>
              <a:ea typeface="Inter"/>
              <a:cs typeface="Inter"/>
              <a:sym typeface="Inter"/>
            </a:endParaRPr>
          </a:p>
        </p:txBody>
      </p:sp>
      <p:pic>
        <p:nvPicPr>
          <p:cNvPr id="153" name="Google Shape;153;p29"/>
          <p:cNvPicPr preferRelativeResize="0"/>
          <p:nvPr/>
        </p:nvPicPr>
        <p:blipFill>
          <a:blip r:embed="rId4">
            <a:alphaModFix/>
          </a:blip>
          <a:stretch>
            <a:fillRect/>
          </a:stretch>
        </p:blipFill>
        <p:spPr>
          <a:xfrm>
            <a:off x="1848463" y="670963"/>
            <a:ext cx="4075402" cy="2458576"/>
          </a:xfrm>
          <a:prstGeom prst="rect">
            <a:avLst/>
          </a:prstGeom>
          <a:noFill/>
          <a:ln>
            <a:noFill/>
          </a:ln>
        </p:spPr>
      </p:pic>
      <p:sp>
        <p:nvSpPr>
          <p:cNvPr id="154" name="Google Shape;154;p29"/>
          <p:cNvSpPr txBox="1"/>
          <p:nvPr/>
        </p:nvSpPr>
        <p:spPr>
          <a:xfrm>
            <a:off x="417563" y="4592987"/>
            <a:ext cx="6937200" cy="492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What vocabulary should I know?</a:t>
            </a:r>
            <a:endParaRPr sz="2400">
              <a:solidFill>
                <a:schemeClr val="dk1"/>
              </a:solidFill>
              <a:latin typeface="Halant"/>
              <a:ea typeface="Halant"/>
              <a:cs typeface="Halant"/>
              <a:sym typeface="Halant"/>
            </a:endParaRPr>
          </a:p>
        </p:txBody>
      </p:sp>
      <p:graphicFrame>
        <p:nvGraphicFramePr>
          <p:cNvPr id="155" name="Google Shape;155;p29"/>
          <p:cNvGraphicFramePr/>
          <p:nvPr/>
        </p:nvGraphicFramePr>
        <p:xfrm>
          <a:off x="434375" y="5352388"/>
          <a:ext cx="3000000" cy="3000000"/>
        </p:xfrm>
        <a:graphic>
          <a:graphicData uri="http://schemas.openxmlformats.org/drawingml/2006/table">
            <a:tbl>
              <a:tblPr>
                <a:noFill/>
                <a:tableStyleId>{3D477EC0-09F4-4FD1-A4F3-668C86AD559F}</a:tableStyleId>
              </a:tblPr>
              <a:tblGrid>
                <a:gridCol w="2255150"/>
                <a:gridCol w="4648575"/>
              </a:tblGrid>
              <a:tr h="3959575">
                <a:tc>
                  <a:txBody>
                    <a:bodyPr/>
                    <a:lstStyle/>
                    <a:p>
                      <a:pPr indent="0" lvl="0" marL="0" rtl="0" algn="l">
                        <a:spcBef>
                          <a:spcPts val="0"/>
                        </a:spcBef>
                        <a:spcAft>
                          <a:spcPts val="0"/>
                        </a:spcAft>
                        <a:buNone/>
                      </a:pPr>
                      <a:r>
                        <a:rPr lang="en" sz="1200">
                          <a:latin typeface="Inter"/>
                          <a:ea typeface="Inter"/>
                          <a:cs typeface="Inter"/>
                          <a:sym typeface="Inter"/>
                        </a:rPr>
                        <a:t>1. civilization </a:t>
                      </a:r>
                      <a:r>
                        <a:rPr b="1" lang="en" sz="1200" u="sng">
                          <a:solidFill>
                            <a:srgbClr val="E06666"/>
                          </a:solidFill>
                          <a:latin typeface="Inter"/>
                          <a:ea typeface="Inter"/>
                          <a:cs typeface="Inter"/>
                          <a:sym typeface="Inter"/>
                        </a:rPr>
                        <a:t>B</a:t>
                      </a:r>
                      <a:endParaRPr b="1" sz="1200" u="sng">
                        <a:solidFill>
                          <a:srgbClr val="E06666"/>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2. agriculture </a:t>
                      </a:r>
                      <a:r>
                        <a:rPr b="1" lang="en" sz="1200" u="sng">
                          <a:solidFill>
                            <a:srgbClr val="E06666"/>
                          </a:solidFill>
                          <a:latin typeface="Inter"/>
                          <a:ea typeface="Inter"/>
                          <a:cs typeface="Inter"/>
                          <a:sym typeface="Inter"/>
                        </a:rPr>
                        <a:t>C</a:t>
                      </a:r>
                      <a:endParaRPr b="1" sz="1200" u="sng">
                        <a:solidFill>
                          <a:srgbClr val="E06666"/>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3. The Fertile Crescent </a:t>
                      </a:r>
                      <a:r>
                        <a:rPr b="1" lang="en" sz="1200" u="sng">
                          <a:solidFill>
                            <a:srgbClr val="E06666"/>
                          </a:solidFill>
                          <a:latin typeface="Inter"/>
                          <a:ea typeface="Inter"/>
                          <a:cs typeface="Inter"/>
                          <a:sym typeface="Inter"/>
                        </a:rPr>
                        <a:t>D</a:t>
                      </a:r>
                      <a:endParaRPr b="1" sz="1200" u="sng">
                        <a:solidFill>
                          <a:srgbClr val="E06666"/>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4. domesticate </a:t>
                      </a:r>
                      <a:r>
                        <a:rPr b="1" lang="en" sz="1200" u="sng">
                          <a:solidFill>
                            <a:schemeClr val="accent1"/>
                          </a:solidFill>
                          <a:latin typeface="Inter"/>
                          <a:ea typeface="Inter"/>
                          <a:cs typeface="Inter"/>
                          <a:sym typeface="Inter"/>
                        </a:rPr>
                        <a:t>A</a:t>
                      </a:r>
                      <a:endParaRPr b="1" sz="1200" u="sng">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5. archaeology  </a:t>
                      </a:r>
                      <a:r>
                        <a:rPr b="1" lang="en" sz="1200" u="sng">
                          <a:solidFill>
                            <a:srgbClr val="E06666"/>
                          </a:solidFill>
                          <a:latin typeface="Inter"/>
                          <a:ea typeface="Inter"/>
                          <a:cs typeface="Inter"/>
                          <a:sym typeface="Inter"/>
                        </a:rPr>
                        <a:t>F</a:t>
                      </a:r>
                      <a:endParaRPr b="1" sz="1200" u="sng">
                        <a:solidFill>
                          <a:srgbClr val="E06666"/>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6. sedentary </a:t>
                      </a:r>
                      <a:r>
                        <a:rPr b="1" lang="en" sz="1200" u="sng">
                          <a:solidFill>
                            <a:srgbClr val="E06666"/>
                          </a:solidFill>
                          <a:latin typeface="Inter"/>
                          <a:ea typeface="Inter"/>
                          <a:cs typeface="Inter"/>
                          <a:sym typeface="Inter"/>
                        </a:rPr>
                        <a:t>E</a:t>
                      </a:r>
                      <a:endParaRPr b="1" sz="1200" u="sng">
                        <a:solidFill>
                          <a:srgbClr val="E06666"/>
                        </a:solidFill>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A. To adapt an animal or plant over time from a wild or natural state for the benefit of humans.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B. A complex society with cities, organized government, religion, social classes, writing, and art.</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C. The practice of farming, including cultivation of the soil for the growing of crops and the rearing of animals to provide food and other products.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D. A crescent-shaped region in the Middle East, spanning modern-day Iraq, Syria, Lebanon, Israel, Palestine, Jordan, Egypt, together with parts of Turkey and Iran.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 The condition where a group of humans is able to live in one location and grow crops and raise animals.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F. </a:t>
                      </a:r>
                      <a:r>
                        <a:rPr lang="en" sz="1200">
                          <a:solidFill>
                            <a:srgbClr val="000000"/>
                          </a:solidFill>
                          <a:latin typeface="Inter"/>
                          <a:ea typeface="Inter"/>
                          <a:cs typeface="Inter"/>
                          <a:sym typeface="Inter"/>
                        </a:rPr>
                        <a:t>The study of human history and prehistory through the excavation of sites and the analysis of artifacts and                            other physical remains. </a:t>
                      </a:r>
                      <a:endParaRPr sz="1200">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9" name="Shape 159"/>
        <p:cNvGrpSpPr/>
        <p:nvPr/>
      </p:nvGrpSpPr>
      <p:grpSpPr>
        <a:xfrm>
          <a:off x="0" y="0"/>
          <a:ext cx="0" cy="0"/>
          <a:chOff x="0" y="0"/>
          <a:chExt cx="0" cy="0"/>
        </a:xfrm>
      </p:grpSpPr>
      <p:sp>
        <p:nvSpPr>
          <p:cNvPr id="160" name="Google Shape;160;p3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The Development of Agriculture</a:t>
            </a:r>
            <a:endParaRPr sz="1900">
              <a:latin typeface="Halant"/>
              <a:ea typeface="Halant"/>
              <a:cs typeface="Halant"/>
              <a:sym typeface="Halant"/>
            </a:endParaRPr>
          </a:p>
        </p:txBody>
      </p:sp>
      <p:pic>
        <p:nvPicPr>
          <p:cNvPr id="161" name="Google Shape;161;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2" name="Google Shape;162;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3" name="Google Shape;163;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4" name="Google Shape;164;p30"/>
          <p:cNvSpPr txBox="1"/>
          <p:nvPr/>
        </p:nvSpPr>
        <p:spPr>
          <a:xfrm>
            <a:off x="417650" y="912579"/>
            <a:ext cx="6937200" cy="492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Brainstorm: What do I already know?</a:t>
            </a:r>
            <a:endParaRPr sz="2400">
              <a:solidFill>
                <a:schemeClr val="dk1"/>
              </a:solidFill>
              <a:latin typeface="Halant"/>
              <a:ea typeface="Halant"/>
              <a:cs typeface="Halant"/>
              <a:sym typeface="Halant"/>
            </a:endParaRPr>
          </a:p>
        </p:txBody>
      </p:sp>
      <p:sp>
        <p:nvSpPr>
          <p:cNvPr id="165" name="Google Shape;165;p30"/>
          <p:cNvSpPr txBox="1"/>
          <p:nvPr/>
        </p:nvSpPr>
        <p:spPr>
          <a:xfrm>
            <a:off x="434450" y="1629313"/>
            <a:ext cx="6903600" cy="19905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Use this space to write down anything you already know about </a:t>
            </a:r>
            <a:r>
              <a:rPr b="1" lang="en" sz="1200">
                <a:solidFill>
                  <a:schemeClr val="dk1"/>
                </a:solidFill>
                <a:latin typeface="Inter"/>
                <a:ea typeface="Inter"/>
                <a:cs typeface="Inter"/>
                <a:sym typeface="Inter"/>
              </a:rPr>
              <a:t>ancient agriculture, the Neolithic Revolution, and hunting and gathering.</a:t>
            </a:r>
            <a:endParaRPr sz="1200">
              <a:latin typeface="Inter"/>
              <a:ea typeface="Inter"/>
              <a:cs typeface="Inter"/>
              <a:sym typeface="Inter"/>
            </a:endParaRPr>
          </a:p>
        </p:txBody>
      </p:sp>
      <p:sp>
        <p:nvSpPr>
          <p:cNvPr id="166" name="Google Shape;166;p30"/>
          <p:cNvSpPr txBox="1"/>
          <p:nvPr/>
        </p:nvSpPr>
        <p:spPr>
          <a:xfrm>
            <a:off x="434400" y="4430125"/>
            <a:ext cx="6903600" cy="32868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Today, only 0.1% of the world’s population are hunter-gatherers, but for most of human history all people practiced this way of life. Scientists and archeologists estimate that the first homo sapiens (modern people) existed about 200,000 years ago, originating in Africa. However, it was not until 12,000 years ago that people started to plant their own crops and raise animals. Even since then, changes in agriculture have been slow. For most of history, everyone in a society helped grow food in some way. If one group or family grew wheat, perhaps another would raise sheep. Or in some societies, villages would farm different crops together for the whole community.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Today, people’s relationship to agriculture looks much differently. For instance in 1840, roughly 70% of U.S. residents worked in agriculture. Today that number is less than 2%. Now, most people simply go to the grocery store, not their farm, to get their food. But this is a very recent change in world history. In fact, the first supermarket did not exist until 1930. That means that even though humans have been practicing agriculture for 12,000 years, stores where people can find all of those goods have only existed for about 90. Just as agriculture has developed over time, so has the relationship between people and the food they eat.</a:t>
            </a:r>
            <a:endParaRPr sz="1200">
              <a:latin typeface="Inter"/>
              <a:ea typeface="Inter"/>
              <a:cs typeface="Inter"/>
              <a:sym typeface="Inter"/>
            </a:endParaRPr>
          </a:p>
        </p:txBody>
      </p:sp>
      <p:sp>
        <p:nvSpPr>
          <p:cNvPr id="167" name="Google Shape;167;p30"/>
          <p:cNvSpPr txBox="1"/>
          <p:nvPr/>
        </p:nvSpPr>
        <p:spPr>
          <a:xfrm>
            <a:off x="417600" y="3844554"/>
            <a:ext cx="6937200" cy="492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How is this relevant today?</a:t>
            </a:r>
            <a:endParaRPr sz="2400">
              <a:solidFill>
                <a:schemeClr val="dk1"/>
              </a:solidFill>
              <a:latin typeface="Halant"/>
              <a:ea typeface="Halant"/>
              <a:cs typeface="Halant"/>
              <a:sym typeface="Halant"/>
            </a:endParaRPr>
          </a:p>
        </p:txBody>
      </p:sp>
      <p:sp>
        <p:nvSpPr>
          <p:cNvPr id="168" name="Google Shape;168;p30"/>
          <p:cNvSpPr txBox="1"/>
          <p:nvPr/>
        </p:nvSpPr>
        <p:spPr>
          <a:xfrm>
            <a:off x="434450" y="7810500"/>
            <a:ext cx="6903600" cy="13680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solidFill>
                  <a:schemeClr val="dk1"/>
                </a:solidFill>
                <a:latin typeface="Inter"/>
                <a:ea typeface="Inter"/>
                <a:cs typeface="Inter"/>
                <a:sym typeface="Inter"/>
              </a:rPr>
              <a:t>How has the U.S. </a:t>
            </a:r>
            <a:r>
              <a:rPr lang="en" sz="1200">
                <a:solidFill>
                  <a:schemeClr val="dk1"/>
                </a:solidFill>
                <a:latin typeface="Inter"/>
                <a:ea typeface="Inter"/>
                <a:cs typeface="Inter"/>
                <a:sym typeface="Inter"/>
              </a:rPr>
              <a:t>workforce’s</a:t>
            </a:r>
            <a:r>
              <a:rPr lang="en" sz="1200">
                <a:solidFill>
                  <a:schemeClr val="dk1"/>
                </a:solidFill>
                <a:latin typeface="Inter"/>
                <a:ea typeface="Inter"/>
                <a:cs typeface="Inter"/>
                <a:sym typeface="Inter"/>
              </a:rPr>
              <a:t> involvement in agriculture changed over time?</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06666"/>
                </a:solidFill>
                <a:latin typeface="Inter"/>
                <a:ea typeface="Inter"/>
                <a:cs typeface="Inter"/>
                <a:sym typeface="Inter"/>
              </a:rPr>
              <a:t>In 1840, about 70% of people in America worked in agriculture, today less than 2% do. Simply, over time, less people are needed to sustain American agriculture.</a:t>
            </a:r>
            <a:endParaRPr b="1" sz="1200">
              <a:solidFill>
                <a:srgbClr val="E06666"/>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2" name="Shape 172"/>
        <p:cNvGrpSpPr/>
        <p:nvPr/>
      </p:nvGrpSpPr>
      <p:grpSpPr>
        <a:xfrm>
          <a:off x="0" y="0"/>
          <a:ext cx="0" cy="0"/>
          <a:chOff x="0" y="0"/>
          <a:chExt cx="0" cy="0"/>
        </a:xfrm>
      </p:grpSpPr>
      <p:sp>
        <p:nvSpPr>
          <p:cNvPr id="173" name="Google Shape;173;p3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What is the Context?</a:t>
            </a:r>
            <a:endParaRPr sz="1900">
              <a:latin typeface="Halant"/>
              <a:ea typeface="Halant"/>
              <a:cs typeface="Halant"/>
              <a:sym typeface="Halant"/>
            </a:endParaRPr>
          </a:p>
        </p:txBody>
      </p:sp>
      <p:pic>
        <p:nvPicPr>
          <p:cNvPr id="174" name="Google Shape;174;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5" name="Google Shape;175;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6" name="Google Shape;176;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77" name="Google Shape;177;p31"/>
          <p:cNvGraphicFramePr/>
          <p:nvPr/>
        </p:nvGraphicFramePr>
        <p:xfrm>
          <a:off x="453788" y="787825"/>
          <a:ext cx="3000000" cy="3000000"/>
        </p:xfrm>
        <a:graphic>
          <a:graphicData uri="http://schemas.openxmlformats.org/drawingml/2006/table">
            <a:tbl>
              <a:tblPr>
                <a:noFill/>
                <a:tableStyleId>{3D477EC0-09F4-4FD1-A4F3-668C86AD559F}</a:tableStyleId>
              </a:tblPr>
              <a:tblGrid>
                <a:gridCol w="4436425"/>
                <a:gridCol w="2428475"/>
              </a:tblGrid>
              <a:tr h="8264600">
                <a:tc>
                  <a:txBody>
                    <a:bodyPr/>
                    <a:lstStyle/>
                    <a:p>
                      <a:pPr indent="0" lvl="0" marL="0" rtl="0" algn="l">
                        <a:spcBef>
                          <a:spcPts val="0"/>
                        </a:spcBef>
                        <a:spcAft>
                          <a:spcPts val="0"/>
                        </a:spcAft>
                        <a:buNone/>
                      </a:pPr>
                      <a:r>
                        <a:rPr lang="en" sz="1200">
                          <a:latin typeface="Inter"/>
                          <a:ea typeface="Inter"/>
                          <a:cs typeface="Inter"/>
                          <a:sym typeface="Inter"/>
                        </a:rPr>
                        <a:t>Over 12,000 years ago, during the Paleolithic Era, people lived as hunter-gatherers, moving from place to place in search of food by hunting animals and foraging wild plants. But around 10,000 BCE, a major turning point in human history occurred. The Neolithic Revolution started in the Fertile Crescent, a boomerang-shaped region of the Middle East where humans first took up farming. </a:t>
                      </a:r>
                      <a:r>
                        <a:rPr b="1" lang="en" sz="1200">
                          <a:solidFill>
                            <a:schemeClr val="dk1"/>
                          </a:solidFill>
                          <a:latin typeface="Inter"/>
                          <a:ea typeface="Inter"/>
                          <a:cs typeface="Inter"/>
                          <a:sym typeface="Inter"/>
                        </a:rPr>
                        <a:t>(A &amp; B) </a:t>
                      </a:r>
                      <a:r>
                        <a:rPr lang="en" sz="1200">
                          <a:latin typeface="Inter"/>
                          <a:ea typeface="Inter"/>
                          <a:cs typeface="Inter"/>
                          <a:sym typeface="Inter"/>
                        </a:rPr>
                        <a:t>Shortly after, Stone Age humans in other parts of the world also began to practice agriculture. This fundamental change, led to the domestication of plants and animals and the development of farming. </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As agriculture spread, farming communities developed across the globe—in China, people began cultivating rice and millet; in Egypt, wheat and barley were grown along the Nile; and in the Americas, early farmers grew crops like squash, avocado, and corn. </a:t>
                      </a:r>
                      <a:r>
                        <a:rPr b="1" lang="en" sz="1200">
                          <a:latin typeface="Inter"/>
                          <a:ea typeface="Inter"/>
                          <a:cs typeface="Inter"/>
                          <a:sym typeface="Inter"/>
                        </a:rPr>
                        <a:t>(C)</a:t>
                      </a:r>
                      <a:r>
                        <a:rPr lang="en" sz="1200">
                          <a:latin typeface="Inter"/>
                          <a:ea typeface="Inter"/>
                          <a:cs typeface="Inter"/>
                          <a:sym typeface="Inter"/>
                        </a:rPr>
                        <a:t>These developments happened independently in different regions, but they had similar effects: once-nomadic groups became sedentary, populations grew, and people began to build villages and towns. </a:t>
                      </a:r>
                      <a:r>
                        <a:rPr b="1" lang="en" sz="1200">
                          <a:latin typeface="Inter"/>
                          <a:ea typeface="Inter"/>
                          <a:cs typeface="Inter"/>
                          <a:sym typeface="Inter"/>
                        </a:rPr>
                        <a:t>(D)</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Eventually, these early settlements expanded into the first civilizations, which began to appear after 3000 BCE, especially near river valleys that supported farming. These included Mesopotamia (in modern-day Iraq), Ancient Egypt (along the Nile River), the Indus River Valley (in South Asia), and China (along the Huang He River). Rivers provided fertile soil, fresh water, and transportation routes, all of which helped support agriculture and trade. </a:t>
                      </a:r>
                      <a:r>
                        <a:rPr b="1" lang="en" sz="1200">
                          <a:latin typeface="Inter"/>
                          <a:ea typeface="Inter"/>
                          <a:cs typeface="Inter"/>
                          <a:sym typeface="Inter"/>
                        </a:rPr>
                        <a:t>(E)</a:t>
                      </a:r>
                      <a:r>
                        <a:rPr lang="en" sz="1200">
                          <a:latin typeface="Inter"/>
                          <a:ea typeface="Inter"/>
                          <a:cs typeface="Inter"/>
                          <a:sym typeface="Inter"/>
                        </a:rPr>
                        <a:t> As food surpluses increased, people began to specialize in different jobs, develop laws, create written languages, and build more complex societies.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Many scholars debate why humans made the shift to farming, but one thing is clear: agriculture transformed human life, paving the way for the growth of cities, governments, religions, and cultures.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For this CRP, you will explore how the development of agriculture influenced the rise of early civilizations. Use evidence from different regions of the ancient world to answer the guiding question: </a:t>
                      </a:r>
                      <a:r>
                        <a:rPr b="1" lang="en" sz="1200">
                          <a:latin typeface="Inter"/>
                          <a:ea typeface="Inter"/>
                          <a:cs typeface="Inter"/>
                          <a:sym typeface="Inter"/>
                        </a:rPr>
                        <a:t>How did the development of agriculture shape early civilizations?</a:t>
                      </a:r>
                      <a:endParaRPr b="1" sz="1200">
                        <a:latin typeface="Inter"/>
                        <a:ea typeface="Inter"/>
                        <a:cs typeface="Inter"/>
                        <a:sym typeface="Inter"/>
                      </a:endParaRPr>
                    </a:p>
                  </a:txBody>
                  <a:tcPr marT="109725" marB="109725" marR="109725" marL="109725">
                    <a:lnL cap="flat" cmpd="sng" w="12700">
                      <a:solidFill>
                        <a:srgbClr val="FFFFFF"/>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b="1" lang="en" sz="1200">
                          <a:latin typeface="Inter"/>
                          <a:ea typeface="Inter"/>
                          <a:cs typeface="Inter"/>
                          <a:sym typeface="Inter"/>
                        </a:rPr>
                        <a:t>A. </a:t>
                      </a:r>
                      <a:r>
                        <a:rPr lang="en" sz="1200">
                          <a:latin typeface="Inter"/>
                          <a:ea typeface="Inter"/>
                          <a:cs typeface="Inter"/>
                          <a:sym typeface="Inter"/>
                        </a:rPr>
                        <a:t>What major change happened around 10,000 BCE, and what is this period called?</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Neolithic Revolution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B. </a:t>
                      </a:r>
                      <a:r>
                        <a:rPr lang="en" sz="1200">
                          <a:latin typeface="Inter"/>
                          <a:ea typeface="Inter"/>
                          <a:cs typeface="Inter"/>
                          <a:sym typeface="Inter"/>
                        </a:rPr>
                        <a:t>When and where did farming first begin?</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Around 10,000 BCE in the Fertile Crescent, Middle East</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C. </a:t>
                      </a:r>
                      <a:r>
                        <a:rPr lang="en" sz="1200">
                          <a:latin typeface="Inter"/>
                          <a:ea typeface="Inter"/>
                          <a:cs typeface="Inter"/>
                          <a:sym typeface="Inter"/>
                        </a:rPr>
                        <a:t>What are some examples of crops that were grown in different parts of the world as agriculture spread?</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Wheat, barley, rice, squash, corn, avocado, millet</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D. </a:t>
                      </a:r>
                      <a:r>
                        <a:rPr lang="en" sz="1200">
                          <a:latin typeface="Inter"/>
                          <a:ea typeface="Inter"/>
                          <a:cs typeface="Inter"/>
                          <a:sym typeface="Inter"/>
                        </a:rPr>
                        <a:t>What effects did farming have on how people lived?</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Nomadic groups became sedentary and were able to build villages and towns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E. </a:t>
                      </a:r>
                      <a:r>
                        <a:rPr lang="en" sz="1200">
                          <a:latin typeface="Inter"/>
                          <a:ea typeface="Inter"/>
                          <a:cs typeface="Inter"/>
                          <a:sym typeface="Inter"/>
                        </a:rPr>
                        <a:t>Why did the first civilizations develop near rivers?</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Rivers provided fertile soil, fresh water, and transportation routes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txBody>
                  <a:tcPr marT="109725" marB="109725" marR="109725" marL="109725">
                    <a:lnL cap="flat" cmpd="sng" w="28575">
                      <a:solidFill>
                        <a:schemeClr val="accent1"/>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1" name="Shape 181"/>
        <p:cNvGrpSpPr/>
        <p:nvPr/>
      </p:nvGrpSpPr>
      <p:grpSpPr>
        <a:xfrm>
          <a:off x="0" y="0"/>
          <a:ext cx="0" cy="0"/>
          <a:chOff x="0" y="0"/>
          <a:chExt cx="0" cy="0"/>
        </a:xfrm>
      </p:grpSpPr>
      <p:sp>
        <p:nvSpPr>
          <p:cNvPr id="182" name="Google Shape;182;p3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CRP Prompt</a:t>
            </a:r>
            <a:endParaRPr sz="1900">
              <a:latin typeface="Halant"/>
              <a:ea typeface="Halant"/>
              <a:cs typeface="Halant"/>
              <a:sym typeface="Halant"/>
            </a:endParaRPr>
          </a:p>
        </p:txBody>
      </p:sp>
      <p:pic>
        <p:nvPicPr>
          <p:cNvPr id="183" name="Google Shape;183;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4" name="Google Shape;184;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5" name="Google Shape;185;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6" name="Google Shape;186;p32"/>
          <p:cNvSpPr txBox="1"/>
          <p:nvPr/>
        </p:nvSpPr>
        <p:spPr>
          <a:xfrm>
            <a:off x="2297150" y="2775675"/>
            <a:ext cx="5054100" cy="24813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Targeted Historical Thinking Skill:</a:t>
            </a:r>
            <a:endParaRPr b="1" sz="1800">
              <a:solidFill>
                <a:schemeClr val="dk1"/>
              </a:solidFill>
              <a:latin typeface="Halant"/>
              <a:ea typeface="Halant"/>
              <a:cs typeface="Halant"/>
              <a:sym typeface="Halant"/>
            </a:endParaRPr>
          </a:p>
          <a:p>
            <a:pPr indent="0" lvl="0" marL="0" rtl="0" algn="ctr">
              <a:spcBef>
                <a:spcPts val="0"/>
              </a:spcBef>
              <a:spcAft>
                <a:spcPts val="0"/>
              </a:spcAft>
              <a:buNone/>
            </a:pPr>
            <a:r>
              <a:rPr lang="en" sz="6000">
                <a:solidFill>
                  <a:schemeClr val="dk1"/>
                </a:solidFill>
                <a:latin typeface="Plus Jakarta Sans"/>
                <a:ea typeface="Plus Jakarta Sans"/>
                <a:cs typeface="Plus Jakarta Sans"/>
                <a:sym typeface="Plus Jakarta Sans"/>
              </a:rPr>
              <a:t>CAUSATION</a:t>
            </a:r>
            <a:endParaRPr sz="48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rPr lang="en" sz="12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 </a:t>
            </a:r>
            <a:endParaRPr sz="1200">
              <a:solidFill>
                <a:schemeClr val="dk1"/>
              </a:solidFill>
              <a:latin typeface="Inter"/>
              <a:ea typeface="Inter"/>
              <a:cs typeface="Inter"/>
              <a:sym typeface="Inter"/>
            </a:endParaRPr>
          </a:p>
        </p:txBody>
      </p:sp>
      <p:sp>
        <p:nvSpPr>
          <p:cNvPr id="187" name="Google Shape;187;p32"/>
          <p:cNvSpPr txBox="1"/>
          <p:nvPr/>
        </p:nvSpPr>
        <p:spPr>
          <a:xfrm>
            <a:off x="414050" y="5731727"/>
            <a:ext cx="6937200" cy="33585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None/>
            </a:pPr>
            <a:r>
              <a:rPr b="1" lang="en">
                <a:solidFill>
                  <a:srgbClr val="000000"/>
                </a:solidFill>
                <a:latin typeface="Inter"/>
                <a:ea typeface="Inter"/>
                <a:cs typeface="Inter"/>
                <a:sym typeface="Inter"/>
              </a:rPr>
              <a:t>Documents</a:t>
            </a:r>
            <a:endParaRPr b="1">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00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A:</a:t>
            </a:r>
            <a:r>
              <a:rPr lang="en" sz="1200">
                <a:solidFill>
                  <a:schemeClr val="dk1"/>
                </a:solidFill>
                <a:highlight>
                  <a:schemeClr val="lt1"/>
                </a:highlight>
                <a:latin typeface="Inter"/>
                <a:ea typeface="Inter"/>
                <a:cs typeface="Inter"/>
                <a:sym typeface="Inter"/>
              </a:rPr>
              <a:t> </a:t>
            </a:r>
            <a:r>
              <a:rPr lang="en" sz="1200">
                <a:solidFill>
                  <a:schemeClr val="dk1"/>
                </a:solidFill>
                <a:latin typeface="Inter"/>
                <a:ea typeface="Inter"/>
                <a:cs typeface="Inter"/>
                <a:sym typeface="Inter"/>
              </a:rPr>
              <a:t>Saqib Qayyum, “Excavated ruins of Mohenjo-daro, with the Great Bath in the foreground and the granary mound in the background, ca. 3300 BCE to 1300 BCE,” photo taken March 8, 2014. CC BY-SA 3.0</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B: Cuneiform tablet recording the number of barley and malt crops, Mesopotamia, 3100-2900 B.C.E.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C: (Image Source) Ancient Egyptian Social Pyramid, 2025. Created by Thinking Nation. (Text Source) Charlotte Booth, </a:t>
            </a:r>
            <a:r>
              <a:rPr i="1" lang="en" sz="1200">
                <a:solidFill>
                  <a:schemeClr val="dk1"/>
                </a:solidFill>
                <a:latin typeface="Inter"/>
                <a:ea typeface="Inter"/>
                <a:cs typeface="Inter"/>
                <a:sym typeface="Inter"/>
              </a:rPr>
              <a:t>How to Survive in Ancient Egypt</a:t>
            </a:r>
            <a:r>
              <a:rPr lang="en" sz="1200">
                <a:solidFill>
                  <a:schemeClr val="dk1"/>
                </a:solidFill>
                <a:latin typeface="Inter"/>
                <a:ea typeface="Inter"/>
                <a:cs typeface="Inter"/>
                <a:sym typeface="Inter"/>
              </a:rPr>
              <a:t>, 2020.</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D: Guillaume Fournié, Dirk U. Pfeiffer and Robin Bendrey, “Early animal farming and zoonotic disease dynamics: modelling brucellosis transmission in Neolithic goat populations,” </a:t>
            </a:r>
            <a:r>
              <a:rPr i="1" lang="en" sz="1200">
                <a:solidFill>
                  <a:schemeClr val="dk1"/>
                </a:solidFill>
                <a:latin typeface="Inter"/>
                <a:ea typeface="Inter"/>
                <a:cs typeface="Inter"/>
                <a:sym typeface="Inter"/>
              </a:rPr>
              <a:t>Royal Society Open Science</a:t>
            </a:r>
            <a:r>
              <a:rPr lang="en" sz="1200">
                <a:solidFill>
                  <a:schemeClr val="dk1"/>
                </a:solidFill>
                <a:latin typeface="Inter"/>
                <a:ea typeface="Inter"/>
                <a:cs typeface="Inter"/>
                <a:sym typeface="Inter"/>
              </a:rPr>
              <a:t> Journal, February 2017.</a:t>
            </a:r>
            <a:endParaRPr sz="1200">
              <a:solidFill>
                <a:schemeClr val="dk1"/>
              </a:solidFill>
              <a:latin typeface="Inter"/>
              <a:ea typeface="Inter"/>
              <a:cs typeface="Inter"/>
              <a:sym typeface="Inter"/>
            </a:endParaRPr>
          </a:p>
        </p:txBody>
      </p:sp>
      <p:sp>
        <p:nvSpPr>
          <p:cNvPr id="188" name="Google Shape;188;p32"/>
          <p:cNvSpPr txBox="1"/>
          <p:nvPr/>
        </p:nvSpPr>
        <p:spPr>
          <a:xfrm>
            <a:off x="434438" y="852788"/>
            <a:ext cx="6903600" cy="15621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2700">
                <a:solidFill>
                  <a:schemeClr val="dk1"/>
                </a:solidFill>
                <a:latin typeface="Plus Jakarta Sans"/>
                <a:ea typeface="Plus Jakarta Sans"/>
                <a:cs typeface="Plus Jakarta Sans"/>
                <a:sym typeface="Plus Jakarta Sans"/>
              </a:rPr>
              <a:t>How did the development of agriculture shape early civilizations?</a:t>
            </a:r>
            <a:endParaRPr sz="3300">
              <a:solidFill>
                <a:schemeClr val="dk1"/>
              </a:solidFill>
              <a:latin typeface="Plus Jakarta Sans"/>
              <a:ea typeface="Plus Jakarta Sans"/>
              <a:cs typeface="Plus Jakarta Sans"/>
              <a:sym typeface="Plus Jakarta Sans"/>
            </a:endParaRPr>
          </a:p>
        </p:txBody>
      </p:sp>
      <p:pic>
        <p:nvPicPr>
          <p:cNvPr id="189" name="Google Shape;189;p32"/>
          <p:cNvPicPr preferRelativeResize="0"/>
          <p:nvPr/>
        </p:nvPicPr>
        <p:blipFill>
          <a:blip r:embed="rId4">
            <a:alphaModFix/>
          </a:blip>
          <a:stretch>
            <a:fillRect/>
          </a:stretch>
        </p:blipFill>
        <p:spPr>
          <a:xfrm>
            <a:off x="381550" y="3096375"/>
            <a:ext cx="1839900" cy="1839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3" name="Shape 193"/>
        <p:cNvGrpSpPr/>
        <p:nvPr/>
      </p:nvGrpSpPr>
      <p:grpSpPr>
        <a:xfrm>
          <a:off x="0" y="0"/>
          <a:ext cx="0" cy="0"/>
          <a:chOff x="0" y="0"/>
          <a:chExt cx="0" cy="0"/>
        </a:xfrm>
      </p:grpSpPr>
      <p:sp>
        <p:nvSpPr>
          <p:cNvPr id="194" name="Google Shape;194;p3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95" name="Google Shape;195;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6" name="Google Shape;196;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7" name="Google Shape;197;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98" name="Google Shape;198;p33"/>
          <p:cNvGraphicFramePr/>
          <p:nvPr/>
        </p:nvGraphicFramePr>
        <p:xfrm>
          <a:off x="427050" y="589575"/>
          <a:ext cx="3000000" cy="3000000"/>
        </p:xfrm>
        <a:graphic>
          <a:graphicData uri="http://schemas.openxmlformats.org/drawingml/2006/table">
            <a:tbl>
              <a:tblPr>
                <a:noFill/>
                <a:tableStyleId>{3D477EC0-09F4-4FD1-A4F3-668C86AD559F}</a:tableStyleId>
              </a:tblPr>
              <a:tblGrid>
                <a:gridCol w="6934200"/>
              </a:tblGrid>
              <a:tr h="304525">
                <a:tc>
                  <a:txBody>
                    <a:bodyPr/>
                    <a:lstStyle/>
                    <a:p>
                      <a:pPr indent="0" lvl="0" marL="0" rtl="0" algn="l">
                        <a:spcBef>
                          <a:spcPts val="0"/>
                        </a:spcBef>
                        <a:spcAft>
                          <a:spcPts val="0"/>
                        </a:spcAft>
                        <a:buNone/>
                      </a:pPr>
                      <a:r>
                        <a:rPr lang="en" sz="1200">
                          <a:latin typeface="Halant"/>
                          <a:ea typeface="Halant"/>
                          <a:cs typeface="Halant"/>
                          <a:sym typeface="Halant"/>
                        </a:rPr>
                        <a:t>Source: Saqib Qayyum, “</a:t>
                      </a:r>
                      <a:r>
                        <a:rPr lang="en" sz="1200">
                          <a:latin typeface="Halant"/>
                          <a:ea typeface="Halant"/>
                          <a:cs typeface="Halant"/>
                          <a:sym typeface="Halant"/>
                        </a:rPr>
                        <a:t>Excavated ruins of Mohenjo-daro, with the Great Bath in the foreground and the granary mound in the background, ca. 3300 BCE to 1300 BCE,” photo taken March 8, 2014. CC BY-SA 3.0</a:t>
                      </a:r>
                      <a:endParaRPr sz="1200">
                        <a:latin typeface="Halant"/>
                        <a:ea typeface="Halant"/>
                        <a:cs typeface="Halant"/>
                        <a:sym typeface="Halant"/>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4376950">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Mohenjo-daro, located in present-day Pakistan, is an archaeological site containing the ruins of one of the largest settlements of the Indus Valley Civilization. It was a well-planned city, with sophisticated urban planning, including a grid-like street layout and advanced drainage systems. The city flourished around 2500 to 1900 BCE and is known for structures like the Great Bath and the Granary.</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
        <p:nvSpPr>
          <p:cNvPr id="199" name="Google Shape;199;p33"/>
          <p:cNvSpPr txBox="1"/>
          <p:nvPr/>
        </p:nvSpPr>
        <p:spPr>
          <a:xfrm>
            <a:off x="433650" y="6067200"/>
            <a:ext cx="6921000" cy="32526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Observe the picture of the ruins of Mohenjo-daro. What do you notice about the layout and construction of the city? Describe as many details as you can.</a:t>
            </a:r>
            <a:endParaRPr sz="1200">
              <a:solidFill>
                <a:srgbClr val="000000"/>
              </a:solidFill>
              <a:highlight>
                <a:srgbClr val="FFFFFF"/>
              </a:highlight>
              <a:latin typeface="Inter"/>
              <a:ea typeface="Inter"/>
              <a:cs typeface="Inter"/>
              <a:sym typeface="Inter"/>
            </a:endParaRPr>
          </a:p>
          <a:p>
            <a:pPr indent="0" lvl="0" marL="457200" rtl="0" algn="l">
              <a:spcBef>
                <a:spcPts val="0"/>
              </a:spcBef>
              <a:spcAft>
                <a:spcPts val="0"/>
              </a:spcAft>
              <a:buNone/>
            </a:pPr>
            <a:r>
              <a:rPr b="1" lang="en" sz="1200">
                <a:solidFill>
                  <a:schemeClr val="accent1"/>
                </a:solidFill>
                <a:highlight>
                  <a:srgbClr val="FFFFFF"/>
                </a:highlight>
                <a:latin typeface="Inter"/>
                <a:ea typeface="Inter"/>
                <a:cs typeface="Inter"/>
                <a:sym typeface="Inter"/>
              </a:rPr>
              <a:t>The city has organized streets, large buildings, and a central structure called the Great Bath. The layout is grid-like and planned.</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Based on what archaeologists have found, what kinds of structures did the people of Mohenjo-daro build using stone or other materials?</a:t>
            </a:r>
            <a:endParaRPr sz="1200">
              <a:solidFill>
                <a:srgbClr val="000000"/>
              </a:solidFill>
              <a:highlight>
                <a:srgbClr val="FFFFFF"/>
              </a:highlight>
              <a:latin typeface="Inter"/>
              <a:ea typeface="Inter"/>
              <a:cs typeface="Inter"/>
              <a:sym typeface="Inter"/>
            </a:endParaRPr>
          </a:p>
          <a:p>
            <a:pPr indent="0" lvl="0" marL="457200" rtl="0" algn="l">
              <a:spcBef>
                <a:spcPts val="0"/>
              </a:spcBef>
              <a:spcAft>
                <a:spcPts val="0"/>
              </a:spcAft>
              <a:buNone/>
            </a:pPr>
            <a:r>
              <a:rPr b="1" lang="en" sz="1200">
                <a:solidFill>
                  <a:schemeClr val="accent1"/>
                </a:solidFill>
                <a:highlight>
                  <a:srgbClr val="FFFFFF"/>
                </a:highlight>
                <a:latin typeface="Inter"/>
                <a:ea typeface="Inter"/>
                <a:cs typeface="Inter"/>
                <a:sym typeface="Inter"/>
              </a:rPr>
              <a:t>They built public baths, granaries, houses, and possibly walls using baked bricks and stone.</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Before agriculture, people moved from place to place in search of food. How might the development of agriculture have allowed the people of Mohenjo-daro to build a city like this? </a:t>
            </a:r>
            <a:endParaRPr sz="1200">
              <a:highlight>
                <a:srgbClr val="FFFFFF"/>
              </a:highlight>
              <a:latin typeface="Inter"/>
              <a:ea typeface="Inter"/>
              <a:cs typeface="Inter"/>
              <a:sym typeface="Inter"/>
            </a:endParaRPr>
          </a:p>
          <a:p>
            <a:pPr indent="0" lvl="0" marL="457200" rtl="0" algn="l">
              <a:spcBef>
                <a:spcPts val="0"/>
              </a:spcBef>
              <a:spcAft>
                <a:spcPts val="0"/>
              </a:spcAft>
              <a:buNone/>
            </a:pPr>
            <a:r>
              <a:rPr b="1" lang="en" sz="1200">
                <a:solidFill>
                  <a:schemeClr val="accent1"/>
                </a:solidFill>
                <a:highlight>
                  <a:srgbClr val="FFFFFF"/>
                </a:highlight>
                <a:latin typeface="Inter"/>
                <a:ea typeface="Inter"/>
                <a:cs typeface="Inter"/>
                <a:sym typeface="Inter"/>
              </a:rPr>
              <a:t>Agriculture provided a steady food supply, allowing people to settle permanently and focus on building cities as the population grew.</a:t>
            </a:r>
            <a:endParaRPr b="1" sz="1200">
              <a:solidFill>
                <a:schemeClr val="accent1"/>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Work Sans"/>
              <a:ea typeface="Work Sans"/>
              <a:cs typeface="Work Sans"/>
              <a:sym typeface="Work Sans"/>
            </a:endParaRPr>
          </a:p>
        </p:txBody>
      </p:sp>
      <p:pic>
        <p:nvPicPr>
          <p:cNvPr id="200" name="Google Shape;200;p33"/>
          <p:cNvPicPr preferRelativeResize="0"/>
          <p:nvPr/>
        </p:nvPicPr>
        <p:blipFill>
          <a:blip r:embed="rId4">
            <a:alphaModFix/>
          </a:blip>
          <a:stretch>
            <a:fillRect/>
          </a:stretch>
        </p:blipFill>
        <p:spPr>
          <a:xfrm>
            <a:off x="1520938" y="1444100"/>
            <a:ext cx="4730534" cy="35479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