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Lst>
  <p:sldSz cy="10058400" cx="7772400"/>
  <p:notesSz cx="6858000" cy="9144000"/>
  <p:embeddedFontLst>
    <p:embeddedFont>
      <p:font typeface="Halant"/>
      <p:regular r:id="rId16"/>
      <p:bold r:id="rId17"/>
    </p:embeddedFont>
    <p:embeddedFont>
      <p:font typeface="Inter"/>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3073DD7-76E4-4728-A758-706FFD6B481A}">
  <a:tblStyle styleId="{83073DD7-76E4-4728-A758-706FFD6B481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F4F15E15-982F-443C-B243-D9414011F485}"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11" Type="http://schemas.openxmlformats.org/officeDocument/2006/relationships/slide" Target="slides/slide5.xml"/><Relationship Id="rId10" Type="http://schemas.openxmlformats.org/officeDocument/2006/relationships/slide" Target="slides/slide4.xml"/><Relationship Id="rId21" Type="http://schemas.openxmlformats.org/officeDocument/2006/relationships/font" Target="fonts/Inter-boldItalic.fntdata"/><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font" Target="fonts/Halant-bold.fntdata"/><Relationship Id="rId16" Type="http://schemas.openxmlformats.org/officeDocument/2006/relationships/font" Target="fonts/Halant-regular.fntdata"/><Relationship Id="rId5" Type="http://schemas.openxmlformats.org/officeDocument/2006/relationships/slideMaster" Target="slideMasters/slideMaster1.xml"/><Relationship Id="rId19" Type="http://schemas.openxmlformats.org/officeDocument/2006/relationships/font" Target="fonts/Inter-bold.fntdata"/><Relationship Id="rId6" Type="http://schemas.openxmlformats.org/officeDocument/2006/relationships/notesMaster" Target="notesMasters/notesMaster1.xml"/><Relationship Id="rId18" Type="http://schemas.openxmlformats.org/officeDocument/2006/relationships/font" Target="fonts/Inter-regular.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1635d0d1d3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1635d0d1d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g31635d0d1d3_0_5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1" name="Google Shape;61;g31635d0d1d3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31635d0d1d3_0_10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31635d0d1d3_0_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31b7b815321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31b7b81532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31b7b815321_0_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31b7b815321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31b7b815321_0_1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31b7b815321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31b7b815321_0_2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31b7b815321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31b7b815321_0_3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31b7b815321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31b7b815321_0_4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31b7b815321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graphicFrame>
        <p:nvGraphicFramePr>
          <p:cNvPr id="54" name="Google Shape;54;p13"/>
          <p:cNvGraphicFramePr/>
          <p:nvPr/>
        </p:nvGraphicFramePr>
        <p:xfrm>
          <a:off x="381545" y="666515"/>
          <a:ext cx="3000000" cy="3000000"/>
        </p:xfrm>
        <a:graphic>
          <a:graphicData uri="http://schemas.openxmlformats.org/drawingml/2006/table">
            <a:tbl>
              <a:tblPr>
                <a:noFill/>
                <a:tableStyleId>{83073DD7-76E4-4728-A758-706FFD6B481A}</a:tableStyleId>
              </a:tblPr>
              <a:tblGrid>
                <a:gridCol w="7073250"/>
              </a:tblGrid>
              <a:tr h="599200">
                <a:tc>
                  <a:txBody>
                    <a:bodyPr/>
                    <a:lstStyle/>
                    <a:p>
                      <a:pPr indent="0" lvl="0" marL="0" rtl="0" algn="l">
                        <a:spcBef>
                          <a:spcPts val="0"/>
                        </a:spcBef>
                        <a:spcAft>
                          <a:spcPts val="0"/>
                        </a:spcAft>
                        <a:buClr>
                          <a:srgbClr val="000000"/>
                        </a:buClr>
                        <a:buSzPts val="1200"/>
                        <a:buFont typeface="Arial"/>
                        <a:buNone/>
                      </a:pPr>
                      <a:r>
                        <a:rPr lang="en" sz="1200">
                          <a:solidFill>
                            <a:srgbClr val="000000"/>
                          </a:solidFill>
                          <a:latin typeface="Halant"/>
                          <a:ea typeface="Halant"/>
                          <a:cs typeface="Halant"/>
                          <a:sym typeface="Halant"/>
                        </a:rPr>
                        <a:t>Source: Marco Polo and Rustichello of Pisa, </a:t>
                      </a:r>
                      <a:r>
                        <a:rPr i="1" lang="en" sz="1200">
                          <a:solidFill>
                            <a:srgbClr val="000000"/>
                          </a:solidFill>
                          <a:latin typeface="Halant"/>
                          <a:ea typeface="Halant"/>
                          <a:cs typeface="Halant"/>
                          <a:sym typeface="Halant"/>
                        </a:rPr>
                        <a:t>The Travels of Marco Polo</a:t>
                      </a:r>
                      <a:r>
                        <a:rPr lang="en" sz="1200">
                          <a:solidFill>
                            <a:srgbClr val="000000"/>
                          </a:solidFill>
                          <a:latin typeface="Halant"/>
                          <a:ea typeface="Halant"/>
                          <a:cs typeface="Halant"/>
                          <a:sym typeface="Halant"/>
                        </a:rPr>
                        <a:t>, Vol. 2. 1299</a:t>
                      </a:r>
                      <a:r>
                        <a:rPr lang="en" sz="1200">
                          <a:latin typeface="Halant"/>
                          <a:ea typeface="Halant"/>
                          <a:cs typeface="Halant"/>
                          <a:sym typeface="Halant"/>
                        </a:rPr>
                        <a:t> </a:t>
                      </a:r>
                      <a:r>
                        <a:rPr lang="en" sz="1200">
                          <a:solidFill>
                            <a:srgbClr val="000000"/>
                          </a:solidFill>
                          <a:latin typeface="Halant"/>
                          <a:ea typeface="Halant"/>
                          <a:cs typeface="Halant"/>
                          <a:sym typeface="Halant"/>
                        </a:rPr>
                        <a:t>C.E. Translated by Henry Yule, 1903. Project Gutenberg.</a:t>
                      </a:r>
                      <a:endParaRPr sz="1200">
                        <a:solidFill>
                          <a:srgbClr val="000000"/>
                        </a:solidFill>
                        <a:latin typeface="Halant"/>
                        <a:ea typeface="Halant"/>
                        <a:cs typeface="Halant"/>
                        <a:sym typeface="Halant"/>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4148350">
                <a:tc>
                  <a:txBody>
                    <a:bodyPr/>
                    <a:lstStyle/>
                    <a:p>
                      <a:pPr indent="0" lvl="0" marL="0" rtl="0" algn="l">
                        <a:spcBef>
                          <a:spcPts val="0"/>
                        </a:spcBef>
                        <a:spcAft>
                          <a:spcPts val="0"/>
                        </a:spcAft>
                        <a:buClr>
                          <a:srgbClr val="000000"/>
                        </a:buClr>
                        <a:buSzPts val="1200"/>
                        <a:buFont typeface="Arial"/>
                        <a:buNone/>
                      </a:pPr>
                      <a:r>
                        <a:rPr lang="en" sz="1200">
                          <a:solidFill>
                            <a:srgbClr val="000000"/>
                          </a:solidFill>
                          <a:latin typeface="Inter"/>
                          <a:ea typeface="Inter"/>
                          <a:cs typeface="Inter"/>
                          <a:sym typeface="Inter"/>
                        </a:rPr>
                        <a:t>At this city you must know is the Haven of Zayton*, frequented by all the ships of India, which bring thither spicery and all other kinds of costly wares. It is the port also that is frequented by all the merchants of Manzi [southern China], for hither is imported the most astonishing quantity of goods and of precious stones and pearls, and from this they are distributed all over Manzi. And I assure you that for one shipload of pepper that goes to Alexandria [Egypt] or elsewhere, destined for Christendom, there come a hundred such, aye and more too, to this haven of Zayton; for it is one of the two greatest havens in the world for commerce.</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200">
                          <a:solidFill>
                            <a:srgbClr val="000000"/>
                          </a:solidFill>
                          <a:latin typeface="Inter"/>
                          <a:ea typeface="Inter"/>
                          <a:cs typeface="Inter"/>
                          <a:sym typeface="Inter"/>
                        </a:rPr>
                        <a:t>There is a great abundance here of all provision for every necessity of man's life. It is a charming country, and the people are very quiet, and fond of an easy life. Many come hither from Upper India to have their bodies painted with the needle in the way we have elsewhere described, there being many adepts at this craft in the city.</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200">
                          <a:solidFill>
                            <a:srgbClr val="000000"/>
                          </a:solidFill>
                          <a:latin typeface="Inter"/>
                          <a:ea typeface="Inter"/>
                          <a:cs typeface="Inter"/>
                          <a:sym typeface="Inter"/>
                        </a:rPr>
                        <a:t>Let me tell you also that in this province there is a town called TYUNJU, where they make vessels of porcelain of all sizes, the finest that can be imagined. They make it nowhere but in that city, and thence it is exported all over the world. Here it is abundant and very cheap, insomuch that for a Venice groat [coin]  you can buy three dishes so fine that you could not imagine better.</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200">
                          <a:solidFill>
                            <a:srgbClr val="000000"/>
                          </a:solidFill>
                          <a:latin typeface="Inter"/>
                          <a:ea typeface="Inter"/>
                          <a:cs typeface="Inter"/>
                          <a:sym typeface="Inter"/>
                        </a:rPr>
                        <a:t>*Zayton was the western name for the city of Quanzhou</a:t>
                      </a:r>
                      <a:endParaRPr sz="1200">
                        <a:solidFill>
                          <a:srgbClr val="000000"/>
                        </a:solidFill>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58" name="Google Shape;58;p1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2000">
                <a:latin typeface="Halant"/>
                <a:ea typeface="Halant"/>
                <a:cs typeface="Halant"/>
                <a:sym typeface="Halant"/>
              </a:rPr>
              <a:t>Document A: Marco Polo</a:t>
            </a:r>
            <a:endParaRPr sz="2000">
              <a:latin typeface="Halant"/>
              <a:ea typeface="Halant"/>
              <a:cs typeface="Halant"/>
              <a:sym typeface="Halant"/>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2" name="Shape 62"/>
        <p:cNvGrpSpPr/>
        <p:nvPr/>
      </p:nvGrpSpPr>
      <p:grpSpPr>
        <a:xfrm>
          <a:off x="0" y="0"/>
          <a:ext cx="0" cy="0"/>
          <a:chOff x="0" y="0"/>
          <a:chExt cx="0" cy="0"/>
        </a:xfrm>
      </p:grpSpPr>
      <p:sp>
        <p:nvSpPr>
          <p:cNvPr id="63" name="Google Shape;63;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2000">
                <a:latin typeface="Halant"/>
                <a:ea typeface="Halant"/>
                <a:cs typeface="Halant"/>
                <a:sym typeface="Halant"/>
              </a:rPr>
              <a:t>Document B</a:t>
            </a:r>
            <a:r>
              <a:rPr lang="en" sz="2000">
                <a:latin typeface="Halant"/>
                <a:ea typeface="Halant"/>
                <a:cs typeface="Halant"/>
                <a:sym typeface="Halant"/>
              </a:rPr>
              <a:t>: Ibn Battuta</a:t>
            </a:r>
            <a:endParaRPr sz="2000">
              <a:latin typeface="Halant"/>
              <a:ea typeface="Halant"/>
              <a:cs typeface="Halant"/>
              <a:sym typeface="Halant"/>
            </a:endParaRPr>
          </a:p>
        </p:txBody>
      </p:sp>
      <p:pic>
        <p:nvPicPr>
          <p:cNvPr id="64" name="Google Shape;64;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5" name="Google Shape;65;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57250" y="694700"/>
          <a:ext cx="3000000" cy="3000000"/>
        </p:xfrm>
        <a:graphic>
          <a:graphicData uri="http://schemas.openxmlformats.org/drawingml/2006/table">
            <a:tbl>
              <a:tblPr>
                <a:noFill/>
                <a:tableStyleId>{F4F15E15-982F-443C-B243-D9414011F485}</a:tableStyleId>
              </a:tblPr>
              <a:tblGrid>
                <a:gridCol w="3316800"/>
                <a:gridCol w="1255200"/>
                <a:gridCol w="2286000"/>
              </a:tblGrid>
              <a:tr h="399250">
                <a:tc gridSpan="3">
                  <a:txBody>
                    <a:bodyPr/>
                    <a:lstStyle/>
                    <a:p>
                      <a:pPr indent="0" lvl="0" marL="0" rtl="0" algn="l">
                        <a:spcBef>
                          <a:spcPts val="0"/>
                        </a:spcBef>
                        <a:spcAft>
                          <a:spcPts val="0"/>
                        </a:spcAft>
                        <a:buNone/>
                      </a:pPr>
                      <a:r>
                        <a:rPr lang="en" sz="1200">
                          <a:latin typeface="Halant"/>
                          <a:ea typeface="Halant"/>
                          <a:cs typeface="Halant"/>
                          <a:sym typeface="Halant"/>
                        </a:rPr>
                        <a:t>Source: Ibn Battuta, </a:t>
                      </a:r>
                      <a:r>
                        <a:rPr i="1" lang="en" sz="1200">
                          <a:latin typeface="Halant"/>
                          <a:ea typeface="Halant"/>
                          <a:cs typeface="Halant"/>
                          <a:sym typeface="Halant"/>
                        </a:rPr>
                        <a:t>Travels in Asia and Africa 1325-1354</a:t>
                      </a:r>
                      <a:r>
                        <a:rPr lang="en" sz="1200">
                          <a:latin typeface="Halant"/>
                          <a:ea typeface="Halant"/>
                          <a:cs typeface="Halant"/>
                          <a:sym typeface="Halant"/>
                        </a:rPr>
                        <a:t>, Translated by H.A.R. Gibb, 1929. </a:t>
                      </a:r>
                      <a:endParaRPr sz="1200">
                        <a:latin typeface="Halant"/>
                        <a:ea typeface="Halant"/>
                        <a:cs typeface="Halant"/>
                        <a:sym typeface="Halant"/>
                      </a:endParaRPr>
                    </a:p>
                  </a:txBody>
                  <a:tcPr marT="91450" marB="91450"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6692125">
                <a:tc>
                  <a:txBody>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Ibn Battuta judges the character of the people of Mali</a:t>
                      </a:r>
                      <a:endParaRPr b="1" sz="1200">
                        <a:solidFill>
                          <a:schemeClr val="dk1"/>
                        </a:solidFill>
                        <a:latin typeface="Inter"/>
                        <a:ea typeface="Inter"/>
                        <a:cs typeface="Inter"/>
                        <a:sym typeface="Inter"/>
                      </a:endParaRPr>
                    </a:p>
                    <a:p>
                      <a:pPr indent="0" lvl="0" marL="0" rtl="0" algn="l">
                        <a:lnSpc>
                          <a:spcPct val="100000"/>
                        </a:lnSpc>
                        <a:spcBef>
                          <a:spcPts val="900"/>
                        </a:spcBef>
                        <a:spcAft>
                          <a:spcPts val="0"/>
                        </a:spcAft>
                        <a:buClr>
                          <a:schemeClr val="dk1"/>
                        </a:buClr>
                        <a:buSzPts val="1100"/>
                        <a:buFont typeface="Arial"/>
                        <a:buNone/>
                      </a:pPr>
                      <a:r>
                        <a:rPr lang="en" sz="1200">
                          <a:solidFill>
                            <a:schemeClr val="dk1"/>
                          </a:solidFill>
                          <a:latin typeface="Inter"/>
                          <a:ea typeface="Inter"/>
                          <a:cs typeface="Inter"/>
                          <a:sym typeface="Inter"/>
                        </a:rPr>
                        <a:t>The Negroes possess some admirable qualities. They are seldom unjust, and have a greater abhorrence of injustice than any other people. Their sultan shows no mercy to anyone who is guilty of the least act of it. There is complete security in their country. Neither traveller nor inhabitant in it has anything to fear from robbers or men of violence. </a:t>
                      </a:r>
                      <a:endParaRPr sz="1200">
                        <a:solidFill>
                          <a:schemeClr val="dk1"/>
                        </a:solidFill>
                        <a:latin typeface="Inter"/>
                        <a:ea typeface="Inter"/>
                        <a:cs typeface="Inter"/>
                        <a:sym typeface="Inter"/>
                      </a:endParaRPr>
                    </a:p>
                    <a:p>
                      <a:pPr indent="0" lvl="0" marL="0" rtl="0" algn="l">
                        <a:lnSpc>
                          <a:spcPct val="133333"/>
                        </a:lnSpc>
                        <a:spcBef>
                          <a:spcPts val="900"/>
                        </a:spcBef>
                        <a:spcAft>
                          <a:spcPts val="0"/>
                        </a:spcAft>
                        <a:buClr>
                          <a:schemeClr val="dk1"/>
                        </a:buClr>
                        <a:buSzPts val="1100"/>
                        <a:buFont typeface="Arial"/>
                        <a:buNone/>
                      </a:pPr>
                      <a:r>
                        <a:rPr b="1" lang="en" sz="1200">
                          <a:solidFill>
                            <a:schemeClr val="dk1"/>
                          </a:solidFill>
                          <a:latin typeface="Inter"/>
                          <a:ea typeface="Inter"/>
                          <a:cs typeface="Inter"/>
                          <a:sym typeface="Inter"/>
                        </a:rPr>
                        <a:t>Their piety</a:t>
                      </a:r>
                      <a:endParaRPr b="1" sz="1200">
                        <a:solidFill>
                          <a:schemeClr val="dk1"/>
                        </a:solidFill>
                        <a:latin typeface="Inter"/>
                        <a:ea typeface="Inter"/>
                        <a:cs typeface="Inter"/>
                        <a:sym typeface="Inter"/>
                      </a:endParaRPr>
                    </a:p>
                    <a:p>
                      <a:pPr indent="0" lvl="0" marL="0" rtl="0" algn="l">
                        <a:lnSpc>
                          <a:spcPct val="100000"/>
                        </a:lnSpc>
                        <a:spcBef>
                          <a:spcPts val="900"/>
                        </a:spcBef>
                        <a:spcAft>
                          <a:spcPts val="0"/>
                        </a:spcAft>
                        <a:buClr>
                          <a:schemeClr val="dk1"/>
                        </a:buClr>
                        <a:buSzPts val="1100"/>
                        <a:buFont typeface="Arial"/>
                        <a:buNone/>
                      </a:pPr>
                      <a:r>
                        <a:rPr lang="en" sz="1200">
                          <a:solidFill>
                            <a:schemeClr val="dk1"/>
                          </a:solidFill>
                          <a:latin typeface="Inter"/>
                          <a:ea typeface="Inter"/>
                          <a:cs typeface="Inter"/>
                          <a:sym typeface="Inter"/>
                        </a:rPr>
                        <a:t>On Fridays, if a man does not go early to the mosque, he cannot find a corner to pray in, on account of the crowd. It is a custom of theirs to send each man his boy [to the mosque] with his prayer-mat; the boy spreads it out for his master in a place befitting him [and remains on it] until he comes to the mosque. </a:t>
                      </a:r>
                      <a:endParaRPr sz="1200">
                        <a:solidFill>
                          <a:schemeClr val="dk1"/>
                        </a:solidFill>
                        <a:latin typeface="Inter"/>
                        <a:ea typeface="Inter"/>
                        <a:cs typeface="Inter"/>
                        <a:sym typeface="Inter"/>
                      </a:endParaRPr>
                    </a:p>
                    <a:p>
                      <a:pPr indent="0" lvl="0" marL="0" rtl="0" algn="l">
                        <a:lnSpc>
                          <a:spcPct val="100000"/>
                        </a:lnSpc>
                        <a:spcBef>
                          <a:spcPts val="900"/>
                        </a:spcBef>
                        <a:spcAft>
                          <a:spcPts val="0"/>
                        </a:spcAft>
                        <a:buClr>
                          <a:schemeClr val="dk1"/>
                        </a:buClr>
                        <a:buSzPts val="1100"/>
                        <a:buFont typeface="Arial"/>
                        <a:buNone/>
                      </a:pPr>
                      <a:r>
                        <a:rPr lang="en" sz="1200">
                          <a:solidFill>
                            <a:schemeClr val="dk1"/>
                          </a:solidFill>
                          <a:latin typeface="Inter"/>
                          <a:ea typeface="Inter"/>
                          <a:cs typeface="Inter"/>
                          <a:sym typeface="Inter"/>
                        </a:rPr>
                        <a:t>Another of their good qualities is their habit of wearing clean white garments on Fridays. Even if a man has nothing but an old worn shirt, he washes it and cleans it, and wears it to the Friday service. Yet another is their zeal for learning the Koran by heart. They put their children in chains if they show any backwardness in memorizing it, and they are not set free until they have it by heart. I visited the qadi in his house on the day of the festival. His children were chained up, so I said to him, "Will you not let them loose?" He replied, "I shall not do so until they learn the Koran by heart."</a:t>
                      </a:r>
                      <a:endParaRPr sz="1200">
                        <a:latin typeface="Inter"/>
                        <a:ea typeface="Inter"/>
                        <a:cs typeface="Inter"/>
                        <a:sym typeface="Inter"/>
                      </a:endParaRPr>
                    </a:p>
                  </a:txBody>
                  <a:tcPr marT="91450" marB="91450" marR="91450" marL="91450">
                    <a:lnL cap="flat" cmpd="sng" w="12700">
                      <a:solidFill>
                        <a:srgbClr val="CC0000">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CC0000">
                          <a:alpha val="0"/>
                        </a:srgbClr>
                      </a:solidFill>
                      <a:prstDash val="solid"/>
                      <a:round/>
                      <a:headEnd len="sm" w="sm" type="none"/>
                      <a:tailEnd len="sm" w="sm" type="none"/>
                    </a:lnB>
                  </a:tcPr>
                </a:tc>
                <a:tc gridSpan="2">
                  <a:txBody>
                    <a:bodyPr/>
                    <a:lstStyle/>
                    <a:p>
                      <a:pPr indent="0" lvl="0" marL="0" rtl="0" algn="l">
                        <a:lnSpc>
                          <a:spcPct val="133333"/>
                        </a:lnSpc>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The pious kindness of the people of Mecca</a:t>
                      </a:r>
                      <a:endParaRPr b="1" sz="1200">
                        <a:solidFill>
                          <a:schemeClr val="dk1"/>
                        </a:solidFill>
                        <a:latin typeface="Inter"/>
                        <a:ea typeface="Inter"/>
                        <a:cs typeface="Inter"/>
                        <a:sym typeface="Inter"/>
                      </a:endParaRPr>
                    </a:p>
                    <a:p>
                      <a:pPr indent="0" lvl="0" marL="0" rtl="0" algn="l">
                        <a:lnSpc>
                          <a:spcPct val="100000"/>
                        </a:lnSpc>
                        <a:spcBef>
                          <a:spcPts val="900"/>
                        </a:spcBef>
                        <a:spcAft>
                          <a:spcPts val="0"/>
                        </a:spcAft>
                        <a:buClr>
                          <a:schemeClr val="dk1"/>
                        </a:buClr>
                        <a:buSzPts val="1100"/>
                        <a:buFont typeface="Arial"/>
                        <a:buNone/>
                      </a:pPr>
                      <a:r>
                        <a:rPr lang="en" sz="1200">
                          <a:solidFill>
                            <a:schemeClr val="dk1"/>
                          </a:solidFill>
                          <a:latin typeface="Inter"/>
                          <a:ea typeface="Inter"/>
                          <a:cs typeface="Inter"/>
                          <a:sym typeface="Inter"/>
                        </a:rPr>
                        <a:t>The inhabitants of Mecca are distinguished by many excellent and noble activities and qualities, by their beneficence to the humble and weak, and by their kindness to strangers. When any of them makes a feast, he begins by giving food to the religious devotees who are poor and without resources, inviting them first with kindness and delicacy. </a:t>
                      </a:r>
                      <a:endParaRPr sz="1200">
                        <a:solidFill>
                          <a:schemeClr val="dk1"/>
                        </a:solidFill>
                        <a:latin typeface="Inter"/>
                        <a:ea typeface="Inter"/>
                        <a:cs typeface="Inter"/>
                        <a:sym typeface="Inter"/>
                      </a:endParaRPr>
                    </a:p>
                    <a:p>
                      <a:pPr indent="0" lvl="0" marL="0" rtl="0" algn="l">
                        <a:lnSpc>
                          <a:spcPct val="100000"/>
                        </a:lnSpc>
                        <a:spcBef>
                          <a:spcPts val="900"/>
                        </a:spcBef>
                        <a:spcAft>
                          <a:spcPts val="0"/>
                        </a:spcAft>
                        <a:buClr>
                          <a:schemeClr val="dk1"/>
                        </a:buClr>
                        <a:buSzPts val="1100"/>
                        <a:buFont typeface="Arial"/>
                        <a:buNone/>
                      </a:pPr>
                      <a:r>
                        <a:rPr lang="en" sz="1200">
                          <a:solidFill>
                            <a:schemeClr val="dk1"/>
                          </a:solidFill>
                          <a:latin typeface="Inter"/>
                          <a:ea typeface="Inter"/>
                          <a:cs typeface="Inter"/>
                          <a:sym typeface="Inter"/>
                        </a:rPr>
                        <a:t>Another good habit of theirs is this. The orphan children sit in the bazaar, each with two baskets. When one of the townspeople comes to the bazaar and buys cereals, meat and vegetables, he hands them to one of these boys, who puts the cereals in the baskets and delivers them to the man's house. Meanwhile the man goes about his devotions and his business. There is no instance of any of the boys having ever abused their trust in this matter, and they are given a fixed fee of a few coppers.</a:t>
                      </a:r>
                      <a:endParaRPr sz="1200">
                        <a:solidFill>
                          <a:schemeClr val="dk1"/>
                        </a:solidFill>
                        <a:latin typeface="Inter"/>
                        <a:ea typeface="Inter"/>
                        <a:cs typeface="Inter"/>
                        <a:sym typeface="Inter"/>
                      </a:endParaRPr>
                    </a:p>
                    <a:p>
                      <a:pPr indent="0" lvl="0" marL="0" rtl="0" algn="l">
                        <a:lnSpc>
                          <a:spcPct val="133333"/>
                        </a:lnSpc>
                        <a:spcBef>
                          <a:spcPts val="900"/>
                        </a:spcBef>
                        <a:spcAft>
                          <a:spcPts val="0"/>
                        </a:spcAft>
                        <a:buClr>
                          <a:schemeClr val="dk1"/>
                        </a:buClr>
                        <a:buSzPts val="1100"/>
                        <a:buFont typeface="Arial"/>
                        <a:buNone/>
                      </a:pPr>
                      <a:r>
                        <a:rPr b="1" lang="en" sz="1200">
                          <a:solidFill>
                            <a:schemeClr val="dk1"/>
                          </a:solidFill>
                          <a:latin typeface="Inter"/>
                          <a:ea typeface="Inter"/>
                          <a:cs typeface="Inter"/>
                          <a:sym typeface="Inter"/>
                        </a:rPr>
                        <a:t>The cleanliness of the people of Mecca</a:t>
                      </a:r>
                      <a:endParaRPr b="1" sz="1200">
                        <a:solidFill>
                          <a:schemeClr val="dk1"/>
                        </a:solidFill>
                        <a:latin typeface="Inter"/>
                        <a:ea typeface="Inter"/>
                        <a:cs typeface="Inter"/>
                        <a:sym typeface="Inter"/>
                      </a:endParaRPr>
                    </a:p>
                    <a:p>
                      <a:pPr indent="0" lvl="0" marL="0" rtl="0" algn="l">
                        <a:lnSpc>
                          <a:spcPct val="100000"/>
                        </a:lnSpc>
                        <a:spcBef>
                          <a:spcPts val="900"/>
                        </a:spcBef>
                        <a:spcAft>
                          <a:spcPts val="0"/>
                        </a:spcAft>
                        <a:buClr>
                          <a:schemeClr val="dk1"/>
                        </a:buClr>
                        <a:buSzPts val="1100"/>
                        <a:buFont typeface="Arial"/>
                        <a:buNone/>
                      </a:pPr>
                      <a:r>
                        <a:rPr lang="en" sz="1200">
                          <a:solidFill>
                            <a:schemeClr val="dk1"/>
                          </a:solidFill>
                          <a:latin typeface="Inter"/>
                          <a:ea typeface="Inter"/>
                          <a:cs typeface="Inter"/>
                          <a:sym typeface="Inter"/>
                        </a:rPr>
                        <a:t>The Meccans are very elegant and clean in their dress, and most of them wear white garments, which you always see fresh and snowy. They use a great deal of perfume and kohl and make free use of toothpicks of green arak-wood. The Meccan women are extraordinarily beautiful and very pious and modest. They too make great use of perfumes to such a degree that they will spend the night hungry in order to buy perfumes with the price of their food. They visit the mosque every Thursday night, wearing their finest apparel; and the whole sanctuary is saturated with the smell of their perfume. </a:t>
                      </a:r>
                      <a:endParaRPr sz="1200">
                        <a:latin typeface="Inter"/>
                        <a:ea typeface="Inter"/>
                        <a:cs typeface="Inter"/>
                        <a:sym typeface="Inter"/>
                      </a:endParaRPr>
                    </a:p>
                  </a:txBody>
                  <a:tcPr marT="91450" marB="91450" marR="91450" marL="91450">
                    <a:lnL cap="flat" cmpd="sng" w="12700">
                      <a:solidFill>
                        <a:srgbClr val="9E9E9E"/>
                      </a:solidFill>
                      <a:prstDash val="solid"/>
                      <a:round/>
                      <a:headEnd len="sm" w="sm" type="none"/>
                      <a:tailEnd len="sm" w="sm" type="none"/>
                    </a:lnL>
                    <a:lnR cap="flat" cmpd="sng" w="12700">
                      <a:solidFill>
                        <a:srgbClr val="FFFFFF"/>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CC0000">
                          <a:alpha val="0"/>
                        </a:srgbClr>
                      </a:solidFill>
                      <a:prstDash val="solid"/>
                      <a:round/>
                      <a:headEnd len="sm" w="sm" type="none"/>
                      <a:tailEnd len="sm" w="sm" type="none"/>
                    </a:lnB>
                  </a:tcPr>
                </a:tc>
                <a:tc hMerge="1"/>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1" name="Shape 71"/>
        <p:cNvGrpSpPr/>
        <p:nvPr/>
      </p:nvGrpSpPr>
      <p:grpSpPr>
        <a:xfrm>
          <a:off x="0" y="0"/>
          <a:ext cx="0" cy="0"/>
          <a:chOff x="0" y="0"/>
          <a:chExt cx="0" cy="0"/>
        </a:xfrm>
      </p:grpSpPr>
      <p:sp>
        <p:nvSpPr>
          <p:cNvPr id="72" name="Google Shape;72;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2000">
                <a:solidFill>
                  <a:schemeClr val="dk1"/>
                </a:solidFill>
                <a:latin typeface="Halant"/>
                <a:ea typeface="Halant"/>
                <a:cs typeface="Halant"/>
                <a:sym typeface="Halant"/>
              </a:rPr>
              <a:t>Document C: Zheng He</a:t>
            </a:r>
            <a:endParaRPr sz="1900">
              <a:solidFill>
                <a:schemeClr val="dk1"/>
              </a:solidFill>
              <a:latin typeface="Halant"/>
              <a:ea typeface="Halant"/>
              <a:cs typeface="Halant"/>
              <a:sym typeface="Halant"/>
            </a:endParaRPr>
          </a:p>
        </p:txBody>
      </p:sp>
      <p:pic>
        <p:nvPicPr>
          <p:cNvPr id="73" name="Google Shape;73;p15"/>
          <p:cNvPicPr preferRelativeResize="0"/>
          <p:nvPr/>
        </p:nvPicPr>
        <p:blipFill>
          <a:blip r:embed="rId3">
            <a:alphaModFix/>
          </a:blip>
          <a:stretch>
            <a:fillRect/>
          </a:stretch>
        </p:blipFill>
        <p:spPr>
          <a:xfrm>
            <a:off x="381544" y="9348271"/>
            <a:ext cx="431174" cy="431174"/>
          </a:xfrm>
          <a:prstGeom prst="rect">
            <a:avLst/>
          </a:prstGeom>
          <a:noFill/>
          <a:ln>
            <a:noFill/>
          </a:ln>
        </p:spPr>
      </p:pic>
      <p:graphicFrame>
        <p:nvGraphicFramePr>
          <p:cNvPr id="74" name="Google Shape;74;p15"/>
          <p:cNvGraphicFramePr/>
          <p:nvPr/>
        </p:nvGraphicFramePr>
        <p:xfrm>
          <a:off x="384000" y="652225"/>
          <a:ext cx="3000000" cy="3000000"/>
        </p:xfrm>
        <a:graphic>
          <a:graphicData uri="http://schemas.openxmlformats.org/drawingml/2006/table">
            <a:tbl>
              <a:tblPr>
                <a:noFill/>
                <a:tableStyleId>{F4F15E15-982F-443C-B243-D9414011F485}</a:tableStyleId>
              </a:tblPr>
              <a:tblGrid>
                <a:gridCol w="3316800"/>
                <a:gridCol w="1255200"/>
                <a:gridCol w="2432475"/>
              </a:tblGrid>
              <a:tr h="529725">
                <a:tc gridSpan="3">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Ma Huan., </a:t>
                      </a:r>
                      <a:r>
                        <a:rPr i="1" lang="en" sz="1200">
                          <a:solidFill>
                            <a:schemeClr val="dk1"/>
                          </a:solidFill>
                          <a:latin typeface="Halant"/>
                          <a:ea typeface="Halant"/>
                          <a:cs typeface="Halant"/>
                          <a:sym typeface="Halant"/>
                        </a:rPr>
                        <a:t>The Overall Survey of the Ocean’s Shores, 1433.</a:t>
                      </a:r>
                      <a:r>
                        <a:rPr lang="en" sz="1200">
                          <a:solidFill>
                            <a:schemeClr val="dk1"/>
                          </a:solidFill>
                          <a:latin typeface="Halant"/>
                          <a:ea typeface="Halant"/>
                          <a:cs typeface="Halant"/>
                          <a:sym typeface="Halant"/>
                        </a:rPr>
                        <a:t>, edited and translated by Feng C. Ch’eng-Chun and J.V.G. Mills, 1970.</a:t>
                      </a:r>
                      <a:endParaRPr sz="1200">
                        <a:latin typeface="Halant"/>
                        <a:ea typeface="Halant"/>
                        <a:cs typeface="Halant"/>
                        <a:sym typeface="Halant"/>
                      </a:endParaRPr>
                    </a:p>
                  </a:txBody>
                  <a:tcPr marT="91450" marB="91450"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5808250">
                <a:tc gridSpan="3">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Some time ago, The Emperor issued an imperial order that the principal envoy, grand eunuch and devout Muslim, Zheng He, should take general command of the treasure-ships and go to the various foreign countries in the Western Ocean to read out the imperial commands and bestow rewards.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Starting out from Nanjing; first they put in to Vietnam, then Malaysia and Indonesia, then again Thailand, Sri Lanka, India, Iran, Somalia, and Kenya; most distant of all, Yemen and the Heavenly Square (Mecca) were visited—in all more than twenty countries. They stayed in each country for many days.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They observed the vastness of the earth's surface, the diversity of customs, the appearance of the people, and the products of the land. All these observations were carefully recorded in writing, resulting in a book. After completing their task and returning home to their villages, the knowledge gained about foreign regions and the imperial dynasty's virtues was shared.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Not everyone agrees that these missions were solely for trade. Historians like Robert Finlay argue that while the emperor aimed to expand trade, he wanted to keep it under government control. The expeditions served diplomatic, military, and trading purposes. Zheng He's armada functioned as an official commercial agent, showcasing China's dominance in maritime trade.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Emperor Yongle sought to extend imperial control through military force, invading Vietnam, and leading campaigns against the Mongols. Faced with coastal lawlessness and economic challenges, he dispatched Zheng He on the largest maritime expedition ever seen. These voyages aimed to reconcile China's need for maritime trade with the government's control over foreign contact, deploying state power to align seaborne commerce with an expansive view of Chinese hegemony.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Zheng He commanded his armada as part of a centralized tribute system. The impressive "treasure ships" made a striking impression with red sails, yellow banners, and painted hulls. The thousands of troops that disembarked from them further emphasized the Ming emperor's influence, making it an offer foreign hosts could not refuse.</a:t>
                      </a:r>
                      <a:endParaRPr sz="1200">
                        <a:solidFill>
                          <a:schemeClr val="dk1"/>
                        </a:solidFill>
                        <a:latin typeface="Inter"/>
                        <a:ea typeface="Inter"/>
                        <a:cs typeface="Inter"/>
                        <a:sym typeface="Inter"/>
                      </a:endParaRPr>
                    </a:p>
                  </a:txBody>
                  <a:tcPr marT="91450" marB="91450" marR="91450" marL="91450">
                    <a:lnL cap="flat" cmpd="sng" w="12700">
                      <a:solidFill>
                        <a:srgbClr val="CC0000">
                          <a:alpha val="0"/>
                        </a:srgbClr>
                      </a:solidFill>
                      <a:prstDash val="solid"/>
                      <a:round/>
                      <a:headEnd len="sm" w="sm" type="none"/>
                      <a:tailEnd len="sm" w="sm" type="none"/>
                    </a:lnL>
                    <a:lnR cap="flat" cmpd="sng" w="12700">
                      <a:solidFill>
                        <a:srgbClr val="FFFFFF"/>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CC0000">
                          <a:alpha val="0"/>
                        </a:srgbClr>
                      </a:solidFill>
                      <a:prstDash val="solid"/>
                      <a:round/>
                      <a:headEnd len="sm" w="sm" type="none"/>
                      <a:tailEnd len="sm" w="sm" type="none"/>
                    </a:lnB>
                  </a:tcPr>
                </a:tc>
                <a:tc hMerge="1"/>
                <a:tc hMerge="1"/>
              </a:tr>
            </a:tbl>
          </a:graphicData>
        </a:graphic>
      </p:graphicFrame>
      <p:sp>
        <p:nvSpPr>
          <p:cNvPr id="75" name="Google Shape;75;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0" name="Shape 80"/>
        <p:cNvGrpSpPr/>
        <p:nvPr/>
      </p:nvGrpSpPr>
      <p:grpSpPr>
        <a:xfrm>
          <a:off x="0" y="0"/>
          <a:ext cx="0" cy="0"/>
          <a:chOff x="0" y="0"/>
          <a:chExt cx="0" cy="0"/>
        </a:xfrm>
      </p:grpSpPr>
      <p:sp>
        <p:nvSpPr>
          <p:cNvPr id="81" name="Google Shape;81;p1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2000">
                <a:solidFill>
                  <a:schemeClr val="dk1"/>
                </a:solidFill>
                <a:latin typeface="Halant"/>
                <a:ea typeface="Halant"/>
                <a:cs typeface="Halant"/>
                <a:sym typeface="Halant"/>
              </a:rPr>
              <a:t>Document D: Christianity</a:t>
            </a:r>
            <a:endParaRPr sz="1900">
              <a:solidFill>
                <a:schemeClr val="dk1"/>
              </a:solidFill>
              <a:latin typeface="Halant"/>
              <a:ea typeface="Halant"/>
              <a:cs typeface="Halant"/>
              <a:sym typeface="Halant"/>
            </a:endParaRPr>
          </a:p>
        </p:txBody>
      </p:sp>
      <p:pic>
        <p:nvPicPr>
          <p:cNvPr id="82" name="Google Shape;82;p16"/>
          <p:cNvPicPr preferRelativeResize="0"/>
          <p:nvPr/>
        </p:nvPicPr>
        <p:blipFill>
          <a:blip r:embed="rId3">
            <a:alphaModFix/>
          </a:blip>
          <a:stretch>
            <a:fillRect/>
          </a:stretch>
        </p:blipFill>
        <p:spPr>
          <a:xfrm>
            <a:off x="381544" y="9348271"/>
            <a:ext cx="431174" cy="431174"/>
          </a:xfrm>
          <a:prstGeom prst="rect">
            <a:avLst/>
          </a:prstGeom>
          <a:noFill/>
          <a:ln>
            <a:noFill/>
          </a:ln>
        </p:spPr>
      </p:pic>
      <p:graphicFrame>
        <p:nvGraphicFramePr>
          <p:cNvPr id="83" name="Google Shape;83;p16"/>
          <p:cNvGraphicFramePr/>
          <p:nvPr/>
        </p:nvGraphicFramePr>
        <p:xfrm>
          <a:off x="384000" y="652225"/>
          <a:ext cx="3000000" cy="3000000"/>
        </p:xfrm>
        <a:graphic>
          <a:graphicData uri="http://schemas.openxmlformats.org/drawingml/2006/table">
            <a:tbl>
              <a:tblPr>
                <a:noFill/>
                <a:tableStyleId>{F4F15E15-982F-443C-B243-D9414011F485}</a:tableStyleId>
              </a:tblPr>
              <a:tblGrid>
                <a:gridCol w="3316800"/>
                <a:gridCol w="1255200"/>
                <a:gridCol w="2432475"/>
              </a:tblGrid>
              <a:tr h="940650">
                <a:tc gridSpan="3">
                  <a:txBody>
                    <a:bodyPr/>
                    <a:lstStyle/>
                    <a:p>
                      <a:pPr indent="0" lvl="0" marL="0" rtl="0" algn="l">
                        <a:spcBef>
                          <a:spcPts val="0"/>
                        </a:spcBef>
                        <a:spcAft>
                          <a:spcPts val="0"/>
                        </a:spcAft>
                        <a:buClr>
                          <a:schemeClr val="dk1"/>
                        </a:buClr>
                        <a:buSzPts val="1400"/>
                        <a:buFont typeface="Arial"/>
                        <a:buNone/>
                      </a:pPr>
                      <a:r>
                        <a:rPr lang="en" sz="1300">
                          <a:solidFill>
                            <a:schemeClr val="dk1"/>
                          </a:solidFill>
                          <a:latin typeface="Halant"/>
                          <a:ea typeface="Halant"/>
                          <a:cs typeface="Halant"/>
                          <a:sym typeface="Halant"/>
                        </a:rPr>
                        <a:t>Source: Pope Boniface VIII., “The Bull Unam Sanctam”, 1302.</a:t>
                      </a:r>
                      <a:endParaRPr sz="1300">
                        <a:solidFill>
                          <a:schemeClr val="dk1"/>
                        </a:solidFill>
                        <a:latin typeface="Halant"/>
                        <a:ea typeface="Halant"/>
                        <a:cs typeface="Halant"/>
                        <a:sym typeface="Halant"/>
                      </a:endParaRPr>
                    </a:p>
                    <a:p>
                      <a:pPr indent="0" lvl="0" marL="0" rtl="0" algn="l">
                        <a:spcBef>
                          <a:spcPts val="0"/>
                        </a:spcBef>
                        <a:spcAft>
                          <a:spcPts val="0"/>
                        </a:spcAft>
                        <a:buClr>
                          <a:schemeClr val="dk1"/>
                        </a:buClr>
                        <a:buSzPts val="14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400"/>
                        <a:buFont typeface="Arial"/>
                        <a:buNone/>
                      </a:pPr>
                      <a:r>
                        <a:rPr lang="en" sz="1200">
                          <a:solidFill>
                            <a:schemeClr val="dk1"/>
                          </a:solidFill>
                          <a:latin typeface="Inter"/>
                          <a:ea typeface="Inter"/>
                          <a:cs typeface="Inter"/>
                          <a:sym typeface="Inter"/>
                        </a:rPr>
                        <a:t>Note: The following English translation of 'Unam' is taken from a doctoral dissertation written in the Dept. of Philosophy at the Catholic University of America, and published by CUA Press in 1927.</a:t>
                      </a:r>
                      <a:endParaRPr sz="1200">
                        <a:solidFill>
                          <a:schemeClr val="dk1"/>
                        </a:solidFill>
                        <a:latin typeface="Halant"/>
                        <a:ea typeface="Halant"/>
                        <a:cs typeface="Halant"/>
                        <a:sym typeface="Halant"/>
                      </a:endParaRPr>
                    </a:p>
                  </a:txBody>
                  <a:tcPr marT="91450" marB="91450"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4936150">
                <a:tc gridSpan="3">
                  <a:txBody>
                    <a:bodyPr/>
                    <a:lstStyle/>
                    <a:p>
                      <a:pPr indent="0" lvl="0" marL="0" rtl="0" algn="l">
                        <a:spcBef>
                          <a:spcPts val="0"/>
                        </a:spcBef>
                        <a:spcAft>
                          <a:spcPts val="0"/>
                        </a:spcAft>
                        <a:buNone/>
                      </a:pPr>
                      <a:r>
                        <a:rPr lang="en" sz="1200">
                          <a:latin typeface="Inter"/>
                          <a:ea typeface="Inter"/>
                          <a:cs typeface="Inter"/>
                          <a:sym typeface="Inter"/>
                        </a:rPr>
                        <a:t>Urged by faith, we are obliged to believe and to maintain that there is only one holy catholic and apostolic Church. We believe in her firmly and we confess with simplicity that outside of her there is neither salvation nor the remission of sins…</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Therefore, of this one and only Church there is one body and one head, Christ and the </a:t>
                      </a:r>
                      <a:r>
                        <a:rPr b="1" lang="en" sz="1200">
                          <a:latin typeface="Inter"/>
                          <a:ea typeface="Inter"/>
                          <a:cs typeface="Inter"/>
                          <a:sym typeface="Inter"/>
                        </a:rPr>
                        <a:t>Vicar of Christ</a:t>
                      </a:r>
                      <a:r>
                        <a:rPr lang="en" sz="1200">
                          <a:latin typeface="Inter"/>
                          <a:ea typeface="Inter"/>
                          <a:cs typeface="Inter"/>
                          <a:sym typeface="Inter"/>
                        </a:rPr>
                        <a:t>, St. Peter, and the successor of Peter… We are informed by the texts of the gospels that in this Church and in its power are two swords; namely, the spiritual and the temporal. Both are in the power of the Church, the spiritual and the temporal sword, one is to be administered by the Church and the other for the Church; the former (spiritual) in the hands of the priest; the latter (temporal) by the hands of kings and soldiers, but at the command and permission of the priest. However, one sword ought to be subordinated to the other; the</a:t>
                      </a:r>
                      <a:r>
                        <a:rPr b="1" lang="en" sz="1200">
                          <a:latin typeface="Inter"/>
                          <a:ea typeface="Inter"/>
                          <a:cs typeface="Inter"/>
                          <a:sym typeface="Inter"/>
                        </a:rPr>
                        <a:t> temporal</a:t>
                      </a:r>
                      <a:r>
                        <a:rPr lang="en" sz="1200">
                          <a:latin typeface="Inter"/>
                          <a:ea typeface="Inter"/>
                          <a:cs typeface="Inter"/>
                          <a:sym typeface="Inter"/>
                        </a:rPr>
                        <a:t> authority subjected to spiritual power…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Therefore, if the worldly power err, it will be judged by the spiritual power; but if a minor spiritual power err, it will be judged by a superior spiritual power; but if the highest power of all err, it can be judged only by God, and not by man, according to the testimony of the Apostle: 'The spiritual man judgeth of all things and he himself is judged by no man' [1 Cor 2:15]. This authority, however, (though it has been given to man and is exercised by man), is not human but rather divine. Therefore whoever resists this power thus ordained by God, resists the ordinance of God. Furthermore, we declare, we proclaim, we affirm that it is absolutely necessary for salvation that every human creature be subject to the Roman Pontiff.</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Vocabulary</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Vicar of Christ</a:t>
                      </a:r>
                      <a:r>
                        <a:rPr lang="en" sz="1200">
                          <a:solidFill>
                            <a:schemeClr val="dk1"/>
                          </a:solidFill>
                          <a:latin typeface="Inter"/>
                          <a:ea typeface="Inter"/>
                          <a:cs typeface="Inter"/>
                          <a:sym typeface="Inter"/>
                        </a:rPr>
                        <a:t> - The Pope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temporal</a:t>
                      </a:r>
                      <a:r>
                        <a:rPr lang="en" sz="1200">
                          <a:solidFill>
                            <a:schemeClr val="dk1"/>
                          </a:solidFill>
                          <a:latin typeface="Inter"/>
                          <a:ea typeface="Inter"/>
                          <a:cs typeface="Inter"/>
                          <a:sym typeface="Inter"/>
                        </a:rPr>
                        <a:t> - </a:t>
                      </a:r>
                      <a:r>
                        <a:rPr lang="en" sz="1200">
                          <a:solidFill>
                            <a:srgbClr val="212529"/>
                          </a:solidFill>
                          <a:highlight>
                            <a:schemeClr val="lt1"/>
                          </a:highlight>
                          <a:latin typeface="Inter"/>
                          <a:ea typeface="Inter"/>
                          <a:cs typeface="Inter"/>
                          <a:sym typeface="Inter"/>
                        </a:rPr>
                        <a:t>of or relating to earthly life</a:t>
                      </a:r>
                      <a:endParaRPr sz="1200">
                        <a:latin typeface="Inter"/>
                        <a:ea typeface="Inter"/>
                        <a:cs typeface="Inter"/>
                        <a:sym typeface="Inter"/>
                      </a:endParaRPr>
                    </a:p>
                  </a:txBody>
                  <a:tcPr marT="118350" marB="118350" marR="70675" marL="706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bl>
          </a:graphicData>
        </a:graphic>
      </p:graphicFrame>
      <p:sp>
        <p:nvSpPr>
          <p:cNvPr id="84" name="Google Shape;84;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5" name="Google Shape;85;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9" name="Shape 89"/>
        <p:cNvGrpSpPr/>
        <p:nvPr/>
      </p:nvGrpSpPr>
      <p:grpSpPr>
        <a:xfrm>
          <a:off x="0" y="0"/>
          <a:ext cx="0" cy="0"/>
          <a:chOff x="0" y="0"/>
          <a:chExt cx="0" cy="0"/>
        </a:xfrm>
      </p:grpSpPr>
      <p:sp>
        <p:nvSpPr>
          <p:cNvPr id="90" name="Google Shape;90;p1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2000">
                <a:solidFill>
                  <a:schemeClr val="dk1"/>
                </a:solidFill>
                <a:latin typeface="Halant"/>
                <a:ea typeface="Halant"/>
                <a:cs typeface="Halant"/>
                <a:sym typeface="Halant"/>
              </a:rPr>
              <a:t>Document E: Islam</a:t>
            </a:r>
            <a:endParaRPr sz="1900">
              <a:solidFill>
                <a:schemeClr val="dk1"/>
              </a:solidFill>
              <a:latin typeface="Halant"/>
              <a:ea typeface="Halant"/>
              <a:cs typeface="Halant"/>
              <a:sym typeface="Halant"/>
            </a:endParaRPr>
          </a:p>
        </p:txBody>
      </p:sp>
      <p:pic>
        <p:nvPicPr>
          <p:cNvPr id="91" name="Google Shape;91;p17"/>
          <p:cNvPicPr preferRelativeResize="0"/>
          <p:nvPr/>
        </p:nvPicPr>
        <p:blipFill>
          <a:blip r:embed="rId3">
            <a:alphaModFix/>
          </a:blip>
          <a:stretch>
            <a:fillRect/>
          </a:stretch>
        </p:blipFill>
        <p:spPr>
          <a:xfrm>
            <a:off x="381544" y="9348271"/>
            <a:ext cx="431174" cy="431174"/>
          </a:xfrm>
          <a:prstGeom prst="rect">
            <a:avLst/>
          </a:prstGeom>
          <a:noFill/>
          <a:ln>
            <a:noFill/>
          </a:ln>
        </p:spPr>
      </p:pic>
      <p:graphicFrame>
        <p:nvGraphicFramePr>
          <p:cNvPr id="92" name="Google Shape;92;p17"/>
          <p:cNvGraphicFramePr/>
          <p:nvPr/>
        </p:nvGraphicFramePr>
        <p:xfrm>
          <a:off x="384000" y="652225"/>
          <a:ext cx="3000000" cy="3000000"/>
        </p:xfrm>
        <a:graphic>
          <a:graphicData uri="http://schemas.openxmlformats.org/drawingml/2006/table">
            <a:tbl>
              <a:tblPr>
                <a:noFill/>
                <a:tableStyleId>{F4F15E15-982F-443C-B243-D9414011F485}</a:tableStyleId>
              </a:tblPr>
              <a:tblGrid>
                <a:gridCol w="3316800"/>
                <a:gridCol w="1255200"/>
                <a:gridCol w="2432475"/>
              </a:tblGrid>
              <a:tr h="902775">
                <a:tc gridSpan="3">
                  <a:txBody>
                    <a:bodyPr/>
                    <a:lstStyle/>
                    <a:p>
                      <a:pPr indent="0" lvl="0" marL="0" rtl="0" algn="l">
                        <a:spcBef>
                          <a:spcPts val="0"/>
                        </a:spcBef>
                        <a:spcAft>
                          <a:spcPts val="0"/>
                        </a:spcAft>
                        <a:buClr>
                          <a:schemeClr val="dk1"/>
                        </a:buClr>
                        <a:buSzPts val="1400"/>
                        <a:buFont typeface="Arial"/>
                        <a:buNone/>
                      </a:pPr>
                      <a:r>
                        <a:rPr lang="en" sz="1200">
                          <a:solidFill>
                            <a:schemeClr val="dk1"/>
                          </a:solidFill>
                          <a:latin typeface="Halant"/>
                          <a:ea typeface="Halant"/>
                          <a:cs typeface="Halant"/>
                          <a:sym typeface="Halant"/>
                        </a:rPr>
                        <a:t>Source: </a:t>
                      </a:r>
                      <a:r>
                        <a:rPr lang="en" sz="1200">
                          <a:solidFill>
                            <a:schemeClr val="dk1"/>
                          </a:solidFill>
                          <a:latin typeface="Halant"/>
                          <a:ea typeface="Halant"/>
                          <a:cs typeface="Halant"/>
                          <a:sym typeface="Halant"/>
                        </a:rPr>
                        <a:t>Sotiris Varvoglis, “Sultan Mehmed II and the Patriarch Gennadios II,” 20th century. Public Domain</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4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400"/>
                        <a:buFont typeface="Arial"/>
                        <a:buNone/>
                      </a:pPr>
                      <a:r>
                        <a:rPr lang="en" sz="1200">
                          <a:solidFill>
                            <a:schemeClr val="dk1"/>
                          </a:solidFill>
                          <a:latin typeface="Inter"/>
                          <a:ea typeface="Inter"/>
                          <a:cs typeface="Inter"/>
                          <a:sym typeface="Inter"/>
                        </a:rPr>
                        <a:t>Note: </a:t>
                      </a:r>
                      <a:r>
                        <a:rPr lang="en" sz="1200">
                          <a:solidFill>
                            <a:schemeClr val="dk1"/>
                          </a:solidFill>
                          <a:latin typeface="Inter"/>
                          <a:ea typeface="Inter"/>
                          <a:cs typeface="Inter"/>
                          <a:sym typeface="Inter"/>
                        </a:rPr>
                        <a:t>Mehmed II (Ottoman Sultan) allowed the Ecumenical Patriarchate (Greek Spiritual Leaders) to remain active after the fall of Constantinople in 1453.</a:t>
                      </a:r>
                      <a:endParaRPr sz="1200">
                        <a:solidFill>
                          <a:schemeClr val="dk1"/>
                        </a:solidFill>
                        <a:latin typeface="Halant"/>
                        <a:ea typeface="Halant"/>
                        <a:cs typeface="Halant"/>
                        <a:sym typeface="Halant"/>
                      </a:endParaRPr>
                    </a:p>
                  </a:txBody>
                  <a:tcPr marT="91450" marB="91450"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4936150">
                <a:tc gridSpan="3">
                  <a:txBody>
                    <a:bodyPr/>
                    <a:lstStyle/>
                    <a:p>
                      <a:pPr indent="0" lvl="0" marL="0" rtl="0" algn="l">
                        <a:spcBef>
                          <a:spcPts val="0"/>
                        </a:spcBef>
                        <a:spcAft>
                          <a:spcPts val="0"/>
                        </a:spcAft>
                        <a:buNone/>
                      </a:pPr>
                      <a:r>
                        <a:t/>
                      </a:r>
                      <a:endParaRPr sz="1200">
                        <a:latin typeface="Inter"/>
                        <a:ea typeface="Inter"/>
                        <a:cs typeface="Inter"/>
                        <a:sym typeface="Inter"/>
                      </a:endParaRPr>
                    </a:p>
                  </a:txBody>
                  <a:tcPr marT="118350" marB="118350" marR="70675" marL="706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bl>
          </a:graphicData>
        </a:graphic>
      </p:graphicFrame>
      <p:sp>
        <p:nvSpPr>
          <p:cNvPr id="93" name="Google Shape;93;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4" name="Google Shape;94;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95" name="Google Shape;95;p17"/>
          <p:cNvPicPr preferRelativeResize="0"/>
          <p:nvPr/>
        </p:nvPicPr>
        <p:blipFill>
          <a:blip r:embed="rId4">
            <a:alphaModFix/>
          </a:blip>
          <a:stretch>
            <a:fillRect/>
          </a:stretch>
        </p:blipFill>
        <p:spPr>
          <a:xfrm>
            <a:off x="2093300" y="1606075"/>
            <a:ext cx="3898371" cy="48387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9" name="Shape 99"/>
        <p:cNvGrpSpPr/>
        <p:nvPr/>
      </p:nvGrpSpPr>
      <p:grpSpPr>
        <a:xfrm>
          <a:off x="0" y="0"/>
          <a:ext cx="0" cy="0"/>
          <a:chOff x="0" y="0"/>
          <a:chExt cx="0" cy="0"/>
        </a:xfrm>
      </p:grpSpPr>
      <p:sp>
        <p:nvSpPr>
          <p:cNvPr id="100" name="Google Shape;100;p1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2000">
                <a:solidFill>
                  <a:schemeClr val="dk1"/>
                </a:solidFill>
                <a:latin typeface="Halant"/>
                <a:ea typeface="Halant"/>
                <a:cs typeface="Halant"/>
                <a:sym typeface="Halant"/>
              </a:rPr>
              <a:t>Document F: Buddhism</a:t>
            </a:r>
            <a:endParaRPr sz="1900">
              <a:solidFill>
                <a:schemeClr val="dk1"/>
              </a:solidFill>
              <a:latin typeface="Halant"/>
              <a:ea typeface="Halant"/>
              <a:cs typeface="Halant"/>
              <a:sym typeface="Halant"/>
            </a:endParaRPr>
          </a:p>
        </p:txBody>
      </p:sp>
      <p:pic>
        <p:nvPicPr>
          <p:cNvPr id="101" name="Google Shape;101;p18"/>
          <p:cNvPicPr preferRelativeResize="0"/>
          <p:nvPr/>
        </p:nvPicPr>
        <p:blipFill>
          <a:blip r:embed="rId3">
            <a:alphaModFix/>
          </a:blip>
          <a:stretch>
            <a:fillRect/>
          </a:stretch>
        </p:blipFill>
        <p:spPr>
          <a:xfrm>
            <a:off x="381544" y="9348271"/>
            <a:ext cx="431174" cy="431174"/>
          </a:xfrm>
          <a:prstGeom prst="rect">
            <a:avLst/>
          </a:prstGeom>
          <a:noFill/>
          <a:ln>
            <a:noFill/>
          </a:ln>
        </p:spPr>
      </p:pic>
      <p:graphicFrame>
        <p:nvGraphicFramePr>
          <p:cNvPr id="102" name="Google Shape;102;p18"/>
          <p:cNvGraphicFramePr/>
          <p:nvPr/>
        </p:nvGraphicFramePr>
        <p:xfrm>
          <a:off x="384000" y="652225"/>
          <a:ext cx="3000000" cy="3000000"/>
        </p:xfrm>
        <a:graphic>
          <a:graphicData uri="http://schemas.openxmlformats.org/drawingml/2006/table">
            <a:tbl>
              <a:tblPr>
                <a:noFill/>
                <a:tableStyleId>{F4F15E15-982F-443C-B243-D9414011F485}</a:tableStyleId>
              </a:tblPr>
              <a:tblGrid>
                <a:gridCol w="3316800"/>
                <a:gridCol w="1255200"/>
                <a:gridCol w="2432475"/>
              </a:tblGrid>
              <a:tr h="940650">
                <a:tc gridSpan="3">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Halant"/>
                          <a:ea typeface="Halant"/>
                          <a:cs typeface="Halant"/>
                          <a:sym typeface="Halant"/>
                        </a:rPr>
                        <a:t>Source: Bodhi, </a:t>
                      </a:r>
                      <a:r>
                        <a:rPr i="1" lang="en" sz="1300">
                          <a:solidFill>
                            <a:schemeClr val="dk1"/>
                          </a:solidFill>
                          <a:latin typeface="Halant"/>
                          <a:ea typeface="Halant"/>
                          <a:cs typeface="Halant"/>
                          <a:sym typeface="Halant"/>
                        </a:rPr>
                        <a:t>The Suttanipata: An Ancient Collection of the Buddha’s Discourses Together with Its Commentaries</a:t>
                      </a:r>
                      <a:r>
                        <a:rPr lang="en" sz="1300">
                          <a:solidFill>
                            <a:schemeClr val="dk1"/>
                          </a:solidFill>
                          <a:latin typeface="Halant"/>
                          <a:ea typeface="Halant"/>
                          <a:cs typeface="Halant"/>
                          <a:sym typeface="Halant"/>
                        </a:rPr>
                        <a:t>, 2017.</a:t>
                      </a:r>
                      <a:endParaRPr sz="13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Note: This work translates the Teachings of the Buddha, specifically this group of discourses includes some of the most popular works of the</a:t>
                      </a:r>
                      <a:r>
                        <a:rPr i="1" lang="en" sz="1200">
                          <a:solidFill>
                            <a:schemeClr val="dk1"/>
                          </a:solidFill>
                          <a:latin typeface="Inter"/>
                          <a:ea typeface="Inter"/>
                          <a:cs typeface="Inter"/>
                          <a:sym typeface="Inter"/>
                        </a:rPr>
                        <a:t> Pali Canon</a:t>
                      </a: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Bhikkhu literally means “beggar,” but also refers to a Theravada Buddhist Monk.</a:t>
                      </a:r>
                      <a:endParaRPr sz="1200">
                        <a:solidFill>
                          <a:schemeClr val="dk1"/>
                        </a:solidFill>
                        <a:latin typeface="Halant"/>
                        <a:ea typeface="Halant"/>
                        <a:cs typeface="Halant"/>
                        <a:sym typeface="Halant"/>
                      </a:endParaRPr>
                    </a:p>
                  </a:txBody>
                  <a:tcPr marT="91450" marB="91450"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4936150">
                <a:tc gridSpan="3">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1. One who removes the anger that has arisen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as one removes with herbs a snake’s spreading venom:</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that bhikkhu gives up here and the beyond</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as a serpent sheds its old worn-out skin.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3. One who has entirely cut off craving,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having dried up its fast-flowing stream:</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that bhikkhu gives up here and the beyond</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as a serpent sheds its old worn-out skin.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6. One who has no irritation inwardly,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having transcended such and such states of existence: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that bhikkhu gives up here and the beyond</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as a serpent sheds its old worn-out skin.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12. One who has neither run too far nor run back,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Devoid of hatred, [knowing] “All this is unreal”:</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that bhikkhu gives up here and the beyond</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as a serpent sheds its old worn-out skin.</a:t>
                      </a:r>
                      <a:endParaRPr sz="1200">
                        <a:latin typeface="Inter"/>
                        <a:ea typeface="Inter"/>
                        <a:cs typeface="Inter"/>
                        <a:sym typeface="Inter"/>
                      </a:endParaRPr>
                    </a:p>
                  </a:txBody>
                  <a:tcPr marT="118350" marB="118350" marR="70675" marL="706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bl>
          </a:graphicData>
        </a:graphic>
      </p:graphicFrame>
      <p:sp>
        <p:nvSpPr>
          <p:cNvPr id="103" name="Google Shape;103;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4" name="Google Shape;104;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8" name="Shape 108"/>
        <p:cNvGrpSpPr/>
        <p:nvPr/>
      </p:nvGrpSpPr>
      <p:grpSpPr>
        <a:xfrm>
          <a:off x="0" y="0"/>
          <a:ext cx="0" cy="0"/>
          <a:chOff x="0" y="0"/>
          <a:chExt cx="0" cy="0"/>
        </a:xfrm>
      </p:grpSpPr>
      <p:sp>
        <p:nvSpPr>
          <p:cNvPr id="109" name="Google Shape;109;p1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2000">
                <a:solidFill>
                  <a:schemeClr val="dk1"/>
                </a:solidFill>
                <a:latin typeface="Halant"/>
                <a:ea typeface="Halant"/>
                <a:cs typeface="Halant"/>
                <a:sym typeface="Halant"/>
              </a:rPr>
              <a:t>Document G: Black Death</a:t>
            </a:r>
            <a:endParaRPr sz="1900">
              <a:solidFill>
                <a:schemeClr val="dk1"/>
              </a:solidFill>
              <a:latin typeface="Halant"/>
              <a:ea typeface="Halant"/>
              <a:cs typeface="Halant"/>
              <a:sym typeface="Halant"/>
            </a:endParaRPr>
          </a:p>
        </p:txBody>
      </p:sp>
      <p:pic>
        <p:nvPicPr>
          <p:cNvPr id="110" name="Google Shape;110;p19"/>
          <p:cNvPicPr preferRelativeResize="0"/>
          <p:nvPr/>
        </p:nvPicPr>
        <p:blipFill>
          <a:blip r:embed="rId3">
            <a:alphaModFix/>
          </a:blip>
          <a:stretch>
            <a:fillRect/>
          </a:stretch>
        </p:blipFill>
        <p:spPr>
          <a:xfrm>
            <a:off x="381544" y="9348271"/>
            <a:ext cx="431174" cy="431174"/>
          </a:xfrm>
          <a:prstGeom prst="rect">
            <a:avLst/>
          </a:prstGeom>
          <a:noFill/>
          <a:ln>
            <a:noFill/>
          </a:ln>
        </p:spPr>
      </p:pic>
      <p:graphicFrame>
        <p:nvGraphicFramePr>
          <p:cNvPr id="111" name="Google Shape;111;p19"/>
          <p:cNvGraphicFramePr/>
          <p:nvPr/>
        </p:nvGraphicFramePr>
        <p:xfrm>
          <a:off x="384000" y="652225"/>
          <a:ext cx="3000000" cy="3000000"/>
        </p:xfrm>
        <a:graphic>
          <a:graphicData uri="http://schemas.openxmlformats.org/drawingml/2006/table">
            <a:tbl>
              <a:tblPr>
                <a:noFill/>
                <a:tableStyleId>{F4F15E15-982F-443C-B243-D9414011F485}</a:tableStyleId>
              </a:tblPr>
              <a:tblGrid>
                <a:gridCol w="3316800"/>
                <a:gridCol w="1255200"/>
                <a:gridCol w="2432475"/>
              </a:tblGrid>
              <a:tr h="429650">
                <a:tc gridSpan="3">
                  <a:txBody>
                    <a:bodyPr/>
                    <a:lstStyle/>
                    <a:p>
                      <a:pPr indent="0" lvl="0" marL="57150" rtl="0" algn="l">
                        <a:lnSpc>
                          <a:spcPct val="115000"/>
                        </a:lnSpc>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Ibn-al-Wardi, Muslim Geographer, “An Essay on the Report of Pestilence,” 1348.</a:t>
                      </a:r>
                      <a:endParaRPr sz="1300">
                        <a:solidFill>
                          <a:schemeClr val="dk1"/>
                        </a:solidFill>
                        <a:latin typeface="Halant"/>
                        <a:ea typeface="Halant"/>
                        <a:cs typeface="Halant"/>
                        <a:sym typeface="Halant"/>
                      </a:endParaRPr>
                    </a:p>
                  </a:txBody>
                  <a:tcPr marT="91450" marB="91450"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2254700">
                <a:tc gridSpan="3">
                  <a:txBody>
                    <a:bodyPr/>
                    <a:lstStyle/>
                    <a:p>
                      <a:pPr indent="0" lvl="0" marL="57150" rtl="0" algn="l">
                        <a:lnSpc>
                          <a:spcPct val="100000"/>
                        </a:lnSpc>
                        <a:spcBef>
                          <a:spcPts val="0"/>
                        </a:spcBef>
                        <a:spcAft>
                          <a:spcPts val="0"/>
                        </a:spcAft>
                        <a:buNone/>
                      </a:pPr>
                      <a:r>
                        <a:rPr lang="en" sz="1200">
                          <a:solidFill>
                            <a:schemeClr val="dk1"/>
                          </a:solidFill>
                          <a:latin typeface="Inter"/>
                          <a:ea typeface="Inter"/>
                          <a:cs typeface="Inter"/>
                          <a:sym typeface="Inter"/>
                        </a:rPr>
                        <a:t>The plague began in the land of darkness. China was not preserved from it. The plague infected the Indians in India, the Sind, the Persians, and the Crimea. The plague destroyed mankind in Cairo. It stilled all movement in Alexandria.</a:t>
                      </a:r>
                      <a:endParaRPr sz="1200">
                        <a:solidFill>
                          <a:schemeClr val="dk1"/>
                        </a:solidFill>
                        <a:latin typeface="Inter"/>
                        <a:ea typeface="Inter"/>
                        <a:cs typeface="Inter"/>
                        <a:sym typeface="Inter"/>
                      </a:endParaRPr>
                    </a:p>
                    <a:p>
                      <a:pPr indent="0" lvl="0" marL="5715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57150" rtl="0" algn="l">
                        <a:lnSpc>
                          <a:spcPct val="100000"/>
                        </a:lnSpc>
                        <a:spcBef>
                          <a:spcPts val="0"/>
                        </a:spcBef>
                        <a:spcAft>
                          <a:spcPts val="0"/>
                        </a:spcAft>
                        <a:buNone/>
                      </a:pPr>
                      <a:r>
                        <a:rPr lang="en" sz="1200">
                          <a:solidFill>
                            <a:schemeClr val="dk1"/>
                          </a:solidFill>
                          <a:latin typeface="Inter"/>
                          <a:ea typeface="Inter"/>
                          <a:cs typeface="Inter"/>
                          <a:sym typeface="Inter"/>
                        </a:rPr>
                        <a:t>Then, the plague turned to Upper Egypt. The plague attacked Gaza, trapped Sidon, and Beirut. Next, it directed its shooting arrows to Damascus. There the plague sat like a lion on a throne and swayed with power, killing daily one thousand or more and destroying the population. Oh God, it is acting by Your command. Lift this from us. It happens where You wish; keep the plague from us.</a:t>
                      </a:r>
                      <a:endParaRPr sz="1200">
                        <a:solidFill>
                          <a:schemeClr val="dk1"/>
                        </a:solidFill>
                        <a:latin typeface="Inter"/>
                        <a:ea typeface="Inter"/>
                        <a:cs typeface="Inter"/>
                        <a:sym typeface="Inter"/>
                      </a:endParaRPr>
                    </a:p>
                    <a:p>
                      <a:pPr indent="0" lvl="0" marL="5715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57150" rtl="0" algn="l">
                        <a:lnSpc>
                          <a:spcPct val="100000"/>
                        </a:lnSpc>
                        <a:spcBef>
                          <a:spcPts val="0"/>
                        </a:spcBef>
                        <a:spcAft>
                          <a:spcPts val="0"/>
                        </a:spcAft>
                        <a:buNone/>
                      </a:pPr>
                      <a:r>
                        <a:rPr lang="en" sz="1200">
                          <a:solidFill>
                            <a:schemeClr val="dk1"/>
                          </a:solidFill>
                          <a:latin typeface="Inter"/>
                          <a:ea typeface="Inter"/>
                          <a:cs typeface="Inter"/>
                          <a:sym typeface="Inter"/>
                        </a:rPr>
                        <a:t>We ask God’s forgiveness for our bad souls; the plague is surely part of His punishment. Some said: the air’s corruption kills. I said: the love of corruption kills.</a:t>
                      </a:r>
                      <a:endParaRPr sz="1200">
                        <a:solidFill>
                          <a:schemeClr val="dk1"/>
                        </a:solidFill>
                        <a:latin typeface="Inter"/>
                        <a:ea typeface="Inter"/>
                        <a:cs typeface="Inter"/>
                        <a:sym typeface="Inter"/>
                      </a:endParaRPr>
                    </a:p>
                  </a:txBody>
                  <a:tcPr marT="118350" marB="118350" marR="70675" marL="706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bl>
          </a:graphicData>
        </a:graphic>
      </p:graphicFrame>
      <p:sp>
        <p:nvSpPr>
          <p:cNvPr id="112" name="Google Shape;112;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3" name="Google Shape;113;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7" name="Shape 117"/>
        <p:cNvGrpSpPr/>
        <p:nvPr/>
      </p:nvGrpSpPr>
      <p:grpSpPr>
        <a:xfrm>
          <a:off x="0" y="0"/>
          <a:ext cx="0" cy="0"/>
          <a:chOff x="0" y="0"/>
          <a:chExt cx="0" cy="0"/>
        </a:xfrm>
      </p:grpSpPr>
      <p:sp>
        <p:nvSpPr>
          <p:cNvPr id="118" name="Google Shape;118;p2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2000">
                <a:solidFill>
                  <a:schemeClr val="dk1"/>
                </a:solidFill>
                <a:latin typeface="Halant"/>
                <a:ea typeface="Halant"/>
                <a:cs typeface="Halant"/>
                <a:sym typeface="Halant"/>
              </a:rPr>
              <a:t>Document H: Overland Trade</a:t>
            </a:r>
            <a:endParaRPr sz="1900">
              <a:solidFill>
                <a:schemeClr val="dk1"/>
              </a:solidFill>
              <a:latin typeface="Halant"/>
              <a:ea typeface="Halant"/>
              <a:cs typeface="Halant"/>
              <a:sym typeface="Halant"/>
            </a:endParaRPr>
          </a:p>
        </p:txBody>
      </p:sp>
      <p:pic>
        <p:nvPicPr>
          <p:cNvPr id="119" name="Google Shape;119;p20"/>
          <p:cNvPicPr preferRelativeResize="0"/>
          <p:nvPr/>
        </p:nvPicPr>
        <p:blipFill>
          <a:blip r:embed="rId3">
            <a:alphaModFix/>
          </a:blip>
          <a:stretch>
            <a:fillRect/>
          </a:stretch>
        </p:blipFill>
        <p:spPr>
          <a:xfrm>
            <a:off x="381544" y="9348271"/>
            <a:ext cx="431174" cy="431174"/>
          </a:xfrm>
          <a:prstGeom prst="rect">
            <a:avLst/>
          </a:prstGeom>
          <a:noFill/>
          <a:ln>
            <a:noFill/>
          </a:ln>
        </p:spPr>
      </p:pic>
      <p:graphicFrame>
        <p:nvGraphicFramePr>
          <p:cNvPr id="120" name="Google Shape;120;p20"/>
          <p:cNvGraphicFramePr/>
          <p:nvPr/>
        </p:nvGraphicFramePr>
        <p:xfrm>
          <a:off x="384000" y="652225"/>
          <a:ext cx="3000000" cy="3000000"/>
        </p:xfrm>
        <a:graphic>
          <a:graphicData uri="http://schemas.openxmlformats.org/drawingml/2006/table">
            <a:tbl>
              <a:tblPr>
                <a:noFill/>
                <a:tableStyleId>{F4F15E15-982F-443C-B243-D9414011F485}</a:tableStyleId>
              </a:tblPr>
              <a:tblGrid>
                <a:gridCol w="3316800"/>
                <a:gridCol w="1255200"/>
                <a:gridCol w="2432475"/>
              </a:tblGrid>
              <a:tr h="429650">
                <a:tc gridSpan="3">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J. H. Parry, </a:t>
                      </a:r>
                      <a:r>
                        <a:rPr i="1" lang="en" sz="1200">
                          <a:solidFill>
                            <a:schemeClr val="dk1"/>
                          </a:solidFill>
                          <a:latin typeface="Halant"/>
                          <a:ea typeface="Halant"/>
                          <a:cs typeface="Halant"/>
                          <a:sym typeface="Halant"/>
                        </a:rPr>
                        <a:t>The Age of Reconnaissance</a:t>
                      </a:r>
                      <a:r>
                        <a:rPr lang="en" sz="1200">
                          <a:solidFill>
                            <a:schemeClr val="dk1"/>
                          </a:solidFill>
                          <a:latin typeface="Halant"/>
                          <a:ea typeface="Halant"/>
                          <a:cs typeface="Halant"/>
                          <a:sym typeface="Halant"/>
                        </a:rPr>
                        <a:t>, 1963.</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Note: John Horace Parry was a distinguished maritime historian and was Gardiner Professor of Oceanic History and Affairs at Harvard University.</a:t>
                      </a:r>
                      <a:endParaRPr sz="1200">
                        <a:solidFill>
                          <a:schemeClr val="dk1"/>
                        </a:solidFill>
                        <a:latin typeface="Halant"/>
                        <a:ea typeface="Halant"/>
                        <a:cs typeface="Halant"/>
                        <a:sym typeface="Halant"/>
                      </a:endParaRPr>
                    </a:p>
                  </a:txBody>
                  <a:tcPr marT="91450" marB="91450"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2254700">
                <a:tc gridSpan="3">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In the great days of the mongol Khans much Chinese merchandise destined for Europe had travelled overland on the backs of camels and donkeys by many different caravan routes, to termini* in the ports of the Levant** and the Black Sea; and European merchants, not infrequently, had themselves travelled with their goods by these routes. Flourishing Italian merchant colonies had grown up at the principle termini, at Constantinople and Pra, its commercial suburb ; at Tana (Azof) ; at Caffa in the Crimea and at other Black Sea ports. In the fourteenth century, Pegolotti’s safe route to Peking*** became exceedingly unsafe and European travel to the East came to an end. The overland routes in general declined in importance, not only because of political disturbance, but from the same physical causes which kept predatory nomads on the move. In the fifteenth century, though Persian silks still came by way of Tabriz to Trebizond, and thence to Constantinople, the main trade in luxury goods between Europe and the Far East was carried over most of its stages by sea. At its eastern end it was handled by Chinese, whose junks collected the cloves and nutmeg of the East Indies and delivered them for sale in the great Malayan port of Malacca. From Malacca across the Bay of Bengal to India the trade was in the hands of Muslim merchants, whether Indian, Malay or Arab. In India, the far-eastern cargoes, together with the cinnamon of Ceylon and the pepper of India itself, were sold in the spice ports of the Malabar coast‒Calicut, Cochin, Cananore, Goa‒and further north in the ports of Gujarat. The trade of these ports with the rest of the Indian Ocean littoral was largely in the hands of Arabs… From there, shipments were conveyed by river boat and camel caravan by way of the Euphrates to Aleppo, by way of Baghdad to Damascus, or even across Asia Minor to Constantinople, according to political circumstance and prevailing demand. From Constantinople, from Alexandria, and from Antioch, Tripoli, and Beirute, outlet harbours for Aleppo and Damascus, Italian ships carried silk and spice cargoes to Venice and Genoa. The costs of the trade, and thus the imposts upon it, were enormous ; but so were the profits. It was said that a merchant could ship six cargoes, and lose five, but still make a profit when the sixth was sold.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*Termini: Final point or destination on a transportation route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**Levant: Mediterranean lands east of Italy</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***Peking: Beijing, China</a:t>
                      </a:r>
                      <a:endParaRPr sz="1000">
                        <a:solidFill>
                          <a:schemeClr val="dk1"/>
                        </a:solidFill>
                        <a:latin typeface="Inter"/>
                        <a:ea typeface="Inter"/>
                        <a:cs typeface="Inter"/>
                        <a:sym typeface="Inter"/>
                      </a:endParaRPr>
                    </a:p>
                    <a:p>
                      <a:pPr indent="0" lvl="0" marL="5715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118350" marB="118350" marR="70675" marL="706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bl>
          </a:graphicData>
        </a:graphic>
      </p:graphicFrame>
      <p:sp>
        <p:nvSpPr>
          <p:cNvPr id="121" name="Google Shape;121;p2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2" name="Google Shape;122;p2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6" name="Shape 126"/>
        <p:cNvGrpSpPr/>
        <p:nvPr/>
      </p:nvGrpSpPr>
      <p:grpSpPr>
        <a:xfrm>
          <a:off x="0" y="0"/>
          <a:ext cx="0" cy="0"/>
          <a:chOff x="0" y="0"/>
          <a:chExt cx="0" cy="0"/>
        </a:xfrm>
      </p:grpSpPr>
      <p:sp>
        <p:nvSpPr>
          <p:cNvPr id="127" name="Google Shape;127;p2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2000">
                <a:solidFill>
                  <a:schemeClr val="dk1"/>
                </a:solidFill>
                <a:latin typeface="Halant"/>
                <a:ea typeface="Halant"/>
                <a:cs typeface="Halant"/>
                <a:sym typeface="Halant"/>
              </a:rPr>
              <a:t>Document I: Trans-Saharan Trade</a:t>
            </a:r>
            <a:endParaRPr sz="1900">
              <a:solidFill>
                <a:schemeClr val="dk1"/>
              </a:solidFill>
              <a:latin typeface="Halant"/>
              <a:ea typeface="Halant"/>
              <a:cs typeface="Halant"/>
              <a:sym typeface="Halant"/>
            </a:endParaRPr>
          </a:p>
        </p:txBody>
      </p:sp>
      <p:pic>
        <p:nvPicPr>
          <p:cNvPr id="128" name="Google Shape;128;p21"/>
          <p:cNvPicPr preferRelativeResize="0"/>
          <p:nvPr/>
        </p:nvPicPr>
        <p:blipFill>
          <a:blip r:embed="rId3">
            <a:alphaModFix/>
          </a:blip>
          <a:stretch>
            <a:fillRect/>
          </a:stretch>
        </p:blipFill>
        <p:spPr>
          <a:xfrm>
            <a:off x="381544" y="9348271"/>
            <a:ext cx="431174" cy="431174"/>
          </a:xfrm>
          <a:prstGeom prst="rect">
            <a:avLst/>
          </a:prstGeom>
          <a:noFill/>
          <a:ln>
            <a:noFill/>
          </a:ln>
        </p:spPr>
      </p:pic>
      <p:graphicFrame>
        <p:nvGraphicFramePr>
          <p:cNvPr id="129" name="Google Shape;129;p21"/>
          <p:cNvGraphicFramePr/>
          <p:nvPr/>
        </p:nvGraphicFramePr>
        <p:xfrm>
          <a:off x="384000" y="652225"/>
          <a:ext cx="3000000" cy="3000000"/>
        </p:xfrm>
        <a:graphic>
          <a:graphicData uri="http://schemas.openxmlformats.org/drawingml/2006/table">
            <a:tbl>
              <a:tblPr>
                <a:noFill/>
                <a:tableStyleId>{F4F15E15-982F-443C-B243-D9414011F485}</a:tableStyleId>
              </a:tblPr>
              <a:tblGrid>
                <a:gridCol w="3316800"/>
                <a:gridCol w="1255200"/>
                <a:gridCol w="2432475"/>
              </a:tblGrid>
              <a:tr h="429650">
                <a:tc gridSpan="3">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Felwine Sarr, “Toward a History of Ideas in the Sahel,” in </a:t>
                      </a:r>
                      <a:r>
                        <a:rPr i="1" lang="en" sz="1200">
                          <a:solidFill>
                            <a:schemeClr val="dk1"/>
                          </a:solidFill>
                          <a:latin typeface="Halant"/>
                          <a:ea typeface="Halant"/>
                          <a:cs typeface="Halant"/>
                          <a:sym typeface="Halant"/>
                        </a:rPr>
                        <a:t>The Oxford Handbook of the African Sahel</a:t>
                      </a:r>
                      <a:r>
                        <a:rPr lang="en" sz="1200">
                          <a:solidFill>
                            <a:schemeClr val="dk1"/>
                          </a:solidFill>
                          <a:latin typeface="Halant"/>
                          <a:ea typeface="Halant"/>
                          <a:cs typeface="Halant"/>
                          <a:sym typeface="Halant"/>
                        </a:rPr>
                        <a:t>, 2021.</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Note: Felwine Sarr is a Senegalese academic and is the Anne-Marie Bryan Distinguished Professor in the Department of Romance Studies at Duke University.</a:t>
                      </a:r>
                      <a:endParaRPr sz="1200">
                        <a:solidFill>
                          <a:schemeClr val="dk1"/>
                        </a:solidFill>
                        <a:latin typeface="Halant"/>
                        <a:ea typeface="Halant"/>
                        <a:cs typeface="Halant"/>
                        <a:sym typeface="Halant"/>
                      </a:endParaRPr>
                    </a:p>
                  </a:txBody>
                  <a:tcPr marT="91450" marB="91450"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2254700">
                <a:tc gridSpan="3">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Since the middle ages, the Sahel has been the theater of major empires such as Ghana, Mali, and Songhai in the west, and the Kanem and Bornu empires in the southern parts of the region. Before their decline, these empires spread from the Atlantic to the Aïr [Mountains] and extended their authority over several kingdoms…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Among the various developments that influenced the cultural and intellectual trajectories of the region, trade has played a significant role. Established before the tenth century, the trans-Saharan trade between the north and south relied on the exports of slaves, gold, and kola nuts and the importation of handicrafts and salt products from the Maghreb. The impact of the trans-Saharan trade was both economic and political as it led to the creation of important commercial cities such as Koumbi Saleh and Oualata in what is now Mauritania, as well as Gao in Mali. Trade imposed taxation on imported and exported goods, taxation that in turn consolidated the wealth and authority of the rulers of the empires. Trade brought significant cultural exchange between the north and the south as the caravans crossing the Sahara conveyed ideas and notably brought Islam to the Sahel.</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 Changes occured in the seventeenth century with the implementation of the Atlantic slave trade, which radically transformed the terms of existing trade and led to new configurations and policies with a dramatic impact on population and local economies in the eighteenth century. The slave trade fostered a new mercantilism and disrupted the social fabric of the Sahel.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 For centuries, Black Africans, Arabs, and Berbers were in close contact and maintained relations of various kinds. The inventory shows that some of these relations, such as the trans-Saharan slave trade, were violent and disruptive, while others were commercial, as in the trade of gold and salt, but all of them led to important cultural and intellectual exchanges. The Sahel was a place of contact where ideas and knowledge about educational practices, commerce, and ways of life circulated, and where religious and spiritual exchanges resulted in new configurations.</a:t>
                      </a:r>
                      <a:endParaRPr sz="1200">
                        <a:solidFill>
                          <a:schemeClr val="dk1"/>
                        </a:solidFill>
                        <a:latin typeface="Inter"/>
                        <a:ea typeface="Inter"/>
                        <a:cs typeface="Inter"/>
                        <a:sym typeface="Inter"/>
                      </a:endParaRPr>
                    </a:p>
                  </a:txBody>
                  <a:tcPr marT="118350" marB="118350" marR="70675" marL="706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bl>
          </a:graphicData>
        </a:graphic>
      </p:graphicFrame>
      <p:sp>
        <p:nvSpPr>
          <p:cNvPr id="130" name="Google Shape;130;p2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1" name="Google Shape;131;p2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