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y="10287000" cx="18288000"/>
  <p:notesSz cx="6858000" cy="9144000"/>
  <p:embeddedFontLst>
    <p:embeddedFont>
      <p:font typeface="Halant"/>
      <p:bold r:id="rId16"/>
    </p:embeddedFont>
    <p:embeddedFont>
      <p:font typeface="Inter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761B41F-7F63-460E-BFF9-127C3BD40232}">
  <a:tblStyle styleId="{5761B41F-7F63-460E-BFF9-127C3BD4023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font" Target="fonts/Inter-regular.fntdata"/><Relationship Id="rId16" Type="http://schemas.openxmlformats.org/officeDocument/2006/relationships/font" Target="fonts/Halant-bold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ee68f366de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2ee68f366de_0_1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ee68f366de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2ee68f366de_0_16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022a06d53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3022a06d534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162b420173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g3162b420173_0_1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ffad22662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2ffad22662b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162b420173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g3162b420173_0_1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3162b420173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g3162b420173_0_2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31b7a88956a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g31b7a88956a_0_1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/>
          <p:nvPr/>
        </p:nvSpPr>
        <p:spPr>
          <a:xfrm>
            <a:off x="0" y="0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7" name="Google Shape;157;p25"/>
          <p:cNvGrpSpPr/>
          <p:nvPr/>
        </p:nvGrpSpPr>
        <p:grpSpPr>
          <a:xfrm>
            <a:off x="1660784" y="2382511"/>
            <a:ext cx="1491526" cy="91652"/>
            <a:chOff x="4580561" y="2589004"/>
            <a:chExt cx="1064464" cy="25200"/>
          </a:xfrm>
        </p:grpSpPr>
        <p:sp>
          <p:nvSpPr>
            <p:cNvPr id="158" name="Google Shape;158;p2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2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0" name="Google Shape;160;p25"/>
          <p:cNvSpPr txBox="1"/>
          <p:nvPr>
            <p:ph type="title"/>
          </p:nvPr>
        </p:nvSpPr>
        <p:spPr>
          <a:xfrm>
            <a:off x="1460000" y="2637300"/>
            <a:ext cx="6601800" cy="337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61" name="Google Shape;161;p25"/>
          <p:cNvSpPr txBox="1"/>
          <p:nvPr>
            <p:ph idx="1" type="subTitle"/>
          </p:nvPr>
        </p:nvSpPr>
        <p:spPr>
          <a:xfrm>
            <a:off x="1449900" y="6323050"/>
            <a:ext cx="6601800" cy="151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lv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162" name="Google Shape;162;p25"/>
          <p:cNvSpPr txBox="1"/>
          <p:nvPr>
            <p:ph idx="2" type="body"/>
          </p:nvPr>
        </p:nvSpPr>
        <p:spPr>
          <a:xfrm>
            <a:off x="10348450" y="2705250"/>
            <a:ext cx="6748800" cy="6051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indent="-406400" lvl="1" marL="914400"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indent="-381000" lvl="2" marL="1371600"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indent="-355600" lvl="3" marL="1828800"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indent="-355600" lvl="4" marL="2286000"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indent="-355600" lvl="5" marL="27432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163" name="Google Shape;163;p25"/>
          <p:cNvSpPr txBox="1"/>
          <p:nvPr>
            <p:ph idx="12" type="sldNum"/>
          </p:nvPr>
        </p:nvSpPr>
        <p:spPr>
          <a:xfrm>
            <a:off x="17072605" y="9499702"/>
            <a:ext cx="1097400" cy="787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Relationship Id="rId4" Type="http://schemas.openxmlformats.org/officeDocument/2006/relationships/image" Target="../media/image1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26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169" name="Google Shape;169;p26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70" name="Google Shape;170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71" name="Google Shape;171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2" name="Google Shape;172;p26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73" name="Google Shape;173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74" name="Google Shape;174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5" name="Google Shape;175;p26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76" name="Google Shape;176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77" name="Google Shape;177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78" name="Google Shape;178;p26"/>
          <p:cNvSpPr txBox="1"/>
          <p:nvPr/>
        </p:nvSpPr>
        <p:spPr>
          <a:xfrm>
            <a:off x="4353388" y="3477566"/>
            <a:ext cx="140799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2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ASSESSMENT</a:t>
            </a:r>
            <a:endParaRPr sz="1200"/>
          </a:p>
        </p:txBody>
      </p:sp>
      <p:sp>
        <p:nvSpPr>
          <p:cNvPr id="179" name="Google Shape;179;p26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0" name="Google Shape;180;p26"/>
          <p:cNvSpPr txBox="1"/>
          <p:nvPr/>
        </p:nvSpPr>
        <p:spPr>
          <a:xfrm>
            <a:off x="4532650" y="5745863"/>
            <a:ext cx="137214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1: Global Exchange &amp; Societies</a:t>
            </a:r>
            <a:endParaRPr sz="5735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2" name="Google Shape;182;p26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83" name="Google Shape;183;p26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4" name="Google Shape;184;p26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7"/>
          <p:cNvSpPr txBox="1"/>
          <p:nvPr/>
        </p:nvSpPr>
        <p:spPr>
          <a:xfrm>
            <a:off x="1791340" y="3962780"/>
            <a:ext cx="147054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cross-cultural interactions through trade, exploration, and religion shape the development and connectedness of societies across Afro-Eurasia during the 14th and 15th centuries?</a:t>
            </a:r>
            <a:endParaRPr i="1" sz="5000">
              <a:solidFill>
                <a:schemeClr val="dk1"/>
              </a:solidFill>
              <a:highlight>
                <a:schemeClr val="accent2"/>
              </a:highlight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0" name="Google Shape;190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1" name="Google Shape;191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92" name="Google Shape;192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3" name="Google Shape;193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4" name="Google Shape;194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5" name="Google Shape;195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96" name="Google Shape;196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7" name="Google Shape;197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98" name="Google Shape;198;p27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ESSENTIAL </a:t>
            </a: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QUESTION</a:t>
            </a:r>
            <a:endParaRPr/>
          </a:p>
        </p:txBody>
      </p:sp>
      <p:grpSp>
        <p:nvGrpSpPr>
          <p:cNvPr id="199" name="Google Shape;199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00" name="Google Shape;200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01" name="Google Shape;201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3" name="Google Shape;203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04" name="Google Shape;204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8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0" name="Google Shape;210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1" name="Google Shape;211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2" name="Google Shape;212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4" name="Google Shape;214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/>
            </a:p>
          </p:txBody>
        </p:sp>
      </p:grpSp>
      <p:sp>
        <p:nvSpPr>
          <p:cNvPr id="215" name="Google Shape;215;p28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6" name="Google Shape;216;p2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17" name="Google Shape;217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18" name="Google Shape;218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19" name="Google Shape;219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0" name="Google Shape;220;p2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21" name="Google Shape;221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2" name="Google Shape;222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23" name="Google Shape;223;p28"/>
          <p:cNvSpPr txBox="1"/>
          <p:nvPr/>
        </p:nvSpPr>
        <p:spPr>
          <a:xfrm>
            <a:off x="2892750" y="202575"/>
            <a:ext cx="125025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ASSESSMENT 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DESCRIPTION</a:t>
            </a:r>
            <a:endParaRPr/>
          </a:p>
        </p:txBody>
      </p:sp>
      <p:sp>
        <p:nvSpPr>
          <p:cNvPr id="224" name="Google Shape;224;p28"/>
          <p:cNvSpPr txBox="1"/>
          <p:nvPr/>
        </p:nvSpPr>
        <p:spPr>
          <a:xfrm>
            <a:off x="1833900" y="3997925"/>
            <a:ext cx="6873600" cy="25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Using information learned throughout the unit, students will engage in a </a:t>
            </a:r>
            <a:r>
              <a:rPr i="1"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structured peer discussion.</a:t>
            </a:r>
            <a:endParaRPr i="1"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25" name="Google Shape;22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48925" y="2824050"/>
            <a:ext cx="4854066" cy="628172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9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31" name="Google Shape;231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32" name="Google Shape;232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3" name="Google Shape;233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4" name="Google Shape;234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5" name="Google Shape;235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36" name="Google Shape;236;p29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37" name="Google Shape;237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38" name="Google Shape;238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39" name="Google Shape;239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40" name="Google Shape;240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1" name="Google Shape;241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42" name="Google Shape;242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3" name="Google Shape;243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44" name="Google Shape;244;p29"/>
          <p:cNvSpPr txBox="1"/>
          <p:nvPr/>
        </p:nvSpPr>
        <p:spPr>
          <a:xfrm>
            <a:off x="2165100" y="155900"/>
            <a:ext cx="13957800" cy="24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STEP 1: </a:t>
            </a:r>
            <a:endParaRPr b="1" sz="80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DETERMINE THE CAUSES</a:t>
            </a:r>
            <a:endParaRPr sz="1000"/>
          </a:p>
        </p:txBody>
      </p:sp>
      <p:sp>
        <p:nvSpPr>
          <p:cNvPr id="245" name="Google Shape;245;p29"/>
          <p:cNvSpPr txBox="1"/>
          <p:nvPr/>
        </p:nvSpPr>
        <p:spPr>
          <a:xfrm>
            <a:off x="8055900" y="3843800"/>
            <a:ext cx="8187600" cy="3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Brainstorm three causes for:</a:t>
            </a:r>
            <a:endParaRPr i="1"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i="1"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development and connectedness of societies across Afro-Eurasia during the 14th and 15th centuries.</a:t>
            </a:r>
            <a:endParaRPr b="1" i="1"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46" name="Google Shape;246;p29"/>
          <p:cNvPicPr preferRelativeResize="0"/>
          <p:nvPr/>
        </p:nvPicPr>
        <p:blipFill rotWithShape="1">
          <a:blip r:embed="rId4">
            <a:alphaModFix/>
          </a:blip>
          <a:srcRect b="0" l="24343" r="24440" t="0"/>
          <a:stretch/>
        </p:blipFill>
        <p:spPr>
          <a:xfrm>
            <a:off x="1659200" y="2768425"/>
            <a:ext cx="4761876" cy="619642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73950" y="2493150"/>
            <a:ext cx="5161100" cy="667905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52" name="Google Shape;252;p30"/>
          <p:cNvSpPr/>
          <p:nvPr/>
        </p:nvSpPr>
        <p:spPr>
          <a:xfrm>
            <a:off x="13547023" y="717230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3" name="Google Shape;253;p3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54" name="Google Shape;254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55" name="Google Shape;255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7" name="Google Shape;257;p30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58" name="Google Shape;258;p30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9" name="Google Shape;259;p30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60" name="Google Shape;260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61" name="Google Shape;261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62" name="Google Shape;262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3" name="Google Shape;263;p30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64" name="Google Shape;264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5" name="Google Shape;265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66" name="Google Shape;266;p30"/>
          <p:cNvSpPr txBox="1"/>
          <p:nvPr/>
        </p:nvSpPr>
        <p:spPr>
          <a:xfrm>
            <a:off x="906900" y="167175"/>
            <a:ext cx="15424500" cy="21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STEP 2: </a:t>
            </a:r>
            <a:endParaRPr b="1" sz="80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DETERMINE EVIDENCE &amp; REASONING</a:t>
            </a:r>
            <a:endParaRPr sz="6000"/>
          </a:p>
        </p:txBody>
      </p:sp>
      <p:sp>
        <p:nvSpPr>
          <p:cNvPr id="267" name="Google Shape;267;p30"/>
          <p:cNvSpPr/>
          <p:nvPr/>
        </p:nvSpPr>
        <p:spPr>
          <a:xfrm>
            <a:off x="11450825" y="3561050"/>
            <a:ext cx="1310700" cy="6342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30"/>
          <p:cNvSpPr txBox="1"/>
          <p:nvPr/>
        </p:nvSpPr>
        <p:spPr>
          <a:xfrm>
            <a:off x="754500" y="2463950"/>
            <a:ext cx="8218500" cy="6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endParaRPr b="1" sz="3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50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Inter"/>
              <a:buAutoNum type="arabicPeriod"/>
            </a:pPr>
            <a:r>
              <a:rPr b="1" lang="en-US" sz="3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List the three causes in the blanks in the “Your Claim” column.</a:t>
            </a:r>
            <a:endParaRPr b="1" sz="3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50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Inter"/>
              <a:buAutoNum type="arabicPeriod"/>
            </a:pPr>
            <a:r>
              <a:rPr b="1" lang="en-US" sz="3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Find textual evidence that supports each claim (cause). </a:t>
            </a:r>
            <a:r>
              <a:rPr i="1" lang="en-US" sz="3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(chunk </a:t>
            </a:r>
            <a:r>
              <a:rPr i="1" lang="en-US" sz="3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evidence</a:t>
            </a:r>
            <a:r>
              <a:rPr i="1" lang="en-US" sz="3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in 10 words or less OR summarize)</a:t>
            </a:r>
            <a:endParaRPr i="1" sz="3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50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Inter"/>
              <a:buAutoNum type="arabicPeriod"/>
            </a:pPr>
            <a:r>
              <a:rPr b="1" lang="en-US" sz="3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</a:t>
            </a:r>
            <a:r>
              <a:rPr b="1" lang="en-US" sz="3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or WHY</a:t>
            </a:r>
            <a:r>
              <a:rPr b="1" lang="en-US" sz="3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the textual evidence supports each claim.</a:t>
            </a:r>
            <a:endParaRPr b="1" sz="3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69" name="Google Shape;269;p30"/>
          <p:cNvSpPr/>
          <p:nvPr/>
        </p:nvSpPr>
        <p:spPr>
          <a:xfrm>
            <a:off x="12946600" y="3561050"/>
            <a:ext cx="1491600" cy="6342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30"/>
          <p:cNvSpPr/>
          <p:nvPr/>
        </p:nvSpPr>
        <p:spPr>
          <a:xfrm>
            <a:off x="9989350" y="4343775"/>
            <a:ext cx="695100" cy="246000"/>
          </a:xfrm>
          <a:prstGeom prst="rect">
            <a:avLst/>
          </a:prstGeom>
          <a:noFill/>
          <a:ln cap="flat" cmpd="sng" w="28575">
            <a:solidFill>
              <a:srgbClr val="F1AF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30"/>
          <p:cNvSpPr/>
          <p:nvPr/>
        </p:nvSpPr>
        <p:spPr>
          <a:xfrm>
            <a:off x="533400" y="3429000"/>
            <a:ext cx="8439600" cy="1313700"/>
          </a:xfrm>
          <a:prstGeom prst="rect">
            <a:avLst/>
          </a:prstGeom>
          <a:noFill/>
          <a:ln cap="flat" cmpd="sng" w="28575">
            <a:solidFill>
              <a:srgbClr val="F1AF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30"/>
          <p:cNvSpPr/>
          <p:nvPr/>
        </p:nvSpPr>
        <p:spPr>
          <a:xfrm>
            <a:off x="533400" y="5189825"/>
            <a:ext cx="8491500" cy="21702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30"/>
          <p:cNvSpPr/>
          <p:nvPr/>
        </p:nvSpPr>
        <p:spPr>
          <a:xfrm>
            <a:off x="533400" y="7749675"/>
            <a:ext cx="8491500" cy="14226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30"/>
          <p:cNvSpPr/>
          <p:nvPr/>
        </p:nvSpPr>
        <p:spPr>
          <a:xfrm>
            <a:off x="9989350" y="5877300"/>
            <a:ext cx="695100" cy="246000"/>
          </a:xfrm>
          <a:prstGeom prst="rect">
            <a:avLst/>
          </a:prstGeom>
          <a:noFill/>
          <a:ln cap="flat" cmpd="sng" w="28575">
            <a:solidFill>
              <a:srgbClr val="F1AF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30"/>
          <p:cNvSpPr/>
          <p:nvPr/>
        </p:nvSpPr>
        <p:spPr>
          <a:xfrm>
            <a:off x="9989350" y="7637050"/>
            <a:ext cx="695100" cy="246000"/>
          </a:xfrm>
          <a:prstGeom prst="rect">
            <a:avLst/>
          </a:prstGeom>
          <a:noFill/>
          <a:ln cap="flat" cmpd="sng" w="28575">
            <a:solidFill>
              <a:srgbClr val="F1AF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1"/>
          <p:cNvSpPr txBox="1"/>
          <p:nvPr/>
        </p:nvSpPr>
        <p:spPr>
          <a:xfrm>
            <a:off x="1625710" y="2651839"/>
            <a:ext cx="47541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999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INKAN TRADE NETWORK</a:t>
            </a:r>
            <a:endParaRPr/>
          </a:p>
        </p:txBody>
      </p:sp>
      <p:sp>
        <p:nvSpPr>
          <p:cNvPr id="281" name="Google Shape;281;p31"/>
          <p:cNvSpPr/>
          <p:nvPr/>
        </p:nvSpPr>
        <p:spPr>
          <a:xfrm>
            <a:off x="13417488" y="6644977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82" name="Google Shape;282;p31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83" name="Google Shape;283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84" name="Google Shape;284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5" name="Google Shape;285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6" name="Google Shape;286;p31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87" name="Google Shape;287;p31"/>
          <p:cNvSpPr/>
          <p:nvPr/>
        </p:nvSpPr>
        <p:spPr>
          <a:xfrm>
            <a:off x="-2243137" y="-4022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8" name="Google Shape;288;p31"/>
          <p:cNvSpPr txBox="1"/>
          <p:nvPr/>
        </p:nvSpPr>
        <p:spPr>
          <a:xfrm>
            <a:off x="2797650" y="135100"/>
            <a:ext cx="126927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STRUCTURED 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PEER DISCUSSIONS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89" name="Google Shape;289;p31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90" name="Google Shape;290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91" name="Google Shape;291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92" name="Google Shape;292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3" name="Google Shape;293;p31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94" name="Google Shape;294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5" name="Google Shape;295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96" name="Google Shape;296;p31"/>
          <p:cNvSpPr txBox="1"/>
          <p:nvPr/>
        </p:nvSpPr>
        <p:spPr>
          <a:xfrm>
            <a:off x="493025" y="2857225"/>
            <a:ext cx="9179400" cy="97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Objectives:</a:t>
            </a:r>
            <a:endParaRPr sz="3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673100" lvl="0" marL="91440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Inter"/>
              <a:buAutoNum type="arabicPeriod"/>
            </a:pPr>
            <a:r>
              <a:rPr lang="en-US" sz="3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engage in thoughtful discussion with evidence-based arguments.</a:t>
            </a:r>
            <a:endParaRPr sz="3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673100" lvl="0" marL="914400" rtl="0" algn="l"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3400"/>
              <a:buFont typeface="Inter"/>
              <a:buAutoNum type="arabicPeriod"/>
            </a:pPr>
            <a:r>
              <a:rPr lang="en-US" sz="3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utilize effective communication strategies by articulating thoughts clearly and practicing active listening.</a:t>
            </a:r>
            <a:endParaRPr sz="3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97" name="Google Shape;297;p31"/>
          <p:cNvSpPr/>
          <p:nvPr/>
        </p:nvSpPr>
        <p:spPr>
          <a:xfrm>
            <a:off x="10653075" y="3224251"/>
            <a:ext cx="853500" cy="7098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31"/>
          <p:cNvSpPr/>
          <p:nvPr/>
        </p:nvSpPr>
        <p:spPr>
          <a:xfrm>
            <a:off x="10740546" y="4070933"/>
            <a:ext cx="678600" cy="1470600"/>
          </a:xfrm>
          <a:prstGeom prst="roundRect">
            <a:avLst>
              <a:gd fmla="val 16667" name="adj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31"/>
          <p:cNvSpPr/>
          <p:nvPr/>
        </p:nvSpPr>
        <p:spPr>
          <a:xfrm>
            <a:off x="14423361" y="4070905"/>
            <a:ext cx="630000" cy="1470600"/>
          </a:xfrm>
          <a:prstGeom prst="roundRect">
            <a:avLst>
              <a:gd fmla="val 16667" name="adj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31"/>
          <p:cNvSpPr/>
          <p:nvPr/>
        </p:nvSpPr>
        <p:spPr>
          <a:xfrm rot="-5400000">
            <a:off x="11382246" y="4446454"/>
            <a:ext cx="453600" cy="1737000"/>
          </a:xfrm>
          <a:prstGeom prst="roundRect">
            <a:avLst>
              <a:gd fmla="val 16667" name="adj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31"/>
          <p:cNvSpPr/>
          <p:nvPr/>
        </p:nvSpPr>
        <p:spPr>
          <a:xfrm rot="-5400000">
            <a:off x="14020397" y="4508629"/>
            <a:ext cx="453600" cy="1612500"/>
          </a:xfrm>
          <a:prstGeom prst="roundRect">
            <a:avLst>
              <a:gd fmla="val 16667" name="adj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31"/>
          <p:cNvSpPr/>
          <p:nvPr/>
        </p:nvSpPr>
        <p:spPr>
          <a:xfrm>
            <a:off x="11798935" y="5087923"/>
            <a:ext cx="678600" cy="1161600"/>
          </a:xfrm>
          <a:prstGeom prst="roundRect">
            <a:avLst>
              <a:gd fmla="val 16667" name="adj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31"/>
          <p:cNvSpPr/>
          <p:nvPr/>
        </p:nvSpPr>
        <p:spPr>
          <a:xfrm>
            <a:off x="13393804" y="5087862"/>
            <a:ext cx="630000" cy="1161600"/>
          </a:xfrm>
          <a:prstGeom prst="roundRect">
            <a:avLst>
              <a:gd fmla="val 16667" name="adj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4" name="Google Shape;304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84334" y="2989096"/>
            <a:ext cx="1911565" cy="1722607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1"/>
          <p:cNvSpPr/>
          <p:nvPr/>
        </p:nvSpPr>
        <p:spPr>
          <a:xfrm>
            <a:off x="14311584" y="3224251"/>
            <a:ext cx="853500" cy="7098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2"/>
          <p:cNvSpPr txBox="1"/>
          <p:nvPr/>
        </p:nvSpPr>
        <p:spPr>
          <a:xfrm>
            <a:off x="1028700" y="114300"/>
            <a:ext cx="16230600" cy="65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CAUSATION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SHOWDOWN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11" name="Google Shape;311;p32"/>
          <p:cNvSpPr txBox="1"/>
          <p:nvPr/>
        </p:nvSpPr>
        <p:spPr>
          <a:xfrm>
            <a:off x="1625710" y="2651839"/>
            <a:ext cx="47541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2" name="Google Shape;312;p32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13" name="Google Shape;313;p3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14" name="Google Shape;314;p3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5" name="Google Shape;315;p3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6" name="Google Shape;316;p32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317" name="Google Shape;317;p32"/>
          <p:cNvSpPr/>
          <p:nvPr/>
        </p:nvSpPr>
        <p:spPr>
          <a:xfrm>
            <a:off x="-2243137" y="-4022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18" name="Google Shape;318;p32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19" name="Google Shape;319;p3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20" name="Google Shape;320;p3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21" name="Google Shape;321;p3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2" name="Google Shape;322;p32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23" name="Google Shape;323;p3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4" name="Google Shape;324;p3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25" name="Google Shape;325;p32"/>
          <p:cNvSpPr txBox="1"/>
          <p:nvPr/>
        </p:nvSpPr>
        <p:spPr>
          <a:xfrm>
            <a:off x="2298425" y="7660400"/>
            <a:ext cx="14036700" cy="13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Set up the desks in a circle to facilitate a class discussion.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State which cause had the most significant impact</a:t>
            </a: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Have your reasoning ready! Use the strategies on the next slide to keep the discussion moving.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26" name="Google Shape;326;p32"/>
          <p:cNvGrpSpPr/>
          <p:nvPr/>
        </p:nvGrpSpPr>
        <p:grpSpPr>
          <a:xfrm>
            <a:off x="6519100" y="2651850"/>
            <a:ext cx="5249802" cy="4451703"/>
            <a:chOff x="0" y="-38100"/>
            <a:chExt cx="1939200" cy="1202513"/>
          </a:xfrm>
        </p:grpSpPr>
        <p:sp>
          <p:nvSpPr>
            <p:cNvPr id="327" name="Google Shape;327;p32"/>
            <p:cNvSpPr/>
            <p:nvPr/>
          </p:nvSpPr>
          <p:spPr>
            <a:xfrm>
              <a:off x="0" y="0"/>
              <a:ext cx="1939142" cy="1164413"/>
            </a:xfrm>
            <a:custGeom>
              <a:rect b="b" l="l" r="r" t="t"/>
              <a:pathLst>
                <a:path extrusionOk="0" h="1164413" w="1939142">
                  <a:moveTo>
                    <a:pt x="53627" y="0"/>
                  </a:moveTo>
                  <a:lnTo>
                    <a:pt x="1885515" y="0"/>
                  </a:lnTo>
                  <a:cubicBezTo>
                    <a:pt x="1915133" y="0"/>
                    <a:pt x="1939142" y="24010"/>
                    <a:pt x="1939142" y="53627"/>
                  </a:cubicBezTo>
                  <a:lnTo>
                    <a:pt x="1939142" y="1110786"/>
                  </a:lnTo>
                  <a:cubicBezTo>
                    <a:pt x="1939142" y="1140403"/>
                    <a:pt x="1915133" y="1164413"/>
                    <a:pt x="1885515" y="1164413"/>
                  </a:cubicBezTo>
                  <a:lnTo>
                    <a:pt x="53627" y="1164413"/>
                  </a:lnTo>
                  <a:cubicBezTo>
                    <a:pt x="39404" y="1164413"/>
                    <a:pt x="25764" y="1158763"/>
                    <a:pt x="15707" y="1148706"/>
                  </a:cubicBezTo>
                  <a:cubicBezTo>
                    <a:pt x="5650" y="1138649"/>
                    <a:pt x="0" y="1125009"/>
                    <a:pt x="0" y="1110786"/>
                  </a:cubicBezTo>
                  <a:lnTo>
                    <a:pt x="0" y="53627"/>
                  </a:lnTo>
                  <a:cubicBezTo>
                    <a:pt x="0" y="39404"/>
                    <a:pt x="5650" y="25764"/>
                    <a:pt x="15707" y="15707"/>
                  </a:cubicBezTo>
                  <a:cubicBezTo>
                    <a:pt x="25764" y="5650"/>
                    <a:pt x="39404" y="0"/>
                    <a:pt x="53627" y="0"/>
                  </a:cubicBezTo>
                  <a:close/>
                </a:path>
              </a:pathLst>
            </a:custGeom>
            <a:solidFill>
              <a:srgbClr val="F1AF4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32"/>
            <p:cNvSpPr txBox="1"/>
            <p:nvPr/>
          </p:nvSpPr>
          <p:spPr>
            <a:xfrm>
              <a:off x="0" y="-38100"/>
              <a:ext cx="1939200" cy="12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27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WHICH  CAUSE MOST SIGNIFICANTLY CONTRIBUTED TO THE DEVELOPMENT AND CONNECTEDNESS OF SOCIETIES ACROSS AFRO-EURASIA THE MOST?</a:t>
              </a:r>
              <a:endParaRPr b="1" i="1" sz="27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3"/>
          <p:cNvSpPr txBox="1"/>
          <p:nvPr/>
        </p:nvSpPr>
        <p:spPr>
          <a:xfrm>
            <a:off x="1625710" y="2651839"/>
            <a:ext cx="47541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999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INKAN TRADE NETWORK</a:t>
            </a:r>
            <a:endParaRPr/>
          </a:p>
        </p:txBody>
      </p:sp>
      <p:sp>
        <p:nvSpPr>
          <p:cNvPr id="334" name="Google Shape;334;p33"/>
          <p:cNvSpPr/>
          <p:nvPr/>
        </p:nvSpPr>
        <p:spPr>
          <a:xfrm>
            <a:off x="13417488" y="6644977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35" name="Google Shape;335;p33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36" name="Google Shape;336;p3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37" name="Google Shape;337;p3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8" name="Google Shape;338;p3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39" name="Google Shape;339;p33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14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340" name="Google Shape;340;p33"/>
          <p:cNvSpPr/>
          <p:nvPr/>
        </p:nvSpPr>
        <p:spPr>
          <a:xfrm>
            <a:off x="-2243137" y="-4022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1" name="Google Shape;341;p33"/>
          <p:cNvSpPr txBox="1"/>
          <p:nvPr/>
        </p:nvSpPr>
        <p:spPr>
          <a:xfrm>
            <a:off x="3558000" y="0"/>
            <a:ext cx="111720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STRUCTURED 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PEER DISCUSSIONS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342" name="Google Shape;342;p33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43" name="Google Shape;343;p3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44" name="Google Shape;344;p3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45" name="Google Shape;345;p3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6" name="Google Shape;346;p33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47" name="Google Shape;347;p3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48" name="Google Shape;348;p3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49" name="Google Shape;349;p33"/>
          <p:cNvSpPr txBox="1"/>
          <p:nvPr/>
        </p:nvSpPr>
        <p:spPr>
          <a:xfrm>
            <a:off x="6156150" y="2425800"/>
            <a:ext cx="59757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000"/>
              </a:spcAft>
              <a:buNone/>
            </a:pPr>
            <a:r>
              <a:rPr lang="en-US" sz="3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Expectations and Examples:</a:t>
            </a:r>
            <a:endParaRPr/>
          </a:p>
        </p:txBody>
      </p:sp>
      <p:graphicFrame>
        <p:nvGraphicFramePr>
          <p:cNvPr id="350" name="Google Shape;350;p33"/>
          <p:cNvGraphicFramePr/>
          <p:nvPr/>
        </p:nvGraphicFramePr>
        <p:xfrm>
          <a:off x="377488" y="3108825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{5761B41F-7F63-460E-BFF9-127C3BD40232}</a:tableStyleId>
              </a:tblPr>
              <a:tblGrid>
                <a:gridCol w="2367350"/>
                <a:gridCol w="6664975"/>
                <a:gridCol w="8500700"/>
              </a:tblGrid>
              <a:tr h="4777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2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does this look like?</a:t>
                      </a:r>
                      <a:endParaRPr b="1"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1218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-US" sz="2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-US" sz="2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-US" sz="2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-US" sz="2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2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Introduces 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new concept, idea or key word and/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clarifies someone else’s thoughts.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b="1"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1218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2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-US" sz="2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-US" sz="2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2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Makes a claim and clearly states which </a:t>
                      </a:r>
                      <a:r>
                        <a:rPr b="1"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the information came from. Or, agrees with another person’s claim and supports that claim with new evidence.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1031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2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Explicitly </a:t>
                      </a:r>
                      <a:r>
                        <a:rPr b="1"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challenges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another person’s views. </a:t>
                      </a:r>
                      <a:r>
                        <a:rPr b="1"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Accurately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summarizes counterclaim before explaining disagreement.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9638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2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Encourages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peers to engage in dialogue. Uses 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targeted probing questions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get target responses.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b="1" sz="21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28000" marB="128000" marR="146050" marL="146050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