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guide id="3" orient="horz" pos="57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60AD0B9-00ED-4923-AD87-389F0CFF9573}">
  <a:tblStyle styleId="{C60AD0B9-00ED-4923-AD87-389F0CFF957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 pos="576"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j7aBQG8jRppH7MbzuzFerHVbnEESFA0umkjUYRoMUAE/view" TargetMode="External"/><Relationship Id="rId10" Type="http://schemas.openxmlformats.org/officeDocument/2006/relationships/hyperlink" Target="https://docs.google.com/presentation/d/1ZoCbrIZSWWDS15Lroawp_AupLt-Sb0f_wvYl_bAKLwM/view" TargetMode="External"/><Relationship Id="rId13" Type="http://schemas.openxmlformats.org/officeDocument/2006/relationships/hyperlink" Target="https://docs.google.com/presentation/d/1cX3YvFG3UhKPFPny_PUSzeRJFFZWOyv9fMrm-GJty18/view" TargetMode="External"/><Relationship Id="rId12" Type="http://schemas.openxmlformats.org/officeDocument/2006/relationships/hyperlink" Target="https://docs.google.com/presentation/d/1Eqgf2XlCzLv2PtLEYu4gf6NL6pb6o7UmkfRj1XRwgTQ/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IsxtedGN1PLpGVHj6cWTeDYlukS_CUSe8DK5DtZ1-y4/view" TargetMode="External"/><Relationship Id="rId5" Type="http://schemas.openxmlformats.org/officeDocument/2006/relationships/hyperlink" Target="https://docs.google.com/presentation/d/1j7aBQG8jRppH7MbzuzFerHVbnEESFA0umkjUYRoMUAE/view" TargetMode="External"/><Relationship Id="rId6" Type="http://schemas.openxmlformats.org/officeDocument/2006/relationships/hyperlink" Target="https://docs.google.com/presentation/d/1Eqgf2XlCzLv2PtLEYu4gf6NL6pb6o7UmkfRj1XRwgTQ/view" TargetMode="External"/><Relationship Id="rId7" Type="http://schemas.openxmlformats.org/officeDocument/2006/relationships/hyperlink" Target="https://docs.google.com/presentation/d/1cX3YvFG3UhKPFPny_PUSzeRJFFZWOyv9fMrm-GJty18/view" TargetMode="External"/><Relationship Id="rId8" Type="http://schemas.openxmlformats.org/officeDocument/2006/relationships/hyperlink" Target="https://docs.google.com/presentation/d/11NTBwG2Xqlouxd-Hs-Lav0iYu_6HJ_G4zRP81yUWUAA/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tdb5WrC8qRxj5h7Ba3C4dsQeVPnphTP0HMQtmbh7gnY/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{C60AD0B9-00ED-4923-AD87-389F0CFF9573}</a:tableStyleId>
              </a:tblPr>
              <a:tblGrid>
                <a:gridCol w="1633350"/>
                <a:gridCol w="4045800"/>
                <a:gridCol w="3669725"/>
              </a:tblGrid>
              <a:tr h="3545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12: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05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cross-cultural interactions through trade, exploration, and religion shape the development and connectedness of societies across Afro-Eurasia during the 14th and 15th centuries?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60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14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rgbClr val="0097A7"/>
                          </a:solidFill>
                          <a:latin typeface="Inter"/>
                          <a:ea typeface="Inter"/>
                          <a:cs typeface="Inter"/>
                          <a:sym typeface="Inter"/>
                          <a:hlinkClick r:id="rId5">
                            <a:extLst>
                              <a:ext uri="{A12FA001-AC4F-418D-AE19-62706E023703}">
                                <ahyp:hlinkClr val="tx"/>
                              </a:ext>
                            </a:extLst>
                          </a:hlinkClick>
                        </a:rPr>
                        <a:t>Do Firsts + Exemplars</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Assessment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Assessment Student Worksheet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rgbClr val="0097A7"/>
                          </a:solidFill>
                          <a:latin typeface="Inter"/>
                          <a:ea typeface="Inter"/>
                          <a:cs typeface="Inter"/>
                          <a:sym typeface="Inter"/>
                          <a:hlinkClick r:id="rId8">
                            <a:extLst>
                              <a:ext uri="{A12FA001-AC4F-418D-AE19-62706E023703}">
                                <ahyp:hlinkClr val="tx"/>
                              </a:ext>
                            </a:extLst>
                          </a:hlinkClick>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Access to Inquiry Journal (already handed out in Lesson 1)</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05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Connectedness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1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3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essential question to students with slide 1 of the </a:t>
                      </a:r>
                      <a:r>
                        <a:rPr lang="en" sz="1200" u="sng">
                          <a:solidFill>
                            <a:schemeClr val="hlink"/>
                          </a:solidFill>
                          <a:latin typeface="Inter"/>
                          <a:ea typeface="Inter"/>
                          <a:cs typeface="Inter"/>
                          <a:sym typeface="Inter"/>
                          <a:hlinkClick r:id="rId12"/>
                        </a:rPr>
                        <a:t>Assessment Presentation</a:t>
                      </a:r>
                      <a:r>
                        <a:rPr lang="en" sz="1200">
                          <a:solidFill>
                            <a:schemeClr val="dk1"/>
                          </a:solidFill>
                          <a:latin typeface="Inter"/>
                          <a:ea typeface="Inter"/>
                          <a:cs typeface="Inter"/>
                          <a:sym typeface="Inter"/>
                        </a:rPr>
                        <a:t>. Using slides 2-4, introduce the </a:t>
                      </a:r>
                      <a:r>
                        <a:rPr lang="en" sz="1200" u="sng">
                          <a:solidFill>
                            <a:schemeClr val="hlink"/>
                          </a:solidFill>
                          <a:latin typeface="Inter"/>
                          <a:ea typeface="Inter"/>
                          <a:cs typeface="Inter"/>
                          <a:sym typeface="Inter"/>
                          <a:hlinkClick r:id="rId13"/>
                        </a:rPr>
                        <a:t>Assessment Student Worksheet</a:t>
                      </a:r>
                      <a:r>
                        <a:rPr lang="en" sz="1200">
                          <a:solidFill>
                            <a:schemeClr val="dk1"/>
                          </a:solidFill>
                          <a:latin typeface="Inter"/>
                          <a:ea typeface="Inter"/>
                          <a:cs typeface="Inter"/>
                          <a:sym typeface="Inter"/>
                        </a:rPr>
                        <a:t> to students. Students will brainstorm three causes for connectedness in Afro-Eurasia and then will analyze sources to find supporting evidence. (Most of these documents have already been seen by students during the unit, so the analysis will be quicker.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0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Re-introduce the unit’s essential question using the presentation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a:t>
                      </a:r>
                      <a:r>
                        <a:rPr lang="en" sz="1200">
                          <a:solidFill>
                            <a:srgbClr val="000000"/>
                          </a:solidFill>
                          <a:latin typeface="Inter"/>
                          <a:ea typeface="Inter"/>
                          <a:cs typeface="Inter"/>
                          <a:sym typeface="Inter"/>
                        </a:rPr>
                        <a:t> </a:t>
                      </a:r>
                      <a:r>
                        <a:rPr lang="en" sz="1200">
                          <a:latin typeface="Inter"/>
                          <a:ea typeface="Inter"/>
                          <a:cs typeface="Inter"/>
                          <a:sym typeface="Inter"/>
                        </a:rPr>
                        <a:t>Assessment Student Worksheet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source set to students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complete the Causation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Review</a:t>
                      </a:r>
                      <a:r>
                        <a:rPr lang="en" sz="1200">
                          <a:solidFill>
                            <a:srgbClr val="000000"/>
                          </a:solidFill>
                          <a:latin typeface="Inter"/>
                          <a:ea typeface="Inter"/>
                          <a:cs typeface="Inter"/>
                          <a:sym typeface="Inter"/>
                        </a:rPr>
                        <a:t> unit essential question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Brainstorm three causes of interconnectedness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Analyze sources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Causation Graphic Organizer and Evidence Page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(120 Minutes)</a:t>
            </a:r>
            <a:endParaRPr sz="1800">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{C60AD0B9-00ED-4923-AD87-389F0CFF9573}</a:tableStyleId>
              </a:tblPr>
              <a:tblGrid>
                <a:gridCol w="1673200"/>
                <a:gridCol w="4057350"/>
                <a:gridCol w="3702950"/>
              </a:tblGrid>
              <a:tr h="2925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12: Assessment</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21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 Causation Showdown Structured Peer Discussion. U</a:t>
                      </a:r>
                      <a:r>
                        <a:rPr lang="en" sz="1200">
                          <a:solidFill>
                            <a:schemeClr val="dk1"/>
                          </a:solidFill>
                          <a:latin typeface="Inter"/>
                          <a:ea typeface="Inter"/>
                          <a:cs typeface="Inter"/>
                          <a:sym typeface="Inter"/>
                        </a:rPr>
                        <a:t>sing slides 6-7 in the presentation provide instructions and expectations. Students will use evidence from the source set to prove what they believe is the primary cause of the development and connectedness of societies across Afro-Eurasia. Organize the desks into a circle to facilitate a discussion.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170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Use slides 6-7 to set expectations for classroom discussion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Set up the desks in a circle</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Ask for a volunteer to begin the discussion, if no one volunteers, model it yourself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Set up classroom</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Participate in class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61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combine their planning from the Structured Peer Discussion handout to complete the </a:t>
                      </a:r>
                      <a:r>
                        <a:rPr lang="en" sz="1200" u="sng">
                          <a:solidFill>
                            <a:schemeClr val="hlink"/>
                          </a:solidFill>
                          <a:latin typeface="Inter"/>
                          <a:ea typeface="Inter"/>
                          <a:cs typeface="Inter"/>
                          <a:sym typeface="Inter"/>
                          <a:hlinkClick r:id="rId5"/>
                        </a:rPr>
                        <a:t>Unit 1 Inquiry Journal - Essential Question</a:t>
                      </a:r>
                      <a:r>
                        <a:rPr lang="en" sz="1200">
                          <a:solidFill>
                            <a:schemeClr val="dk1"/>
                          </a:solidFill>
                          <a:latin typeface="Inter"/>
                          <a:ea typeface="Inter"/>
                          <a:cs typeface="Inter"/>
                          <a:sym typeface="Inter"/>
                        </a:rPr>
                        <a:t> (page 8).</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access to their Inquiry Journal and provide instructions.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a:t>
                      </a:r>
                      <a:r>
                        <a:rPr lang="en" sz="1200">
                          <a:latin typeface="Inter"/>
                          <a:ea typeface="Inter"/>
                          <a:cs typeface="Inter"/>
                          <a:sym typeface="Inter"/>
                        </a:rPr>
                        <a:t>Unit 1 Essential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617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2.1 Evaluate the utility of the writings of Ibn Battuta, Marco Polo and Zheng He for understanding the lives and customs of different people across Afro-Eurasia.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2.4 Analyze the impact of the exchange of natural resources, disease, technology, ideas, goods and religious practices on at least three different societies across Afro-Eurasia in the 14th and 15th centuries.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2.5 Analyze the impact of the exchange of natural resources, goods, ideas, technologies and religion on at least two different societies across Western Africa and Sub-Saharan Africa in the 14th and 15th centuries.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2.9 Compare the political and social structures created by Islam in the Songhai Empire of Western Africa, Christianity and the Catholic Church in Europe, and Confucianism, Buddhism and Daoism in Ming China.</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