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7772400" cx="10058400"/>
  <p:notesSz cx="6858000" cy="9144000"/>
  <p:embeddedFontLst>
    <p:embeddedFont>
      <p:font typeface="Inter"/>
      <p:regular r:id="rId10"/>
      <p:bold r:id="rId11"/>
      <p:italic r:id="rId12"/>
      <p:boldItalic r:id="rId13"/>
    </p:embeddedFont>
    <p:embeddedFont>
      <p:font typeface="Plus Jakarta Sans Medium"/>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1F2F789D-EA45-4CDC-BB4A-6D7E552826CB}">
  <a:tblStyle styleId="{1F2F789D-EA45-4CDC-BB4A-6D7E552826CB}"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Medium-bold.fntdata"/><Relationship Id="rId14" Type="http://schemas.openxmlformats.org/officeDocument/2006/relationships/font" Target="fonts/PlusJakartaSansMedium-regular.fntdata"/><Relationship Id="rId17" Type="http://schemas.openxmlformats.org/officeDocument/2006/relationships/font" Target="fonts/PlusJakartaSansMedium-boldItalic.fntdata"/><Relationship Id="rId16"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05f6fc2d81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05f6fc2d8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05f6fc2d81_0_55: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05f6fc2d81_0_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3162c5f1cc7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3162c5f1cc7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hyperlink" Target="https://docs.google.com/presentation/d/1j7aBQG8jRppH7MbzuzFerHVbnEESFA0umkjUYRoMUAE/edit?usp=sharing" TargetMode="External"/><Relationship Id="rId6" Type="http://schemas.openxmlformats.org/officeDocument/2006/relationships/hyperlink" Target="https://docs.google.com/presentation/d/1Eqgf2XlCzLv2PtLEYu4gf6NL6pb6o7UmkfRj1XRwgTQ/edit?usp=sharing" TargetMode="External"/><Relationship Id="rId7" Type="http://schemas.openxmlformats.org/officeDocument/2006/relationships/hyperlink" Target="https://docs.google.com/presentation/d/1cX3YvFG3UhKPFPny_PUSzeRJFFZWOyv9fMrm-GJty18/edit?usp=sharing"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hyperlink" Target="https://docs.google.com/presentation/d/1tdb5WrC8qRxj5h7Ba3C4dsQeVPnphTP0HMQtmbh7gnY/edit?usp=sharing"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71163" y="7424514"/>
            <a:ext cx="333180" cy="333180"/>
          </a:xfrm>
          <a:prstGeom prst="rect">
            <a:avLst/>
          </a:prstGeom>
          <a:noFill/>
          <a:ln>
            <a:noFill/>
          </a:ln>
        </p:spPr>
      </p:pic>
      <p:pic>
        <p:nvPicPr>
          <p:cNvPr id="55" name="Google Shape;55;p13"/>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56" name="Google Shape;56;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8" name="Google Shape;58;p13"/>
          <p:cNvGraphicFramePr/>
          <p:nvPr/>
        </p:nvGraphicFramePr>
        <p:xfrm>
          <a:off x="889088" y="582125"/>
          <a:ext cx="3000000" cy="3000000"/>
        </p:xfrm>
        <a:graphic>
          <a:graphicData uri="http://schemas.openxmlformats.org/drawingml/2006/table">
            <a:tbl>
              <a:tblPr>
                <a:noFill/>
                <a:tableStyleId>{1F2F789D-EA45-4CDC-BB4A-6D7E552826CB}</a:tableStyleId>
              </a:tblPr>
              <a:tblGrid>
                <a:gridCol w="1777450"/>
                <a:gridCol w="3246150"/>
                <a:gridCol w="3246150"/>
              </a:tblGrid>
              <a:tr h="359325">
                <a:tc>
                  <a:txBody>
                    <a:bodyPr/>
                    <a:lstStyle/>
                    <a:p>
                      <a:pPr indent="0" lvl="0" marL="0" rtl="0" algn="l">
                        <a:spcBef>
                          <a:spcPts val="0"/>
                        </a:spcBef>
                        <a:spcAft>
                          <a:spcPts val="0"/>
                        </a:spcAft>
                        <a:buNone/>
                      </a:pPr>
                      <a:r>
                        <a:t/>
                      </a:r>
                      <a:endParaRPr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ctr">
                        <a:spcBef>
                          <a:spcPts val="0"/>
                        </a:spcBef>
                        <a:spcAft>
                          <a:spcPts val="0"/>
                        </a:spcAft>
                        <a:buNone/>
                      </a:pPr>
                      <a:r>
                        <a:rPr b="1" lang="en" sz="1300">
                          <a:latin typeface="Inter"/>
                          <a:ea typeface="Inter"/>
                          <a:cs typeface="Inter"/>
                          <a:sym typeface="Inter"/>
                        </a:rPr>
                        <a:t>LESSON 11</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46200">
                <a:tc>
                  <a:txBody>
                    <a:bodyPr/>
                    <a:lstStyle/>
                    <a:p>
                      <a:pPr indent="0" lvl="0" marL="0" rtl="0" algn="l">
                        <a:spcBef>
                          <a:spcPts val="0"/>
                        </a:spcBef>
                        <a:spcAft>
                          <a:spcPts val="0"/>
                        </a:spcAft>
                        <a:buNone/>
                      </a:pPr>
                      <a:r>
                        <a:rPr b="1" lang="en" sz="1300">
                          <a:latin typeface="Inter"/>
                          <a:ea typeface="Inter"/>
                          <a:cs typeface="Inter"/>
                          <a:sym typeface="Inter"/>
                        </a:rPr>
                        <a:t>ESSENTIAL </a:t>
                      </a:r>
                      <a:r>
                        <a:rPr b="1" lang="en" sz="1300">
                          <a:latin typeface="Inter"/>
                          <a:ea typeface="Inter"/>
                          <a:cs typeface="Inter"/>
                          <a:sym typeface="Inter"/>
                        </a:rPr>
                        <a:t>QUESTION</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latin typeface="Inter"/>
                          <a:ea typeface="Inter"/>
                          <a:cs typeface="Inter"/>
                          <a:sym typeface="Inter"/>
                        </a:rPr>
                        <a:t>How did cross-cultural interactions through trade, exploration, and religion shape the development and connectivity of societies across Afro-Eurasia during the 14th and 15th centuries?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59325">
                <a:tc>
                  <a:txBody>
                    <a:bodyPr/>
                    <a:lstStyle/>
                    <a:p>
                      <a:pPr indent="0" lvl="0" marL="0" rtl="0" algn="l">
                        <a:spcBef>
                          <a:spcPts val="0"/>
                        </a:spcBef>
                        <a:spcAft>
                          <a:spcPts val="0"/>
                        </a:spcAft>
                        <a:buNone/>
                      </a:pPr>
                      <a:r>
                        <a:rPr b="1" lang="en" sz="1300">
                          <a:latin typeface="Inter"/>
                          <a:ea typeface="Inter"/>
                          <a:cs typeface="Inter"/>
                          <a:sym typeface="Inter"/>
                        </a:rPr>
                        <a:t>STANDARD(S)</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latin typeface="Inter"/>
                          <a:ea typeface="Inter"/>
                          <a:cs typeface="Inter"/>
                          <a:sym typeface="Inter"/>
                        </a:rPr>
                        <a:t>All</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59325">
                <a:tc>
                  <a:txBody>
                    <a:bodyPr/>
                    <a:lstStyle/>
                    <a:p>
                      <a:pPr indent="0" lvl="0" marL="0" rtl="0" algn="l">
                        <a:spcBef>
                          <a:spcPts val="0"/>
                        </a:spcBef>
                        <a:spcAft>
                          <a:spcPts val="0"/>
                        </a:spcAft>
                        <a:buNone/>
                      </a:pPr>
                      <a:r>
                        <a:rPr b="1" lang="en" sz="1300">
                          <a:latin typeface="Inter"/>
                          <a:ea typeface="Inter"/>
                          <a:cs typeface="Inter"/>
                          <a:sym typeface="Inter"/>
                        </a:rPr>
                        <a:t>FOCUS SKILL(S)</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None/>
                      </a:pPr>
                      <a:r>
                        <a:rPr lang="en" sz="1200">
                          <a:latin typeface="Inter"/>
                          <a:ea typeface="Inter"/>
                          <a:cs typeface="Inter"/>
                          <a:sym typeface="Inter"/>
                        </a:rPr>
                        <a:t>Causation</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Evaluating Evidence</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67225">
                <a:tc rowSpan="2">
                  <a:txBody>
                    <a:bodyPr/>
                    <a:lstStyle/>
                    <a:p>
                      <a:pPr indent="0" lvl="0" marL="0" rtl="0" algn="l">
                        <a:spcBef>
                          <a:spcPts val="0"/>
                        </a:spcBef>
                        <a:spcAft>
                          <a:spcPts val="0"/>
                        </a:spcAft>
                        <a:buNone/>
                      </a:pPr>
                      <a:r>
                        <a:rPr b="1" lang="en" sz="1300">
                          <a:latin typeface="Inter"/>
                          <a:ea typeface="Inter"/>
                          <a:cs typeface="Inter"/>
                          <a:sym typeface="Inter"/>
                        </a:rPr>
                        <a:t>DO FIRST</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None/>
                      </a:pPr>
                      <a:r>
                        <a:rPr lang="en" sz="1200">
                          <a:latin typeface="Inter"/>
                          <a:ea typeface="Inter"/>
                          <a:cs typeface="Inter"/>
                          <a:sym typeface="Inter"/>
                        </a:rPr>
                        <a:t>Option 1- Frayer, ; Option 2- </a:t>
                      </a:r>
                      <a:r>
                        <a:rPr lang="en" sz="1200">
                          <a:solidFill>
                            <a:schemeClr val="dk1"/>
                          </a:solidFill>
                          <a:latin typeface="Inter"/>
                          <a:ea typeface="Inter"/>
                          <a:cs typeface="Inter"/>
                          <a:sym typeface="Inter"/>
                        </a:rPr>
                        <a:t>Evaluate the Claim</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0720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Monitor student work completion of the </a:t>
                      </a:r>
                      <a:r>
                        <a:rPr lang="en" sz="1200" u="sng">
                          <a:solidFill>
                            <a:schemeClr val="hlink"/>
                          </a:solidFill>
                          <a:latin typeface="Inter"/>
                          <a:ea typeface="Inter"/>
                          <a:cs typeface="Inter"/>
                          <a:sym typeface="Inter"/>
                          <a:hlinkClick r:id="rId5"/>
                        </a:rPr>
                        <a:t>“Do First”</a:t>
                      </a:r>
                      <a:r>
                        <a:rPr lang="en" sz="1200">
                          <a:latin typeface="Inter"/>
                          <a:ea typeface="Inter"/>
                          <a:cs typeface="Inter"/>
                          <a:sym typeface="Inter"/>
                        </a:rPr>
                        <a:t>.</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Review correct answers with students.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“Do First”</a:t>
                      </a:r>
                      <a:r>
                        <a:rPr lang="en" sz="1200">
                          <a:latin typeface="Inter"/>
                          <a:ea typeface="Inter"/>
                          <a:cs typeface="Inter"/>
                          <a:sym typeface="Inter"/>
                        </a:rPr>
                        <a: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034925">
                <a:tc rowSpan="2">
                  <a:txBody>
                    <a:bodyPr/>
                    <a:lstStyle/>
                    <a:p>
                      <a:pPr indent="0" lvl="0" marL="0" rtl="0" algn="l">
                        <a:spcBef>
                          <a:spcPts val="0"/>
                        </a:spcBef>
                        <a:spcAft>
                          <a:spcPts val="0"/>
                        </a:spcAft>
                        <a:buNone/>
                      </a:pPr>
                      <a:r>
                        <a:rPr b="1" lang="en" sz="1300">
                          <a:latin typeface="Inter"/>
                          <a:ea typeface="Inter"/>
                          <a:cs typeface="Inter"/>
                          <a:sym typeface="Inter"/>
                        </a:rPr>
                        <a:t>ACTIVITY 1 - LAUNCH</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The teacher will re-introduce the unit’s essential question to students using the </a:t>
                      </a:r>
                      <a:r>
                        <a:rPr lang="en" sz="1200" u="sng">
                          <a:solidFill>
                            <a:schemeClr val="hlink"/>
                          </a:solidFill>
                          <a:latin typeface="Inter"/>
                          <a:ea typeface="Inter"/>
                          <a:cs typeface="Inter"/>
                          <a:sym typeface="Inter"/>
                          <a:hlinkClick r:id="rId6"/>
                        </a:rPr>
                        <a:t>Assessment Presentation</a:t>
                      </a:r>
                      <a:r>
                        <a:rPr lang="en" sz="1200">
                          <a:solidFill>
                            <a:schemeClr val="dk1"/>
                          </a:solidFill>
                          <a:latin typeface="Inter"/>
                          <a:ea typeface="Inter"/>
                          <a:cs typeface="Inter"/>
                          <a:sym typeface="Inter"/>
                        </a:rPr>
                        <a:t>. The teacher should then introduce the </a:t>
                      </a:r>
                      <a:r>
                        <a:rPr lang="en" sz="1200" u="sng">
                          <a:solidFill>
                            <a:schemeClr val="hlink"/>
                          </a:solidFill>
                          <a:latin typeface="Inter"/>
                          <a:ea typeface="Inter"/>
                          <a:cs typeface="Inter"/>
                          <a:sym typeface="Inter"/>
                          <a:hlinkClick r:id="rId7"/>
                        </a:rPr>
                        <a:t>Assessment Student Handout</a:t>
                      </a:r>
                      <a:r>
                        <a:rPr lang="en" sz="1200">
                          <a:solidFill>
                            <a:schemeClr val="dk1"/>
                          </a:solidFill>
                          <a:latin typeface="Inter"/>
                          <a:ea typeface="Inter"/>
                          <a:cs typeface="Inter"/>
                          <a:sym typeface="Inter"/>
                        </a:rPr>
                        <a:t> to students, primarily focusing on page 1, the Causation Graphic Organizer. For scaffolding purpose, the “historical event” is already filled in for students. The teacher should show students how to complete the graphic organizer by modeling the first box (I DO) and guide students for the second box (WE DO).</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3799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Re-introduce the unit’s essential question using the presentation.</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Introduce the Causation Graphic Organizer in the Student Handout.</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Model the “primary cause” box; complete one box under “secondary causes” with students.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Listen to the teacher’s re-introduction of the unit’s essential question.</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Listen to the teacher’s model for the the “primary cause” box of the graphic organizer; complete one box under “secondary causes” with the class.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9" name="Google Shape;59;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rgbClr val="000000"/>
              </a:buClr>
              <a:buSzPts val="1100"/>
              <a:buFont typeface="Arial"/>
              <a:buNone/>
            </a:pPr>
            <a:r>
              <a:rPr lang="en" sz="1800">
                <a:solidFill>
                  <a:srgbClr val="000000"/>
                </a:solidFill>
                <a:latin typeface="Plus Jakarta Sans Medium"/>
                <a:ea typeface="Plus Jakarta Sans Medium"/>
                <a:cs typeface="Plus Jakarta Sans Medium"/>
                <a:sym typeface="Plus Jakarta Sans Medium"/>
              </a:rPr>
              <a:t>Introduction to </a:t>
            </a:r>
            <a:r>
              <a:rPr lang="en" sz="1800">
                <a:latin typeface="Plus Jakarta Sans Medium"/>
                <a:ea typeface="Plus Jakarta Sans Medium"/>
                <a:cs typeface="Plus Jakarta Sans Medium"/>
                <a:sym typeface="Plus Jakarta Sans Medium"/>
              </a:rPr>
              <a:t>World History II</a:t>
            </a:r>
            <a:r>
              <a:rPr lang="en" sz="1800">
                <a:solidFill>
                  <a:srgbClr val="000000"/>
                </a:solidFill>
                <a:latin typeface="Plus Jakarta Sans Medium"/>
                <a:ea typeface="Plus Jakarta Sans Medium"/>
                <a:cs typeface="Plus Jakarta Sans Medium"/>
                <a:sym typeface="Plus Jakarta Sans Medium"/>
              </a:rPr>
              <a:t>: Daily Lesson Plan (</a:t>
            </a:r>
            <a:r>
              <a:rPr lang="en" sz="1800">
                <a:latin typeface="Plus Jakarta Sans Medium"/>
                <a:ea typeface="Plus Jakarta Sans Medium"/>
                <a:cs typeface="Plus Jakarta Sans Medium"/>
                <a:sym typeface="Plus Jakarta Sans Medium"/>
              </a:rPr>
              <a:t>120</a:t>
            </a:r>
            <a:r>
              <a:rPr lang="en" sz="1800">
                <a:solidFill>
                  <a:srgbClr val="000000"/>
                </a:solidFill>
                <a:latin typeface="Plus Jakarta Sans Medium"/>
                <a:ea typeface="Plus Jakarta Sans Medium"/>
                <a:cs typeface="Plus Jakarta Sans Medium"/>
                <a:sym typeface="Plus Jakarta Sans Medium"/>
              </a:rPr>
              <a:t> Minutes)</a:t>
            </a:r>
            <a:endParaRPr sz="1800">
              <a:solidFill>
                <a:srgbClr val="000000"/>
              </a:solidFill>
              <a:latin typeface="Plus Jakarta Sans Medium"/>
              <a:ea typeface="Plus Jakarta Sans Medium"/>
              <a:cs typeface="Plus Jakarta Sans Medium"/>
              <a:sym typeface="Plus Jakarta Sans Medium"/>
            </a:endParaRPr>
          </a:p>
        </p:txBody>
      </p:sp>
      <p:pic>
        <p:nvPicPr>
          <p:cNvPr id="60" name="Google Shape;60;p13"/>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4" name="Shape 64"/>
        <p:cNvGrpSpPr/>
        <p:nvPr/>
      </p:nvGrpSpPr>
      <p:grpSpPr>
        <a:xfrm>
          <a:off x="0" y="0"/>
          <a:ext cx="0" cy="0"/>
          <a:chOff x="0" y="0"/>
          <a:chExt cx="0" cy="0"/>
        </a:xfrm>
      </p:grpSpPr>
      <p:pic>
        <p:nvPicPr>
          <p:cNvPr id="65" name="Google Shape;65;p14"/>
          <p:cNvPicPr preferRelativeResize="0"/>
          <p:nvPr/>
        </p:nvPicPr>
        <p:blipFill>
          <a:blip r:embed="rId3">
            <a:alphaModFix/>
          </a:blip>
          <a:stretch>
            <a:fillRect/>
          </a:stretch>
        </p:blipFill>
        <p:spPr>
          <a:xfrm>
            <a:off x="521488" y="7346689"/>
            <a:ext cx="333180" cy="333180"/>
          </a:xfrm>
          <a:prstGeom prst="rect">
            <a:avLst/>
          </a:prstGeom>
          <a:noFill/>
          <a:ln>
            <a:noFill/>
          </a:ln>
        </p:spPr>
      </p:pic>
      <p:pic>
        <p:nvPicPr>
          <p:cNvPr id="66" name="Google Shape;66;p14"/>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67" name="Google Shape;67;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8" name="Google Shape;68;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9" name="Google Shape;69;p14"/>
          <p:cNvGraphicFramePr/>
          <p:nvPr/>
        </p:nvGraphicFramePr>
        <p:xfrm>
          <a:off x="672413" y="580313"/>
          <a:ext cx="3000000" cy="3000000"/>
        </p:xfrm>
        <a:graphic>
          <a:graphicData uri="http://schemas.openxmlformats.org/drawingml/2006/table">
            <a:tbl>
              <a:tblPr>
                <a:noFill/>
                <a:tableStyleId>{1F2F789D-EA45-4CDC-BB4A-6D7E552826CB}</a:tableStyleId>
              </a:tblPr>
              <a:tblGrid>
                <a:gridCol w="1886925"/>
                <a:gridCol w="3446125"/>
                <a:gridCol w="3446125"/>
              </a:tblGrid>
              <a:tr h="1803750">
                <a:tc rowSpan="2">
                  <a:txBody>
                    <a:bodyPr/>
                    <a:lstStyle/>
                    <a:p>
                      <a:pPr indent="0" lvl="0" marL="0" rtl="0" algn="l">
                        <a:spcBef>
                          <a:spcPts val="0"/>
                        </a:spcBef>
                        <a:spcAft>
                          <a:spcPts val="0"/>
                        </a:spcAft>
                        <a:buNone/>
                      </a:pPr>
                      <a:r>
                        <a:rPr b="1" lang="en" sz="1300">
                          <a:latin typeface="Inter"/>
                          <a:ea typeface="Inter"/>
                          <a:cs typeface="Inter"/>
                          <a:sym typeface="Inter"/>
                        </a:rPr>
                        <a:t>ACTIVITY 2 - PRACTICE</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Students will complete the remainder of the Causation graphic organizer with a partner or independently (YOU DO).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Then, students will complete the Structured Peer Discussion handout (page 2) using the source set. Students should pull textual evidence from the source set and provide a reasoning for how each piece of evidence supports the claim. Students should complete this independently. Once completed, the teacher should </a:t>
                      </a:r>
                      <a:r>
                        <a:rPr lang="en" sz="1200">
                          <a:solidFill>
                            <a:schemeClr val="dk1"/>
                          </a:solidFill>
                          <a:latin typeface="Inter"/>
                          <a:ea typeface="Inter"/>
                          <a:cs typeface="Inter"/>
                          <a:sym typeface="Inter"/>
                        </a:rPr>
                        <a:t>instruct students to determine which cause had the most impact to prepare for the Causation Showdown (Structured Peer Discussion).</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2705650">
                <a:tc vMerge="1"/>
                <a:tc>
                  <a:txBody>
                    <a:bodyPr/>
                    <a:lstStyle/>
                    <a:p>
                      <a:pPr indent="0" lvl="0" marL="0" rtl="0" algn="ctr">
                        <a:spcBef>
                          <a:spcPts val="0"/>
                        </a:spcBef>
                        <a:spcAft>
                          <a:spcPts val="0"/>
                        </a:spcAft>
                        <a:buNone/>
                      </a:pPr>
                      <a:r>
                        <a:rPr lang="en" sz="1200">
                          <a:latin typeface="Inter"/>
                          <a:ea typeface="Inter"/>
                          <a:cs typeface="Inter"/>
                          <a:sym typeface="Inter"/>
                        </a:rPr>
                        <a:t>TEACHER ACTIONS</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Instruct students t</a:t>
                      </a:r>
                      <a:r>
                        <a:rPr lang="en" sz="1200">
                          <a:latin typeface="Inter"/>
                          <a:ea typeface="Inter"/>
                          <a:cs typeface="Inter"/>
                          <a:sym typeface="Inter"/>
                        </a:rPr>
                        <a:t>o complete the last box with a partner or independently. (teacher discretion)</a:t>
                      </a:r>
                      <a:r>
                        <a:rPr lang="en" sz="1200">
                          <a:solidFill>
                            <a:schemeClr val="dk1"/>
                          </a:solidFill>
                          <a:latin typeface="Inter"/>
                          <a:ea typeface="Inter"/>
                          <a:cs typeface="Inter"/>
                          <a:sym typeface="Inter"/>
                        </a:rPr>
                        <a:t>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Monitor and support as needed.</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Review the last box with the whole group.</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Instruct students to complete Structured Peer Discussion handout (page 2) independently.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Monitor and support as needed.</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Instruct students to determine which cause had the most impact to prepare for the Causation Showdown.</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latin typeface="Inter"/>
                          <a:ea typeface="Inter"/>
                          <a:cs typeface="Inter"/>
                          <a:sym typeface="Inter"/>
                        </a:rPr>
                        <a:t>STUDENT ACTIONS</a:t>
                      </a:r>
                      <a:endParaRPr sz="1200">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Complete the rest of the causation graphic organizer under teacher’s instructions.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Review the last box with the whole group.</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Complete the </a:t>
                      </a:r>
                      <a:r>
                        <a:rPr lang="en" sz="1200">
                          <a:solidFill>
                            <a:schemeClr val="dk1"/>
                          </a:solidFill>
                          <a:latin typeface="Inter"/>
                          <a:ea typeface="Inter"/>
                          <a:cs typeface="Inter"/>
                          <a:sym typeface="Inter"/>
                        </a:rPr>
                        <a:t>Structured Peer Discussion handout independently.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Determine which of the three causes had the most impact.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262625">
                <a:tc row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ACTIVITY 3-</a:t>
                      </a:r>
                      <a:endParaRPr b="1"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EXHIBIT</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Provide an introduction to structured peer discussions, using slide 6 in the presentation then provide instructions for the Causation Showdown </a:t>
                      </a:r>
                      <a:r>
                        <a:rPr lang="en" sz="1200">
                          <a:solidFill>
                            <a:schemeClr val="dk1"/>
                          </a:solidFill>
                          <a:latin typeface="Inter"/>
                          <a:ea typeface="Inter"/>
                          <a:cs typeface="Inter"/>
                          <a:sym typeface="Inter"/>
                        </a:rPr>
                        <a:t>(Structured Peer Discussion) using slide 7. </a:t>
                      </a:r>
                      <a:r>
                        <a:rPr lang="en" sz="1200">
                          <a:solidFill>
                            <a:schemeClr val="dk1"/>
                          </a:solidFill>
                          <a:latin typeface="Inter"/>
                          <a:ea typeface="Inter"/>
                          <a:cs typeface="Inter"/>
                          <a:sym typeface="Inter"/>
                        </a:rPr>
                        <a:t>Their goal is use evidence from the source set to prove what they believe is the primary cause of the development and connectedness of societies across Afro-Eurasia. Provide a reminder of the expectations and facilitate the Structured Peer Discussion. Keep the expectations and examples slide visible to help students.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90185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Introduce structured peer discussions</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Facilitate a Structured Peer </a:t>
                      </a:r>
                      <a:r>
                        <a:rPr lang="en" sz="1200">
                          <a:latin typeface="Inter"/>
                          <a:ea typeface="Inter"/>
                          <a:cs typeface="Inter"/>
                          <a:sym typeface="Inter"/>
                        </a:rPr>
                        <a:t>Discussion</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Ask clarifying questions</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Participate in Structured Peer Discussion</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70" name="Google Shape;70;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rgbClr val="000000"/>
              </a:buClr>
              <a:buSzPts val="1100"/>
              <a:buFont typeface="Arial"/>
              <a:buNone/>
            </a:pPr>
            <a:r>
              <a:rPr lang="en" sz="1800">
                <a:solidFill>
                  <a:srgbClr val="000000"/>
                </a:solidFill>
                <a:latin typeface="Plus Jakarta Sans Medium"/>
                <a:ea typeface="Plus Jakarta Sans Medium"/>
                <a:cs typeface="Plus Jakarta Sans Medium"/>
                <a:sym typeface="Plus Jakarta Sans Medium"/>
              </a:rPr>
              <a:t>Introduction to </a:t>
            </a:r>
            <a:r>
              <a:rPr lang="en" sz="1800">
                <a:latin typeface="Plus Jakarta Sans Medium"/>
                <a:ea typeface="Plus Jakarta Sans Medium"/>
                <a:cs typeface="Plus Jakarta Sans Medium"/>
                <a:sym typeface="Plus Jakarta Sans Medium"/>
              </a:rPr>
              <a:t>World History II</a:t>
            </a:r>
            <a:r>
              <a:rPr lang="en" sz="1800">
                <a:solidFill>
                  <a:srgbClr val="000000"/>
                </a:solidFill>
                <a:latin typeface="Plus Jakarta Sans Medium"/>
                <a:ea typeface="Plus Jakarta Sans Medium"/>
                <a:cs typeface="Plus Jakarta Sans Medium"/>
                <a:sym typeface="Plus Jakarta Sans Medium"/>
              </a:rPr>
              <a:t>: Daily Lesson Plan (</a:t>
            </a:r>
            <a:r>
              <a:rPr lang="en" sz="1800">
                <a:latin typeface="Plus Jakarta Sans Medium"/>
                <a:ea typeface="Plus Jakarta Sans Medium"/>
                <a:cs typeface="Plus Jakarta Sans Medium"/>
                <a:sym typeface="Plus Jakarta Sans Medium"/>
              </a:rPr>
              <a:t>12</a:t>
            </a:r>
            <a:r>
              <a:rPr lang="en" sz="1800">
                <a:solidFill>
                  <a:srgbClr val="000000"/>
                </a:solidFill>
                <a:latin typeface="Plus Jakarta Sans Medium"/>
                <a:ea typeface="Plus Jakarta Sans Medium"/>
                <a:cs typeface="Plus Jakarta Sans Medium"/>
                <a:sym typeface="Plus Jakarta Sans Medium"/>
              </a:rPr>
              <a:t>0 Minutes)</a:t>
            </a:r>
            <a:endParaRPr sz="1800">
              <a:solidFill>
                <a:srgbClr val="000000"/>
              </a:solidFill>
              <a:latin typeface="Plus Jakarta Sans Medium"/>
              <a:ea typeface="Plus Jakarta Sans Medium"/>
              <a:cs typeface="Plus Jakarta Sans Medium"/>
              <a:sym typeface="Plus Jakarta Sans Medium"/>
            </a:endParaRPr>
          </a:p>
        </p:txBody>
      </p:sp>
      <p:pic>
        <p:nvPicPr>
          <p:cNvPr id="71" name="Google Shape;71;p14"/>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5" name="Shape 75"/>
        <p:cNvGrpSpPr/>
        <p:nvPr/>
      </p:nvGrpSpPr>
      <p:grpSpPr>
        <a:xfrm>
          <a:off x="0" y="0"/>
          <a:ext cx="0" cy="0"/>
          <a:chOff x="0" y="0"/>
          <a:chExt cx="0" cy="0"/>
        </a:xfrm>
      </p:grpSpPr>
      <p:pic>
        <p:nvPicPr>
          <p:cNvPr id="76" name="Google Shape;76;p15"/>
          <p:cNvPicPr preferRelativeResize="0"/>
          <p:nvPr/>
        </p:nvPicPr>
        <p:blipFill>
          <a:blip r:embed="rId3">
            <a:alphaModFix/>
          </a:blip>
          <a:stretch>
            <a:fillRect/>
          </a:stretch>
        </p:blipFill>
        <p:spPr>
          <a:xfrm>
            <a:off x="521488" y="7346689"/>
            <a:ext cx="333180" cy="333180"/>
          </a:xfrm>
          <a:prstGeom prst="rect">
            <a:avLst/>
          </a:prstGeom>
          <a:noFill/>
          <a:ln>
            <a:noFill/>
          </a:ln>
        </p:spPr>
      </p:pic>
      <p:pic>
        <p:nvPicPr>
          <p:cNvPr id="77" name="Google Shape;77;p15"/>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78" name="Google Shape;78;p1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9" name="Google Shape;79;p1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80" name="Google Shape;80;p15"/>
          <p:cNvGraphicFramePr/>
          <p:nvPr/>
        </p:nvGraphicFramePr>
        <p:xfrm>
          <a:off x="672413" y="580313"/>
          <a:ext cx="3000000" cy="3000000"/>
        </p:xfrm>
        <a:graphic>
          <a:graphicData uri="http://schemas.openxmlformats.org/drawingml/2006/table">
            <a:tbl>
              <a:tblPr>
                <a:noFill/>
                <a:tableStyleId>{1F2F789D-EA45-4CDC-BB4A-6D7E552826CB}</a:tableStyleId>
              </a:tblPr>
              <a:tblGrid>
                <a:gridCol w="1886925"/>
                <a:gridCol w="3446125"/>
                <a:gridCol w="3446125"/>
              </a:tblGrid>
              <a:tr h="441700">
                <a:tc rowSpan="2">
                  <a:txBody>
                    <a:bodyPr/>
                    <a:lstStyle/>
                    <a:p>
                      <a:pPr indent="0" lvl="0" marL="0" rtl="0" algn="l">
                        <a:spcBef>
                          <a:spcPts val="0"/>
                        </a:spcBef>
                        <a:spcAft>
                          <a:spcPts val="0"/>
                        </a:spcAft>
                        <a:buNone/>
                      </a:pPr>
                      <a:r>
                        <a:rPr b="1" lang="en" sz="1300">
                          <a:latin typeface="Inter"/>
                          <a:ea typeface="Inter"/>
                          <a:cs typeface="Inter"/>
                          <a:sym typeface="Inter"/>
                        </a:rPr>
                        <a:t>CONCLUSION</a:t>
                      </a:r>
                      <a:endParaRPr b="1" sz="1300">
                        <a:latin typeface="Inter"/>
                        <a:ea typeface="Inter"/>
                        <a:cs typeface="Inter"/>
                        <a:sym typeface="Inter"/>
                      </a:endParaRPr>
                    </a:p>
                    <a:p>
                      <a:pPr indent="0" lvl="0" marL="0" rtl="0" algn="l">
                        <a:spcBef>
                          <a:spcPts val="0"/>
                        </a:spcBef>
                        <a:spcAft>
                          <a:spcPts val="0"/>
                        </a:spcAft>
                        <a:buNone/>
                      </a:pPr>
                      <a:r>
                        <a:t/>
                      </a:r>
                      <a:endParaRPr b="1" sz="1300">
                        <a:latin typeface="Inter"/>
                        <a:ea typeface="Inter"/>
                        <a:cs typeface="Inter"/>
                        <a:sym typeface="Inter"/>
                      </a:endParaRPr>
                    </a:p>
                    <a:p>
                      <a:pPr indent="0" lvl="0" marL="0" rtl="0" algn="l">
                        <a:spcBef>
                          <a:spcPts val="0"/>
                        </a:spcBef>
                        <a:spcAft>
                          <a:spcPts val="0"/>
                        </a:spcAft>
                        <a:buNone/>
                      </a:pPr>
                      <a:r>
                        <a:t/>
                      </a:r>
                      <a:endParaRPr b="1" sz="1300">
                        <a:latin typeface="Inter"/>
                        <a:ea typeface="Inter"/>
                        <a:cs typeface="Inter"/>
                        <a:sym typeface="Inter"/>
                      </a:endParaRPr>
                    </a:p>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latin typeface="Inter"/>
                          <a:ea typeface="Inter"/>
                          <a:cs typeface="Inter"/>
                          <a:sym typeface="Inter"/>
                        </a:rPr>
                        <a:t>Students will combine their planning from the Structured Peer Discussion handout to complete the </a:t>
                      </a:r>
                      <a:r>
                        <a:rPr lang="en" sz="1200" u="sng">
                          <a:solidFill>
                            <a:schemeClr val="hlink"/>
                          </a:solidFill>
                          <a:latin typeface="Inter"/>
                          <a:ea typeface="Inter"/>
                          <a:cs typeface="Inter"/>
                          <a:sym typeface="Inter"/>
                          <a:hlinkClick r:id="rId5"/>
                        </a:rPr>
                        <a:t>Unit 1 Inquiry Journal - Essential Question, page 9.</a:t>
                      </a:r>
                      <a:r>
                        <a:rPr lang="en" sz="1200">
                          <a:latin typeface="Inter"/>
                          <a:ea typeface="Inter"/>
                          <a:cs typeface="Inter"/>
                          <a:sym typeface="Inter"/>
                        </a:rPr>
                        <a:t> It is highly recommended that students type their essays.</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140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Introduce structured peer discussions</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Facilitate a Structured Peer Discussion</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Ask clarifying questions</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Participate in Structured Peer Discussion</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81" name="Google Shape;81;p1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rgbClr val="000000"/>
              </a:buClr>
              <a:buSzPts val="1100"/>
              <a:buFont typeface="Arial"/>
              <a:buNone/>
            </a:pPr>
            <a:r>
              <a:rPr lang="en" sz="1800">
                <a:solidFill>
                  <a:srgbClr val="000000"/>
                </a:solidFill>
                <a:latin typeface="Plus Jakarta Sans Medium"/>
                <a:ea typeface="Plus Jakarta Sans Medium"/>
                <a:cs typeface="Plus Jakarta Sans Medium"/>
                <a:sym typeface="Plus Jakarta Sans Medium"/>
              </a:rPr>
              <a:t>Introduction to </a:t>
            </a:r>
            <a:r>
              <a:rPr lang="en" sz="1800">
                <a:latin typeface="Plus Jakarta Sans Medium"/>
                <a:ea typeface="Plus Jakarta Sans Medium"/>
                <a:cs typeface="Plus Jakarta Sans Medium"/>
                <a:sym typeface="Plus Jakarta Sans Medium"/>
              </a:rPr>
              <a:t>World History II</a:t>
            </a:r>
            <a:r>
              <a:rPr lang="en" sz="1800">
                <a:solidFill>
                  <a:srgbClr val="000000"/>
                </a:solidFill>
                <a:latin typeface="Plus Jakarta Sans Medium"/>
                <a:ea typeface="Plus Jakarta Sans Medium"/>
                <a:cs typeface="Plus Jakarta Sans Medium"/>
                <a:sym typeface="Plus Jakarta Sans Medium"/>
              </a:rPr>
              <a:t>: Daily Lesson Plan (</a:t>
            </a:r>
            <a:r>
              <a:rPr lang="en" sz="1800">
                <a:latin typeface="Plus Jakarta Sans Medium"/>
                <a:ea typeface="Plus Jakarta Sans Medium"/>
                <a:cs typeface="Plus Jakarta Sans Medium"/>
                <a:sym typeface="Plus Jakarta Sans Medium"/>
              </a:rPr>
              <a:t>12</a:t>
            </a:r>
            <a:r>
              <a:rPr lang="en" sz="1800">
                <a:solidFill>
                  <a:srgbClr val="000000"/>
                </a:solidFill>
                <a:latin typeface="Plus Jakarta Sans Medium"/>
                <a:ea typeface="Plus Jakarta Sans Medium"/>
                <a:cs typeface="Plus Jakarta Sans Medium"/>
                <a:sym typeface="Plus Jakarta Sans Medium"/>
              </a:rPr>
              <a:t>0 Minutes)</a:t>
            </a:r>
            <a:endParaRPr sz="1800">
              <a:solidFill>
                <a:srgbClr val="000000"/>
              </a:solidFill>
              <a:latin typeface="Plus Jakarta Sans Medium"/>
              <a:ea typeface="Plus Jakarta Sans Medium"/>
              <a:cs typeface="Plus Jakarta Sans Medium"/>
              <a:sym typeface="Plus Jakarta Sans Medium"/>
            </a:endParaRPr>
          </a:p>
        </p:txBody>
      </p:sp>
      <p:pic>
        <p:nvPicPr>
          <p:cNvPr id="82" name="Google Shape;82;p15"/>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