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10058400" cx="7772400"/>
  <p:notesSz cx="6858000" cy="9144000"/>
  <p:embeddedFontLst>
    <p:embeddedFont>
      <p:font typeface="Halant"/>
      <p:regular r:id="rId18"/>
      <p:bold r:id="rId19"/>
    </p:embeddedFont>
    <p:embeddedFont>
      <p:font typeface="Inter"/>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11" Type="http://schemas.openxmlformats.org/officeDocument/2006/relationships/slide" Target="slides/slide6.xml"/><Relationship Id="rId22" Type="http://schemas.openxmlformats.org/officeDocument/2006/relationships/font" Target="fonts/Inter-italic.fntdata"/><Relationship Id="rId10" Type="http://schemas.openxmlformats.org/officeDocument/2006/relationships/slide" Target="slides/slide5.xml"/><Relationship Id="rId21" Type="http://schemas.openxmlformats.org/officeDocument/2006/relationships/font" Target="fonts/Inter-bold.fntdata"/><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Halant-bold.fntdata"/><Relationship Id="rId6" Type="http://schemas.openxmlformats.org/officeDocument/2006/relationships/slide" Target="slides/slide1.xml"/><Relationship Id="rId18" Type="http://schemas.openxmlformats.org/officeDocument/2006/relationships/font" Target="fonts/Halant-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eaed47d665_0_3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eaed47d665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22c87f0607_0_13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22c87f0607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22c87f0607_0_1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22c87f0607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22c87f0607_0_1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322c87f0607_0_1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22c87f060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22c87f060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22c87f0607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22c87f0607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322c87f0607_0_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322c87f0607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22c87f0607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322c87f0607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322c87f0607_0_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322c87f0607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322c87f0607_0_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322c87f0607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22c87f0607_0_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22c87f0607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22c87f0607_0_10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22c87f0607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Assessment</a:t>
            </a:r>
            <a:r>
              <a:rPr lang="en" sz="1900">
                <a:solidFill>
                  <a:schemeClr val="dk1"/>
                </a:solidFill>
                <a:latin typeface="Halant"/>
                <a:ea typeface="Halant"/>
                <a:cs typeface="Halant"/>
                <a:sym typeface="Halant"/>
              </a:rPr>
              <a:t>: Additional Source Option 1</a:t>
            </a:r>
            <a:endParaRPr sz="1900">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Copy slide and paste in original student worksheet. </a:t>
            </a:r>
            <a:r>
              <a:rPr lang="en" sz="1200">
                <a:solidFill>
                  <a:schemeClr val="dk1"/>
                </a:solidFill>
                <a:latin typeface="Halant"/>
                <a:ea typeface="Halant"/>
                <a:cs typeface="Halant"/>
                <a:sym typeface="Halant"/>
              </a:rPr>
              <a:t>Complete annotations and the written component as described in the Assessment Directions.</a:t>
            </a:r>
            <a:endParaRPr sz="1200">
              <a:solidFill>
                <a:schemeClr val="dk1"/>
              </a:solidFill>
              <a:latin typeface="Halant"/>
              <a:ea typeface="Halant"/>
              <a:cs typeface="Halant"/>
              <a:sym typeface="Halant"/>
            </a:endParaRPr>
          </a:p>
        </p:txBody>
      </p:sp>
      <p:sp>
        <p:nvSpPr>
          <p:cNvPr id="58" name="Google Shape;58;p13"/>
          <p:cNvSpPr txBox="1"/>
          <p:nvPr/>
        </p:nvSpPr>
        <p:spPr>
          <a:xfrm>
            <a:off x="753750" y="1568350"/>
            <a:ext cx="6264900" cy="48483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Hernán Cortés, </a:t>
            </a:r>
            <a:r>
              <a:rPr i="1" lang="en" sz="1200">
                <a:solidFill>
                  <a:schemeClr val="dk1"/>
                </a:solidFill>
                <a:latin typeface="Halant"/>
                <a:ea typeface="Halant"/>
                <a:cs typeface="Halant"/>
                <a:sym typeface="Halant"/>
              </a:rPr>
              <a:t>Letters to Charles V (Second Letter), </a:t>
            </a:r>
            <a:r>
              <a:rPr lang="en" sz="1200">
                <a:solidFill>
                  <a:schemeClr val="dk1"/>
                </a:solidFill>
                <a:latin typeface="Halant"/>
                <a:ea typeface="Halant"/>
                <a:cs typeface="Halant"/>
                <a:sym typeface="Halant"/>
              </a:rPr>
              <a:t>1520.</a:t>
            </a:r>
            <a:endParaRPr sz="1200">
              <a:solidFill>
                <a:schemeClr val="dk1"/>
              </a:solidFill>
              <a:latin typeface="Halant"/>
              <a:ea typeface="Halant"/>
              <a:cs typeface="Halant"/>
              <a:sym typeface="Halant"/>
            </a:endParaRPr>
          </a:p>
          <a:p>
            <a:pPr indent="0" lvl="0" marL="0" rtl="0" algn="l">
              <a:lnSpc>
                <a:spcPct val="115000"/>
              </a:lnSpc>
              <a:spcBef>
                <a:spcPts val="1200"/>
              </a:spcBef>
              <a:spcAft>
                <a:spcPts val="1200"/>
              </a:spcAft>
              <a:buClr>
                <a:schemeClr val="dk1"/>
              </a:buClr>
              <a:buSzPts val="1100"/>
              <a:buFont typeface="Arial"/>
              <a:buNone/>
            </a:pPr>
            <a:r>
              <a:rPr lang="en" sz="1200">
                <a:solidFill>
                  <a:schemeClr val="dk1"/>
                </a:solidFill>
                <a:latin typeface="Inter"/>
                <a:ea typeface="Inter"/>
                <a:cs typeface="Inter"/>
                <a:sym typeface="Inter"/>
              </a:rPr>
              <a:t>“Three halls are in this grand temple, which contain the principals idols; these are of wonderful extent and height, and admirable workmanship, adorned with figures sculptured in stone and wood; leading from the halls are chapels with very small doors, to which the light is not admitted, nor are any persons except the priests, and not all of them.  In these chapels are the images of idols, although, as I have said, many of them are also found on the outside; the principal ones, in which the people have greatest faith and confidence, I precipitated from their pedestals, and cast them down the steps of the temple, purifying the chapels in which they had stood, as they were all polluted with human blood, shed ill the sacrifices.  In the place of these I put images of Our Lady and the Saints, which excited not a little feeling in Moctezuma and the inhabitants, who at first remonstrated, declaring that if my proceedings were known throughout the country, the people would rise against me; for they believed that their idols bestowed on them all temporal good, and if they permitted them to be ill-treated, they would be angry and without their gifts, and by this means the people would be deprived of the fruits of the earth and perish with famine.  I answered, through the interpreters, that they were deceived in expecting any favors from idols, the work of their own hands, formed of unclean things; and that they must learn there was but one God, the universal Lord of all, who had created the heavens and earth, and all things else, and had made them and us; that He was without beginning and immortal, and they were bound to adore and believe Him, and no other creature or thing.”</a:t>
            </a:r>
            <a:endParaRPr sz="1200">
              <a:solidFill>
                <a:schemeClr val="dk1"/>
              </a:solidFill>
              <a:latin typeface="Inter"/>
              <a:ea typeface="Inter"/>
              <a:cs typeface="Inter"/>
              <a:sym typeface="Inter"/>
            </a:endParaRPr>
          </a:p>
        </p:txBody>
      </p:sp>
      <p:sp>
        <p:nvSpPr>
          <p:cNvPr id="59" name="Google Shape;59;p13"/>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60" name="Google Shape;60;p13"/>
          <p:cNvSpPr txBox="1"/>
          <p:nvPr/>
        </p:nvSpPr>
        <p:spPr>
          <a:xfrm>
            <a:off x="315150" y="6767225"/>
            <a:ext cx="7244100" cy="2604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61" name="Google Shape;61;p13"/>
          <p:cNvSpPr txBox="1"/>
          <p:nvPr/>
        </p:nvSpPr>
        <p:spPr>
          <a:xfrm>
            <a:off x="315150" y="64166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2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Assessment: Additional Source Option 10</a:t>
            </a:r>
            <a:endParaRPr sz="1900">
              <a:latin typeface="Halant"/>
              <a:ea typeface="Halant"/>
              <a:cs typeface="Halant"/>
              <a:sym typeface="Halant"/>
            </a:endParaRPr>
          </a:p>
        </p:txBody>
      </p:sp>
      <p:pic>
        <p:nvPicPr>
          <p:cNvPr id="166" name="Google Shape;166;p2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7" name="Google Shape;167;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8" name="Google Shape;168;p22"/>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Copy slide and paste in original student worksheet. </a:t>
            </a:r>
            <a:r>
              <a:rPr lang="en" sz="1200">
                <a:solidFill>
                  <a:schemeClr val="dk1"/>
                </a:solidFill>
                <a:latin typeface="Halant"/>
                <a:ea typeface="Halant"/>
                <a:cs typeface="Halant"/>
                <a:sym typeface="Halant"/>
              </a:rPr>
              <a:t>Complete annotations and the written component as described in the Assessment Directions.</a:t>
            </a:r>
            <a:endParaRPr sz="1200">
              <a:solidFill>
                <a:schemeClr val="dk1"/>
              </a:solidFill>
              <a:latin typeface="Halant"/>
              <a:ea typeface="Halant"/>
              <a:cs typeface="Halant"/>
              <a:sym typeface="Halant"/>
            </a:endParaRPr>
          </a:p>
        </p:txBody>
      </p:sp>
      <p:sp>
        <p:nvSpPr>
          <p:cNvPr id="169" name="Google Shape;169;p22"/>
          <p:cNvSpPr txBox="1"/>
          <p:nvPr/>
        </p:nvSpPr>
        <p:spPr>
          <a:xfrm>
            <a:off x="753750" y="1568350"/>
            <a:ext cx="6264900" cy="48483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Oriana Weatherbee Day, “Mission San Carlos Borromeo de Carmelo,” c.1877–84, Public Domain.</a:t>
            </a:r>
            <a:endParaRPr sz="1200">
              <a:solidFill>
                <a:schemeClr val="dk1"/>
              </a:solidFill>
              <a:latin typeface="Halant"/>
              <a:ea typeface="Halant"/>
              <a:cs typeface="Halant"/>
              <a:sym typeface="Halant"/>
            </a:endParaRPr>
          </a:p>
          <a:p>
            <a:pPr indent="0" lvl="0" marL="0" rtl="0" algn="l">
              <a:spcBef>
                <a:spcPts val="1200"/>
              </a:spcBef>
              <a:spcAft>
                <a:spcPts val="0"/>
              </a:spcAft>
              <a:buNone/>
            </a:pPr>
            <a:r>
              <a:t/>
            </a:r>
            <a:endParaRPr sz="1200">
              <a:solidFill>
                <a:schemeClr val="dk1"/>
              </a:solidFill>
              <a:latin typeface="Inter"/>
              <a:ea typeface="Inter"/>
              <a:cs typeface="Inter"/>
              <a:sym typeface="Inter"/>
            </a:endParaRPr>
          </a:p>
          <a:p>
            <a:pPr indent="0" lvl="0" marL="0" rtl="0" algn="l">
              <a:spcBef>
                <a:spcPts val="1200"/>
              </a:spcBef>
              <a:spcAft>
                <a:spcPts val="0"/>
              </a:spcAft>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t/>
            </a:r>
            <a:endParaRPr sz="1200">
              <a:solidFill>
                <a:schemeClr val="dk1"/>
              </a:solidFill>
              <a:latin typeface="Halant"/>
              <a:ea typeface="Halant"/>
              <a:cs typeface="Halant"/>
              <a:sym typeface="Halant"/>
            </a:endParaRPr>
          </a:p>
          <a:p>
            <a:pPr indent="0" lvl="0" marL="0" rtl="0" algn="l">
              <a:spcBef>
                <a:spcPts val="1200"/>
              </a:spcBef>
              <a:spcAft>
                <a:spcPts val="1200"/>
              </a:spcAft>
              <a:buNone/>
            </a:pPr>
            <a:r>
              <a:t/>
            </a:r>
            <a:endParaRPr sz="1200">
              <a:solidFill>
                <a:schemeClr val="dk1"/>
              </a:solidFill>
              <a:latin typeface="Halant"/>
              <a:ea typeface="Halant"/>
              <a:cs typeface="Halant"/>
              <a:sym typeface="Halant"/>
            </a:endParaRPr>
          </a:p>
        </p:txBody>
      </p:sp>
      <p:sp>
        <p:nvSpPr>
          <p:cNvPr id="170" name="Google Shape;170;p22"/>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71" name="Google Shape;171;p22"/>
          <p:cNvSpPr txBox="1"/>
          <p:nvPr/>
        </p:nvSpPr>
        <p:spPr>
          <a:xfrm>
            <a:off x="315150" y="6767225"/>
            <a:ext cx="7244100" cy="2604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172" name="Google Shape;172;p22"/>
          <p:cNvSpPr txBox="1"/>
          <p:nvPr/>
        </p:nvSpPr>
        <p:spPr>
          <a:xfrm>
            <a:off x="315150" y="64166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pic>
        <p:nvPicPr>
          <p:cNvPr id="173" name="Google Shape;173;p22"/>
          <p:cNvPicPr preferRelativeResize="0"/>
          <p:nvPr/>
        </p:nvPicPr>
        <p:blipFill>
          <a:blip r:embed="rId4">
            <a:alphaModFix/>
          </a:blip>
          <a:stretch>
            <a:fillRect/>
          </a:stretch>
        </p:blipFill>
        <p:spPr>
          <a:xfrm>
            <a:off x="876075" y="2170501"/>
            <a:ext cx="5898396" cy="39519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7" name="Shape 177"/>
        <p:cNvGrpSpPr/>
        <p:nvPr/>
      </p:nvGrpSpPr>
      <p:grpSpPr>
        <a:xfrm>
          <a:off x="0" y="0"/>
          <a:ext cx="0" cy="0"/>
          <a:chOff x="0" y="0"/>
          <a:chExt cx="0" cy="0"/>
        </a:xfrm>
      </p:grpSpPr>
      <p:sp>
        <p:nvSpPr>
          <p:cNvPr id="178" name="Google Shape;178;p2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Assessment: Additional Source Option 11</a:t>
            </a:r>
            <a:endParaRPr sz="1900">
              <a:latin typeface="Halant"/>
              <a:ea typeface="Halant"/>
              <a:cs typeface="Halant"/>
              <a:sym typeface="Halant"/>
            </a:endParaRPr>
          </a:p>
        </p:txBody>
      </p:sp>
      <p:pic>
        <p:nvPicPr>
          <p:cNvPr id="179" name="Google Shape;179;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0" name="Google Shape;180;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1" name="Google Shape;181;p23"/>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Copy slide and paste in original student worksheet. </a:t>
            </a:r>
            <a:r>
              <a:rPr lang="en" sz="1200">
                <a:solidFill>
                  <a:schemeClr val="dk1"/>
                </a:solidFill>
                <a:latin typeface="Halant"/>
                <a:ea typeface="Halant"/>
                <a:cs typeface="Halant"/>
                <a:sym typeface="Halant"/>
              </a:rPr>
              <a:t>Complete annotations and the written component as described in the Assessment Directions.</a:t>
            </a:r>
            <a:endParaRPr sz="1200">
              <a:solidFill>
                <a:schemeClr val="dk1"/>
              </a:solidFill>
              <a:latin typeface="Halant"/>
              <a:ea typeface="Halant"/>
              <a:cs typeface="Halant"/>
              <a:sym typeface="Halant"/>
            </a:endParaRPr>
          </a:p>
        </p:txBody>
      </p:sp>
      <p:sp>
        <p:nvSpPr>
          <p:cNvPr id="182" name="Google Shape;182;p23"/>
          <p:cNvSpPr txBox="1"/>
          <p:nvPr/>
        </p:nvSpPr>
        <p:spPr>
          <a:xfrm>
            <a:off x="753750" y="1568350"/>
            <a:ext cx="6264900" cy="48483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200">
                <a:solidFill>
                  <a:srgbClr val="231F20"/>
                </a:solidFill>
                <a:latin typeface="Halant"/>
                <a:ea typeface="Halant"/>
                <a:cs typeface="Halant"/>
                <a:sym typeface="Halant"/>
              </a:rPr>
              <a:t>Source: Gregory Smithers, “Interview with Mary Kate Brogan,” Virginia Commonwealth University, April 25, 2022.</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b="1" lang="en" sz="1200">
                <a:solidFill>
                  <a:srgbClr val="231F20"/>
                </a:solidFill>
                <a:latin typeface="Inter"/>
                <a:ea typeface="Inter"/>
                <a:cs typeface="Inter"/>
                <a:sym typeface="Inter"/>
              </a:rPr>
              <a:t>What challenges did Two-Spirit people face as colonizers came to the U.S.? What was their role in Indigenous resistance to colonization? </a:t>
            </a:r>
            <a:endParaRPr b="1" sz="1200">
              <a:solidFill>
                <a:srgbClr val="231F20"/>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231F20"/>
                </a:solidFill>
                <a:latin typeface="Inter"/>
                <a:ea typeface="Inter"/>
                <a:cs typeface="Inter"/>
                <a:sym typeface="Inter"/>
              </a:rPr>
              <a:t>Europeans targeted Two-Spirit people almost immediately. Starting with the Spanish in the early 16th century, Two-Spirit people were targeted with labels like “sodomite,” “hermaphrodite,” “berdache” — a term with Arabic roots that described a “slave” or a boy kept for pederastic purposes — and more. That language was itself a form of violence because it shaped the written archival records that scholars use to write their histories, and it distorted how non-Native people interpreted Indigenous sexual expression and gender fluidity.</a:t>
            </a:r>
            <a:endParaRPr sz="1200">
              <a:solidFill>
                <a:srgbClr val="231F20"/>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231F20"/>
                </a:solidFill>
                <a:latin typeface="Inter"/>
                <a:ea typeface="Inter"/>
                <a:cs typeface="Inter"/>
                <a:sym typeface="Inter"/>
              </a:rPr>
              <a:t>Physical violence was also a feature of European encounters with Two-Spirit people. That violence often rose to the level of genocide. In fact, I point out in the book that the genocidal violence that targeted Two-Spirit people from the early 1500s was no accident. Europeans recognized that Two-Spirit people played important roles as trusted elders in their respective communities, served as medicine people, educators and storytellers, and took on myriad other roles. In other words, Two-Spirit people were, and are today, knowledge keepers.</a:t>
            </a:r>
            <a:endParaRPr sz="1200">
              <a:solidFill>
                <a:srgbClr val="231F20"/>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231F20"/>
                </a:solidFill>
                <a:latin typeface="Inter"/>
                <a:ea typeface="Inter"/>
                <a:cs typeface="Inter"/>
                <a:sym typeface="Inter"/>
              </a:rPr>
              <a:t>So, when Europeans targeted Two-Spirit people with violence, they were actively working to destroy a vital link in the cultural, social and linguistic knowledge of nearly 200 Native American communities.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p:txBody>
      </p:sp>
      <p:sp>
        <p:nvSpPr>
          <p:cNvPr id="183" name="Google Shape;183;p23"/>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84" name="Google Shape;184;p23"/>
          <p:cNvSpPr txBox="1"/>
          <p:nvPr/>
        </p:nvSpPr>
        <p:spPr>
          <a:xfrm>
            <a:off x="315150" y="6767225"/>
            <a:ext cx="7244100" cy="2604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185" name="Google Shape;185;p23"/>
          <p:cNvSpPr txBox="1"/>
          <p:nvPr/>
        </p:nvSpPr>
        <p:spPr>
          <a:xfrm>
            <a:off x="315150" y="64166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9" name="Shape 189"/>
        <p:cNvGrpSpPr/>
        <p:nvPr/>
      </p:nvGrpSpPr>
      <p:grpSpPr>
        <a:xfrm>
          <a:off x="0" y="0"/>
          <a:ext cx="0" cy="0"/>
          <a:chOff x="0" y="0"/>
          <a:chExt cx="0" cy="0"/>
        </a:xfrm>
      </p:grpSpPr>
      <p:sp>
        <p:nvSpPr>
          <p:cNvPr id="190" name="Google Shape;190;p2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Assessment: Additional Source Option 12</a:t>
            </a:r>
            <a:endParaRPr sz="1900">
              <a:latin typeface="Halant"/>
              <a:ea typeface="Halant"/>
              <a:cs typeface="Halant"/>
              <a:sym typeface="Halant"/>
            </a:endParaRPr>
          </a:p>
        </p:txBody>
      </p:sp>
      <p:pic>
        <p:nvPicPr>
          <p:cNvPr id="191" name="Google Shape;191;p2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2" name="Google Shape;192;p2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3" name="Google Shape;193;p24"/>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Copy slide and paste in original student worksheet. </a:t>
            </a:r>
            <a:r>
              <a:rPr lang="en" sz="1200">
                <a:solidFill>
                  <a:schemeClr val="dk1"/>
                </a:solidFill>
                <a:latin typeface="Halant"/>
                <a:ea typeface="Halant"/>
                <a:cs typeface="Halant"/>
                <a:sym typeface="Halant"/>
              </a:rPr>
              <a:t>Complete annotations and the written component as described in the Assessment Directions.</a:t>
            </a:r>
            <a:endParaRPr sz="1200">
              <a:solidFill>
                <a:schemeClr val="dk1"/>
              </a:solidFill>
              <a:latin typeface="Halant"/>
              <a:ea typeface="Halant"/>
              <a:cs typeface="Halant"/>
              <a:sym typeface="Halant"/>
            </a:endParaRPr>
          </a:p>
        </p:txBody>
      </p:sp>
      <p:sp>
        <p:nvSpPr>
          <p:cNvPr id="194" name="Google Shape;194;p24"/>
          <p:cNvSpPr txBox="1"/>
          <p:nvPr/>
        </p:nvSpPr>
        <p:spPr>
          <a:xfrm>
            <a:off x="753750" y="1568350"/>
            <a:ext cx="6264900" cy="48483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Antonia I. Castañeda, “Engendering the History of Alta California, 1769-1848: Gender Sexuality, ad Family,” in </a:t>
            </a:r>
            <a:r>
              <a:rPr i="1" lang="en" sz="1200">
                <a:solidFill>
                  <a:schemeClr val="dk1"/>
                </a:solidFill>
                <a:latin typeface="Halant"/>
                <a:ea typeface="Halant"/>
                <a:cs typeface="Halant"/>
                <a:sym typeface="Halant"/>
              </a:rPr>
              <a:t>California History</a:t>
            </a:r>
            <a:r>
              <a:rPr lang="en" sz="1200">
                <a:solidFill>
                  <a:schemeClr val="dk1"/>
                </a:solidFill>
                <a:latin typeface="Halant"/>
                <a:ea typeface="Halant"/>
                <a:cs typeface="Halant"/>
                <a:sym typeface="Halant"/>
              </a:rPr>
              <a:t> 76: 2-3, Summer-Fall 1997.</a:t>
            </a:r>
            <a:endParaRPr sz="13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Toypurina, the medicine woman of the Japchavit </a:t>
            </a:r>
            <a:r>
              <a:rPr i="1" lang="en" sz="1200">
                <a:solidFill>
                  <a:schemeClr val="dk1"/>
                </a:solidFill>
                <a:latin typeface="Inter"/>
                <a:ea typeface="Inter"/>
                <a:cs typeface="Inter"/>
                <a:sym typeface="Inter"/>
              </a:rPr>
              <a:t>ranchería</a:t>
            </a:r>
            <a:r>
              <a:rPr lang="en" sz="1200">
                <a:solidFill>
                  <a:schemeClr val="dk1"/>
                </a:solidFill>
                <a:latin typeface="Inter"/>
                <a:ea typeface="Inter"/>
                <a:cs typeface="Inter"/>
                <a:sym typeface="Inter"/>
              </a:rPr>
              <a:t>, in the vicinity of Mission San Gabriel, used her power as a wise woman in an attempt to rid her people of the priests and soldiers. On October 25, 1785, Toypurina and three Gabrielino men led eight villages in an attack against the priests and soldiers of the mission…</a:t>
            </a:r>
            <a:endParaRPr sz="1200">
              <a:solidFill>
                <a:schemeClr val="dk1"/>
              </a:solidFill>
              <a:latin typeface="Inter"/>
              <a:ea typeface="Inter"/>
              <a:cs typeface="Inter"/>
              <a:sym typeface="Inter"/>
            </a:endParaRPr>
          </a:p>
          <a:p>
            <a:pPr indent="0" lvl="0" marL="0" rtl="0" algn="l">
              <a:lnSpc>
                <a:spcPct val="115000"/>
              </a:lnSpc>
              <a:spcBef>
                <a:spcPts val="1000"/>
              </a:spcBef>
              <a:spcAft>
                <a:spcPts val="0"/>
              </a:spcAft>
              <a:buClr>
                <a:schemeClr val="dk1"/>
              </a:buClr>
              <a:buSzPts val="1100"/>
              <a:buFont typeface="Arial"/>
              <a:buNone/>
            </a:pPr>
            <a:r>
              <a:rPr lang="en" sz="1200">
                <a:solidFill>
                  <a:schemeClr val="dk1"/>
                </a:solidFill>
                <a:latin typeface="Inter"/>
                <a:ea typeface="Inter"/>
                <a:cs typeface="Inter"/>
                <a:sym typeface="Inter"/>
              </a:rPr>
              <a:t>At San Gabriel, the soldiers got wind of the attack and, lying in wait, captured Toypurina, her three companions, and twenty other warriors... After a three-year imprisonment at San Gabriel, Toypurina was exiled north to Mission San Carlos Borromeo in 1788. The twenty warriors captured with her were sentenced to between twenty and twenty-five lashes plus time already served. The punishment was levied as much for following the leadership of a woman as for rebelling against Spanish domination. On sentencing them, Fages stated that their public whippings were “to serve as a warning to all,” for he would “admonish them about their ingratitude, underscoring their perversity, and unmasking the deceit and tricks by which </a:t>
            </a:r>
            <a:r>
              <a:rPr i="1" lang="en" sz="1200">
                <a:solidFill>
                  <a:schemeClr val="dk1"/>
                </a:solidFill>
                <a:latin typeface="Inter"/>
                <a:ea typeface="Inter"/>
                <a:cs typeface="Inter"/>
                <a:sym typeface="Inter"/>
              </a:rPr>
              <a:t>they allowed themselves to be dominated by the aforesaid woman” </a:t>
            </a:r>
            <a:r>
              <a:rPr lang="en" sz="1200">
                <a:solidFill>
                  <a:schemeClr val="dk1"/>
                </a:solidFill>
                <a:latin typeface="Inter"/>
                <a:ea typeface="Inter"/>
                <a:cs typeface="Inter"/>
                <a:sym typeface="Inter"/>
              </a:rPr>
              <a:t>(emphasis added by Castañeda).</a:t>
            </a:r>
            <a:endParaRPr b="1" sz="1300">
              <a:solidFill>
                <a:srgbClr val="231F20"/>
              </a:solidFill>
              <a:latin typeface="Inter"/>
              <a:ea typeface="Inter"/>
              <a:cs typeface="Inter"/>
              <a:sym typeface="Inter"/>
            </a:endParaRPr>
          </a:p>
          <a:p>
            <a:pPr indent="0" lvl="0" marL="0" rtl="0" algn="l">
              <a:lnSpc>
                <a:spcPct val="115000"/>
              </a:lnSpc>
              <a:spcBef>
                <a:spcPts val="100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p:txBody>
      </p:sp>
      <p:sp>
        <p:nvSpPr>
          <p:cNvPr id="195" name="Google Shape;195;p24"/>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96" name="Google Shape;196;p24"/>
          <p:cNvSpPr txBox="1"/>
          <p:nvPr/>
        </p:nvSpPr>
        <p:spPr>
          <a:xfrm>
            <a:off x="315150" y="6767225"/>
            <a:ext cx="7244100" cy="2604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197" name="Google Shape;197;p24"/>
          <p:cNvSpPr txBox="1"/>
          <p:nvPr/>
        </p:nvSpPr>
        <p:spPr>
          <a:xfrm>
            <a:off x="315150" y="64166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Assessment: Additional Source Option 2</a:t>
            </a:r>
            <a:endParaRPr sz="1900">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Copy slide and paste in original student worksheet. </a:t>
            </a:r>
            <a:r>
              <a:rPr lang="en" sz="1200">
                <a:solidFill>
                  <a:schemeClr val="dk1"/>
                </a:solidFill>
                <a:latin typeface="Halant"/>
                <a:ea typeface="Halant"/>
                <a:cs typeface="Halant"/>
                <a:sym typeface="Halant"/>
              </a:rPr>
              <a:t>Complete annotations and the written component as described in the Assessment Directions.</a:t>
            </a:r>
            <a:endParaRPr sz="1200">
              <a:solidFill>
                <a:schemeClr val="dk1"/>
              </a:solidFill>
              <a:latin typeface="Halant"/>
              <a:ea typeface="Halant"/>
              <a:cs typeface="Halant"/>
              <a:sym typeface="Halant"/>
            </a:endParaRPr>
          </a:p>
        </p:txBody>
      </p:sp>
      <p:sp>
        <p:nvSpPr>
          <p:cNvPr id="70" name="Google Shape;70;p14"/>
          <p:cNvSpPr txBox="1"/>
          <p:nvPr/>
        </p:nvSpPr>
        <p:spPr>
          <a:xfrm>
            <a:off x="753750" y="1568350"/>
            <a:ext cx="6264900" cy="48483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Bernal Díaz del Castillo, </a:t>
            </a:r>
            <a:r>
              <a:rPr i="1" lang="en" sz="1200">
                <a:solidFill>
                  <a:schemeClr val="dk1"/>
                </a:solidFill>
                <a:latin typeface="Halant"/>
                <a:ea typeface="Halant"/>
                <a:cs typeface="Halant"/>
                <a:sym typeface="Halant"/>
              </a:rPr>
              <a:t>The True History of the Conquest of New Spain, </a:t>
            </a:r>
            <a:r>
              <a:rPr lang="en" sz="1200">
                <a:solidFill>
                  <a:schemeClr val="dk1"/>
                </a:solidFill>
                <a:latin typeface="Halant"/>
                <a:ea typeface="Halant"/>
                <a:cs typeface="Halant"/>
                <a:sym typeface="Halant"/>
              </a:rPr>
              <a:t>written in the 1568.</a:t>
            </a:r>
            <a:endParaRPr sz="1200">
              <a:solidFill>
                <a:schemeClr val="dk1"/>
              </a:solidFill>
              <a:latin typeface="Halant"/>
              <a:ea typeface="Halant"/>
              <a:cs typeface="Halant"/>
              <a:sym typeface="Halant"/>
            </a:endParaRPr>
          </a:p>
          <a:p>
            <a:pPr indent="0" lvl="0" marL="0" rtl="0" algn="l">
              <a:lnSpc>
                <a:spcPct val="115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And when Cortés arrived in the town of Guacacualco, he summoned all the caciques of the province to discuss with them the holy Catholic doctrine and their good treatment at his hands, and among the caciques was the mother of doña Marina and her half-brother, Lázaro... They were in great fear of doña Marina, for they thought that she had summoned them to have them killed, and they were weeping. When doña Marina saw them crying, she consoled them and told them not to be afraid, for when they gave her over to the men from Xicalango, they knew not what they were doing, and she forgave them. She gave them much jewelry of gold and clothing, and told them to return to their town. She said that God had shown her His great mercy in saving her from the worship of idols and making her a Christian, and letting her bear a son to her lord and master Cortés and in marrying her to such a gentleman as Juan Jaramillo, who was her husband. She said that instead of being made Cacica of all the provinces in New Spain, she would rather serve her husband and Cortés than anything else in the world. She said all this, and I heard it, and swear to it.</a:t>
            </a:r>
            <a:endParaRPr sz="1200">
              <a:solidFill>
                <a:schemeClr val="dk1"/>
              </a:solidFill>
              <a:latin typeface="Inter"/>
              <a:ea typeface="Inter"/>
              <a:cs typeface="Inter"/>
              <a:sym typeface="Inter"/>
            </a:endParaRPr>
          </a:p>
        </p:txBody>
      </p:sp>
      <p:sp>
        <p:nvSpPr>
          <p:cNvPr id="71" name="Google Shape;71;p14"/>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72" name="Google Shape;72;p14"/>
          <p:cNvSpPr txBox="1"/>
          <p:nvPr/>
        </p:nvSpPr>
        <p:spPr>
          <a:xfrm>
            <a:off x="315150" y="6767225"/>
            <a:ext cx="7244100" cy="2604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73" name="Google Shape;73;p14"/>
          <p:cNvSpPr txBox="1"/>
          <p:nvPr/>
        </p:nvSpPr>
        <p:spPr>
          <a:xfrm>
            <a:off x="315150" y="64166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sp>
        <p:nvSpPr>
          <p:cNvPr id="78" name="Google Shape;78;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Assessment: Additional Source Option 3</a:t>
            </a:r>
            <a:endParaRPr sz="1900">
              <a:latin typeface="Halant"/>
              <a:ea typeface="Halant"/>
              <a:cs typeface="Halant"/>
              <a:sym typeface="Halant"/>
            </a:endParaRPr>
          </a:p>
        </p:txBody>
      </p:sp>
      <p:pic>
        <p:nvPicPr>
          <p:cNvPr id="79" name="Google Shape;79;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0" name="Google Shape;80;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1" name="Google Shape;81;p15"/>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Copy slide and paste in original student worksheet. </a:t>
            </a:r>
            <a:r>
              <a:rPr lang="en" sz="1200">
                <a:solidFill>
                  <a:schemeClr val="dk1"/>
                </a:solidFill>
                <a:latin typeface="Halant"/>
                <a:ea typeface="Halant"/>
                <a:cs typeface="Halant"/>
                <a:sym typeface="Halant"/>
              </a:rPr>
              <a:t>Complete annotations and the written component as described in the Assessment Directions.</a:t>
            </a:r>
            <a:endParaRPr sz="1200">
              <a:solidFill>
                <a:schemeClr val="dk1"/>
              </a:solidFill>
              <a:latin typeface="Halant"/>
              <a:ea typeface="Halant"/>
              <a:cs typeface="Halant"/>
              <a:sym typeface="Halant"/>
            </a:endParaRPr>
          </a:p>
        </p:txBody>
      </p:sp>
      <p:sp>
        <p:nvSpPr>
          <p:cNvPr id="82" name="Google Shape;82;p15"/>
          <p:cNvSpPr txBox="1"/>
          <p:nvPr/>
        </p:nvSpPr>
        <p:spPr>
          <a:xfrm>
            <a:off x="753750" y="1568350"/>
            <a:ext cx="6264900" cy="48483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Toribio Motolinía, </a:t>
            </a:r>
            <a:r>
              <a:rPr i="1" lang="en" sz="1200">
                <a:solidFill>
                  <a:schemeClr val="dk1"/>
                </a:solidFill>
                <a:latin typeface="Halant"/>
                <a:ea typeface="Halant"/>
                <a:cs typeface="Halant"/>
                <a:sym typeface="Halant"/>
              </a:rPr>
              <a:t>History of the Indians of New Spain, </a:t>
            </a:r>
            <a:r>
              <a:rPr lang="en" sz="1200">
                <a:solidFill>
                  <a:schemeClr val="dk1"/>
                </a:solidFill>
                <a:latin typeface="Halant"/>
                <a:ea typeface="Halant"/>
                <a:cs typeface="Halant"/>
                <a:sym typeface="Halant"/>
              </a:rPr>
              <a:t>1540s.</a:t>
            </a:r>
            <a:endParaRPr sz="1200">
              <a:solidFill>
                <a:schemeClr val="dk1"/>
              </a:solidFill>
              <a:latin typeface="Halant"/>
              <a:ea typeface="Halant"/>
              <a:cs typeface="Halant"/>
              <a:sym typeface="Halant"/>
            </a:endParaRPr>
          </a:p>
          <a:p>
            <a:pPr indent="0" lvl="0" marL="0" rtl="0" algn="l">
              <a:lnSpc>
                <a:spcPct val="115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The fifth plague was the great taxes and tributes that the Indians paid. As they had, in the temples of their idols and in the possession of their lords and chief men and in many tombs, a great quantity of gold, the accumulation of many years, the Spaniards began to exact heavy tributes from them, and the Indians, terrified of the Spaniards ever since the war, gave everything they had. As the tributes, however, were so continuous that they scarcely paid one when they were obliged to pay another, they sold children and their lands to the money lenders in order to meet obligations; and when they were unable to do so many died because of it, some under torture and some in cruel prisons, for the Spaniards treated them brutally and considered them less than beasts….</a:t>
            </a:r>
            <a:endParaRPr sz="1200">
              <a:solidFill>
                <a:schemeClr val="dk1"/>
              </a:solidFill>
              <a:latin typeface="Inter"/>
              <a:ea typeface="Inter"/>
              <a:cs typeface="Inter"/>
              <a:sym typeface="Inter"/>
            </a:endParaRPr>
          </a:p>
        </p:txBody>
      </p:sp>
      <p:sp>
        <p:nvSpPr>
          <p:cNvPr id="83" name="Google Shape;83;p15"/>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84" name="Google Shape;84;p15"/>
          <p:cNvSpPr txBox="1"/>
          <p:nvPr/>
        </p:nvSpPr>
        <p:spPr>
          <a:xfrm>
            <a:off x="315150" y="6767225"/>
            <a:ext cx="7244100" cy="2604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85" name="Google Shape;85;p15"/>
          <p:cNvSpPr txBox="1"/>
          <p:nvPr/>
        </p:nvSpPr>
        <p:spPr>
          <a:xfrm>
            <a:off x="315150" y="64166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9" name="Shape 89"/>
        <p:cNvGrpSpPr/>
        <p:nvPr/>
      </p:nvGrpSpPr>
      <p:grpSpPr>
        <a:xfrm>
          <a:off x="0" y="0"/>
          <a:ext cx="0" cy="0"/>
          <a:chOff x="0" y="0"/>
          <a:chExt cx="0" cy="0"/>
        </a:xfrm>
      </p:grpSpPr>
      <p:sp>
        <p:nvSpPr>
          <p:cNvPr id="90" name="Google Shape;90;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Assessment: Additional Source Option 4</a:t>
            </a:r>
            <a:endParaRPr sz="1900">
              <a:latin typeface="Halant"/>
              <a:ea typeface="Halant"/>
              <a:cs typeface="Halant"/>
              <a:sym typeface="Halant"/>
            </a:endParaRPr>
          </a:p>
        </p:txBody>
      </p:sp>
      <p:pic>
        <p:nvPicPr>
          <p:cNvPr id="91" name="Google Shape;91;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2" name="Google Shape;92;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3" name="Google Shape;93;p16"/>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Copy slide and paste in original student worksheet. </a:t>
            </a:r>
            <a:r>
              <a:rPr lang="en" sz="1200">
                <a:solidFill>
                  <a:schemeClr val="dk1"/>
                </a:solidFill>
                <a:latin typeface="Halant"/>
                <a:ea typeface="Halant"/>
                <a:cs typeface="Halant"/>
                <a:sym typeface="Halant"/>
              </a:rPr>
              <a:t>Complete annotations and the written component as described in the Assessment Directions.</a:t>
            </a:r>
            <a:endParaRPr sz="1200">
              <a:solidFill>
                <a:schemeClr val="dk1"/>
              </a:solidFill>
              <a:latin typeface="Halant"/>
              <a:ea typeface="Halant"/>
              <a:cs typeface="Halant"/>
              <a:sym typeface="Halant"/>
            </a:endParaRPr>
          </a:p>
        </p:txBody>
      </p:sp>
      <p:sp>
        <p:nvSpPr>
          <p:cNvPr id="94" name="Google Shape;94;p16"/>
          <p:cNvSpPr txBox="1"/>
          <p:nvPr/>
        </p:nvSpPr>
        <p:spPr>
          <a:xfrm>
            <a:off x="753750" y="1568350"/>
            <a:ext cx="6264900" cy="48483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Bernal Díaz del Castillo, </a:t>
            </a:r>
            <a:r>
              <a:rPr i="1" lang="en" sz="1200">
                <a:solidFill>
                  <a:schemeClr val="dk1"/>
                </a:solidFill>
                <a:latin typeface="Halant"/>
                <a:ea typeface="Halant"/>
                <a:cs typeface="Halant"/>
                <a:sym typeface="Halant"/>
              </a:rPr>
              <a:t>The True History of the Conquest of New Spain, </a:t>
            </a:r>
            <a:r>
              <a:rPr lang="en" sz="1200">
                <a:solidFill>
                  <a:schemeClr val="dk1"/>
                </a:solidFill>
                <a:latin typeface="Halant"/>
                <a:ea typeface="Halant"/>
                <a:cs typeface="Halant"/>
                <a:sym typeface="Halant"/>
              </a:rPr>
              <a:t>written in the 1568.</a:t>
            </a:r>
            <a:endParaRPr sz="1200">
              <a:solidFill>
                <a:schemeClr val="dk1"/>
              </a:solidFill>
              <a:latin typeface="Halant"/>
              <a:ea typeface="Halant"/>
              <a:cs typeface="Halant"/>
              <a:sym typeface="Halant"/>
            </a:endParaRPr>
          </a:p>
          <a:p>
            <a:pPr indent="0" lvl="0" marL="0" rtl="0" algn="l">
              <a:lnSpc>
                <a:spcPct val="115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And when Cortés arrived in the town of Guacacualco, he summoned all the caciques of the province to discuss with them the holy Catholic doctrine and their good treatment at his hands, and among the caciques was the mother of doña Marina and her half-brother, Lázaro... They were in great fear of doña Marina, for they thought that she had summoned them to have them killed, and they were weeping. When doña Marina saw them crying, she consoled them and told them not to be afraid, for when they gave her over to the men from Xicalango, they knew not what they were doing, and she forgave them. She gave them much jewelry of gold and clothing, and told them to return to their town. She said that God had shown her His great mercy in saving her from the worship of idols and making her a Christian, and letting her bear a son to her lord and master Cortés and in marrying her to such a gentleman as Juan Jaramillo, who was her husband. She said that instead of being made Cacica of all the provinces in New Spain, she would rather serve her husband and Cortés than anything else in the world. She said all this, and I heard it, and swear to it.</a:t>
            </a:r>
            <a:endParaRPr sz="1200">
              <a:solidFill>
                <a:schemeClr val="dk1"/>
              </a:solidFill>
              <a:latin typeface="Inter"/>
              <a:ea typeface="Inter"/>
              <a:cs typeface="Inter"/>
              <a:sym typeface="Inter"/>
            </a:endParaRPr>
          </a:p>
        </p:txBody>
      </p:sp>
      <p:sp>
        <p:nvSpPr>
          <p:cNvPr id="95" name="Google Shape;95;p16"/>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96" name="Google Shape;96;p16"/>
          <p:cNvSpPr txBox="1"/>
          <p:nvPr/>
        </p:nvSpPr>
        <p:spPr>
          <a:xfrm>
            <a:off x="315150" y="6767225"/>
            <a:ext cx="7244100" cy="2604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97" name="Google Shape;97;p16"/>
          <p:cNvSpPr txBox="1"/>
          <p:nvPr/>
        </p:nvSpPr>
        <p:spPr>
          <a:xfrm>
            <a:off x="315150" y="64166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1" name="Shape 101"/>
        <p:cNvGrpSpPr/>
        <p:nvPr/>
      </p:nvGrpSpPr>
      <p:grpSpPr>
        <a:xfrm>
          <a:off x="0" y="0"/>
          <a:ext cx="0" cy="0"/>
          <a:chOff x="0" y="0"/>
          <a:chExt cx="0" cy="0"/>
        </a:xfrm>
      </p:grpSpPr>
      <p:sp>
        <p:nvSpPr>
          <p:cNvPr id="102" name="Google Shape;102;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Assessment: Additional Source Option 5</a:t>
            </a:r>
            <a:endParaRPr sz="1900">
              <a:latin typeface="Halant"/>
              <a:ea typeface="Halant"/>
              <a:cs typeface="Halant"/>
              <a:sym typeface="Halant"/>
            </a:endParaRPr>
          </a:p>
        </p:txBody>
      </p:sp>
      <p:pic>
        <p:nvPicPr>
          <p:cNvPr id="103" name="Google Shape;103;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4" name="Google Shape;104;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5" name="Google Shape;105;p17"/>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Copy slide and paste in original student worksheet. </a:t>
            </a:r>
            <a:r>
              <a:rPr lang="en" sz="1200">
                <a:solidFill>
                  <a:schemeClr val="dk1"/>
                </a:solidFill>
                <a:latin typeface="Halant"/>
                <a:ea typeface="Halant"/>
                <a:cs typeface="Halant"/>
                <a:sym typeface="Halant"/>
              </a:rPr>
              <a:t>Complete annotations and the written component as described in the Assessment Directions.</a:t>
            </a:r>
            <a:endParaRPr sz="1200">
              <a:solidFill>
                <a:schemeClr val="dk1"/>
              </a:solidFill>
              <a:latin typeface="Halant"/>
              <a:ea typeface="Halant"/>
              <a:cs typeface="Halant"/>
              <a:sym typeface="Halant"/>
            </a:endParaRPr>
          </a:p>
        </p:txBody>
      </p:sp>
      <p:sp>
        <p:nvSpPr>
          <p:cNvPr id="106" name="Google Shape;106;p17"/>
          <p:cNvSpPr txBox="1"/>
          <p:nvPr/>
        </p:nvSpPr>
        <p:spPr>
          <a:xfrm>
            <a:off x="753750" y="1568350"/>
            <a:ext cx="6264900" cy="48483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Theodor de Bry, “Mining in Potosí,” 1596.</a:t>
            </a:r>
            <a:endParaRPr sz="1200">
              <a:solidFill>
                <a:schemeClr val="dk1"/>
              </a:solidFill>
              <a:latin typeface="Halant"/>
              <a:ea typeface="Halant"/>
              <a:cs typeface="Halant"/>
              <a:sym typeface="Halant"/>
            </a:endParaRPr>
          </a:p>
          <a:p>
            <a:pPr indent="0" lvl="0" marL="0" rtl="0" algn="l">
              <a:spcBef>
                <a:spcPts val="1200"/>
              </a:spcBef>
              <a:spcAft>
                <a:spcPts val="0"/>
              </a:spcAft>
              <a:buNone/>
            </a:pPr>
            <a:r>
              <a:t/>
            </a:r>
            <a:endParaRPr sz="1200">
              <a:solidFill>
                <a:schemeClr val="dk1"/>
              </a:solidFill>
              <a:latin typeface="Halant"/>
              <a:ea typeface="Halant"/>
              <a:cs typeface="Halant"/>
              <a:sym typeface="Halant"/>
            </a:endParaRPr>
          </a:p>
          <a:p>
            <a:pPr indent="0" lvl="0" marL="0" rtl="0" algn="l">
              <a:spcBef>
                <a:spcPts val="1200"/>
              </a:spcBef>
              <a:spcAft>
                <a:spcPts val="1200"/>
              </a:spcAft>
              <a:buNone/>
            </a:pPr>
            <a:r>
              <a:t/>
            </a:r>
            <a:endParaRPr sz="1200">
              <a:solidFill>
                <a:schemeClr val="dk1"/>
              </a:solidFill>
              <a:latin typeface="Halant"/>
              <a:ea typeface="Halant"/>
              <a:cs typeface="Halant"/>
              <a:sym typeface="Halant"/>
            </a:endParaRPr>
          </a:p>
        </p:txBody>
      </p:sp>
      <p:sp>
        <p:nvSpPr>
          <p:cNvPr id="107" name="Google Shape;107;p17"/>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08" name="Google Shape;108;p17"/>
          <p:cNvSpPr txBox="1"/>
          <p:nvPr/>
        </p:nvSpPr>
        <p:spPr>
          <a:xfrm>
            <a:off x="315150" y="6767225"/>
            <a:ext cx="7244100" cy="2604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109" name="Google Shape;109;p17"/>
          <p:cNvSpPr txBox="1"/>
          <p:nvPr/>
        </p:nvSpPr>
        <p:spPr>
          <a:xfrm>
            <a:off x="315150" y="64166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pic>
        <p:nvPicPr>
          <p:cNvPr id="110" name="Google Shape;110;p17"/>
          <p:cNvPicPr preferRelativeResize="0"/>
          <p:nvPr/>
        </p:nvPicPr>
        <p:blipFill>
          <a:blip r:embed="rId4">
            <a:alphaModFix/>
          </a:blip>
          <a:stretch>
            <a:fillRect/>
          </a:stretch>
        </p:blipFill>
        <p:spPr>
          <a:xfrm>
            <a:off x="1040063" y="2016804"/>
            <a:ext cx="5692278" cy="395138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4" name="Shape 114"/>
        <p:cNvGrpSpPr/>
        <p:nvPr/>
      </p:nvGrpSpPr>
      <p:grpSpPr>
        <a:xfrm>
          <a:off x="0" y="0"/>
          <a:ext cx="0" cy="0"/>
          <a:chOff x="0" y="0"/>
          <a:chExt cx="0" cy="0"/>
        </a:xfrm>
      </p:grpSpPr>
      <p:sp>
        <p:nvSpPr>
          <p:cNvPr id="115" name="Google Shape;115;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Assessment: Additional Source Option 6</a:t>
            </a:r>
            <a:endParaRPr sz="1900">
              <a:latin typeface="Halant"/>
              <a:ea typeface="Halant"/>
              <a:cs typeface="Halant"/>
              <a:sym typeface="Halant"/>
            </a:endParaRPr>
          </a:p>
        </p:txBody>
      </p:sp>
      <p:pic>
        <p:nvPicPr>
          <p:cNvPr id="116" name="Google Shape;116;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7" name="Google Shape;117;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8" name="Google Shape;118;p18"/>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Copy slide and paste in original student worksheet. </a:t>
            </a:r>
            <a:r>
              <a:rPr lang="en" sz="1200">
                <a:solidFill>
                  <a:schemeClr val="dk1"/>
                </a:solidFill>
                <a:latin typeface="Halant"/>
                <a:ea typeface="Halant"/>
                <a:cs typeface="Halant"/>
                <a:sym typeface="Halant"/>
              </a:rPr>
              <a:t>Complete annotations and the written component as described in the Assessment Directions.</a:t>
            </a:r>
            <a:endParaRPr sz="1200">
              <a:solidFill>
                <a:schemeClr val="dk1"/>
              </a:solidFill>
              <a:latin typeface="Halant"/>
              <a:ea typeface="Halant"/>
              <a:cs typeface="Halant"/>
              <a:sym typeface="Halant"/>
            </a:endParaRPr>
          </a:p>
        </p:txBody>
      </p:sp>
      <p:sp>
        <p:nvSpPr>
          <p:cNvPr id="119" name="Google Shape;119;p18"/>
          <p:cNvSpPr txBox="1"/>
          <p:nvPr/>
        </p:nvSpPr>
        <p:spPr>
          <a:xfrm>
            <a:off x="753750" y="1568350"/>
            <a:ext cx="6264900" cy="48483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a:t>
            </a:r>
            <a:r>
              <a:rPr lang="en" sz="1200">
                <a:solidFill>
                  <a:schemeClr val="dk1"/>
                </a:solidFill>
                <a:latin typeface="Inter"/>
                <a:ea typeface="Inter"/>
                <a:cs typeface="Inter"/>
                <a:sym typeface="Inter"/>
              </a:rPr>
              <a:t>Mark Christiansen, “The Columbian Exchange,”</a:t>
            </a:r>
            <a:r>
              <a:rPr lang="en" sz="1200">
                <a:solidFill>
                  <a:schemeClr val="dk2"/>
                </a:solidFill>
                <a:latin typeface="Inter"/>
                <a:ea typeface="Inter"/>
                <a:cs typeface="Inter"/>
                <a:sym typeface="Inter"/>
              </a:rPr>
              <a:t> </a:t>
            </a:r>
            <a:r>
              <a:rPr lang="en" sz="1200">
                <a:solidFill>
                  <a:srgbClr val="202122"/>
                </a:solidFill>
                <a:highlight>
                  <a:srgbClr val="F9F9F9"/>
                </a:highlight>
                <a:latin typeface="Inter"/>
                <a:ea typeface="Inter"/>
                <a:cs typeface="Inter"/>
                <a:sym typeface="Inter"/>
              </a:rPr>
              <a:t> Creative Commons Attribution-Share Alike 4.0 International </a:t>
            </a:r>
            <a:r>
              <a:rPr lang="en" sz="1200">
                <a:solidFill>
                  <a:schemeClr val="dk1"/>
                </a:solidFill>
                <a:highlight>
                  <a:srgbClr val="F9F9F9"/>
                </a:highlight>
                <a:latin typeface="Inter"/>
                <a:ea typeface="Inter"/>
                <a:cs typeface="Inter"/>
                <a:sym typeface="Inter"/>
              </a:rPr>
              <a:t>license.</a:t>
            </a:r>
            <a:endParaRPr sz="1200">
              <a:solidFill>
                <a:schemeClr val="dk1"/>
              </a:solidFill>
              <a:latin typeface="Inter"/>
              <a:ea typeface="Inter"/>
              <a:cs typeface="Inter"/>
              <a:sym typeface="Inter"/>
            </a:endParaRPr>
          </a:p>
          <a:p>
            <a:pPr indent="0" lvl="0" marL="0" rtl="0" algn="l">
              <a:spcBef>
                <a:spcPts val="1200"/>
              </a:spcBef>
              <a:spcAft>
                <a:spcPts val="0"/>
              </a:spcAft>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t/>
            </a:r>
            <a:endParaRPr sz="1200">
              <a:solidFill>
                <a:schemeClr val="dk1"/>
              </a:solidFill>
              <a:latin typeface="Halant"/>
              <a:ea typeface="Halant"/>
              <a:cs typeface="Halant"/>
              <a:sym typeface="Halant"/>
            </a:endParaRPr>
          </a:p>
          <a:p>
            <a:pPr indent="0" lvl="0" marL="0" rtl="0" algn="l">
              <a:spcBef>
                <a:spcPts val="1200"/>
              </a:spcBef>
              <a:spcAft>
                <a:spcPts val="1200"/>
              </a:spcAft>
              <a:buNone/>
            </a:pPr>
            <a:r>
              <a:t/>
            </a:r>
            <a:endParaRPr sz="1200">
              <a:solidFill>
                <a:schemeClr val="dk1"/>
              </a:solidFill>
              <a:latin typeface="Halant"/>
              <a:ea typeface="Halant"/>
              <a:cs typeface="Halant"/>
              <a:sym typeface="Halant"/>
            </a:endParaRPr>
          </a:p>
        </p:txBody>
      </p:sp>
      <p:sp>
        <p:nvSpPr>
          <p:cNvPr id="120" name="Google Shape;120;p18"/>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21" name="Google Shape;121;p18"/>
          <p:cNvSpPr txBox="1"/>
          <p:nvPr/>
        </p:nvSpPr>
        <p:spPr>
          <a:xfrm>
            <a:off x="315150" y="6767225"/>
            <a:ext cx="7244100" cy="2604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122" name="Google Shape;122;p18"/>
          <p:cNvSpPr txBox="1"/>
          <p:nvPr/>
        </p:nvSpPr>
        <p:spPr>
          <a:xfrm>
            <a:off x="315150" y="64166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pic>
        <p:nvPicPr>
          <p:cNvPr id="123" name="Google Shape;123;p18"/>
          <p:cNvPicPr preferRelativeResize="0"/>
          <p:nvPr/>
        </p:nvPicPr>
        <p:blipFill>
          <a:blip r:embed="rId4">
            <a:alphaModFix/>
          </a:blip>
          <a:stretch>
            <a:fillRect/>
          </a:stretch>
        </p:blipFill>
        <p:spPr>
          <a:xfrm>
            <a:off x="1244627" y="2123064"/>
            <a:ext cx="5385154" cy="424183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7" name="Shape 127"/>
        <p:cNvGrpSpPr/>
        <p:nvPr/>
      </p:nvGrpSpPr>
      <p:grpSpPr>
        <a:xfrm>
          <a:off x="0" y="0"/>
          <a:ext cx="0" cy="0"/>
          <a:chOff x="0" y="0"/>
          <a:chExt cx="0" cy="0"/>
        </a:xfrm>
      </p:grpSpPr>
      <p:sp>
        <p:nvSpPr>
          <p:cNvPr id="128" name="Google Shape;128;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Assessment: Additional Source Option 7</a:t>
            </a:r>
            <a:endParaRPr sz="1900">
              <a:latin typeface="Halant"/>
              <a:ea typeface="Halant"/>
              <a:cs typeface="Halant"/>
              <a:sym typeface="Halant"/>
            </a:endParaRPr>
          </a:p>
        </p:txBody>
      </p:sp>
      <p:pic>
        <p:nvPicPr>
          <p:cNvPr id="129" name="Google Shape;129;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0" name="Google Shape;130;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1" name="Google Shape;131;p19"/>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Copy slide and paste in original student worksheet. </a:t>
            </a:r>
            <a:r>
              <a:rPr lang="en" sz="1200">
                <a:solidFill>
                  <a:schemeClr val="dk1"/>
                </a:solidFill>
                <a:latin typeface="Halant"/>
                <a:ea typeface="Halant"/>
                <a:cs typeface="Halant"/>
                <a:sym typeface="Halant"/>
              </a:rPr>
              <a:t>Complete annotations and the written component as described in the Assessment Directions.</a:t>
            </a:r>
            <a:endParaRPr sz="1200">
              <a:solidFill>
                <a:schemeClr val="dk1"/>
              </a:solidFill>
              <a:latin typeface="Halant"/>
              <a:ea typeface="Halant"/>
              <a:cs typeface="Halant"/>
              <a:sym typeface="Halant"/>
            </a:endParaRPr>
          </a:p>
        </p:txBody>
      </p:sp>
      <p:sp>
        <p:nvSpPr>
          <p:cNvPr id="132" name="Google Shape;132;p19"/>
          <p:cNvSpPr txBox="1"/>
          <p:nvPr/>
        </p:nvSpPr>
        <p:spPr>
          <a:xfrm>
            <a:off x="753750" y="1568350"/>
            <a:ext cx="6264900" cy="48483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Rodolfo Acuna-Soto, David W. Stahle, Malcolm K. Cleveland, and Matthew D. Therrell</a:t>
            </a:r>
            <a:r>
              <a:rPr b="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“Megadrought and Megadeath in 16th Century Mexico,” April 2002.</a:t>
            </a:r>
            <a:endParaRPr sz="1200">
              <a:solidFill>
                <a:schemeClr val="dk1"/>
              </a:solidFill>
              <a:latin typeface="Halant"/>
              <a:ea typeface="Halant"/>
              <a:cs typeface="Halant"/>
              <a:sym typeface="Halant"/>
            </a:endParaRPr>
          </a:p>
          <a:p>
            <a:pPr indent="0" lvl="0" marL="0" rtl="0" algn="l">
              <a:spcBef>
                <a:spcPts val="1200"/>
              </a:spcBef>
              <a:spcAft>
                <a:spcPts val="0"/>
              </a:spcAft>
              <a:buNone/>
            </a:pPr>
            <a:r>
              <a:t/>
            </a:r>
            <a:endParaRPr sz="1200">
              <a:solidFill>
                <a:schemeClr val="dk1"/>
              </a:solidFill>
              <a:latin typeface="Inter"/>
              <a:ea typeface="Inter"/>
              <a:cs typeface="Inter"/>
              <a:sym typeface="Inter"/>
            </a:endParaRPr>
          </a:p>
          <a:p>
            <a:pPr indent="0" lvl="0" marL="0" rtl="0" algn="l">
              <a:spcBef>
                <a:spcPts val="1200"/>
              </a:spcBef>
              <a:spcAft>
                <a:spcPts val="0"/>
              </a:spcAft>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t/>
            </a:r>
            <a:endParaRPr sz="1200">
              <a:solidFill>
                <a:schemeClr val="dk1"/>
              </a:solidFill>
              <a:latin typeface="Halant"/>
              <a:ea typeface="Halant"/>
              <a:cs typeface="Halant"/>
              <a:sym typeface="Halant"/>
            </a:endParaRPr>
          </a:p>
          <a:p>
            <a:pPr indent="0" lvl="0" marL="0" rtl="0" algn="l">
              <a:spcBef>
                <a:spcPts val="1200"/>
              </a:spcBef>
              <a:spcAft>
                <a:spcPts val="1200"/>
              </a:spcAft>
              <a:buNone/>
            </a:pPr>
            <a:r>
              <a:t/>
            </a:r>
            <a:endParaRPr sz="1200">
              <a:solidFill>
                <a:schemeClr val="dk1"/>
              </a:solidFill>
              <a:latin typeface="Halant"/>
              <a:ea typeface="Halant"/>
              <a:cs typeface="Halant"/>
              <a:sym typeface="Halant"/>
            </a:endParaRPr>
          </a:p>
        </p:txBody>
      </p:sp>
      <p:sp>
        <p:nvSpPr>
          <p:cNvPr id="133" name="Google Shape;133;p19"/>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34" name="Google Shape;134;p19"/>
          <p:cNvSpPr txBox="1"/>
          <p:nvPr/>
        </p:nvSpPr>
        <p:spPr>
          <a:xfrm>
            <a:off x="315150" y="6767225"/>
            <a:ext cx="7244100" cy="2604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135" name="Google Shape;135;p19"/>
          <p:cNvSpPr txBox="1"/>
          <p:nvPr/>
        </p:nvSpPr>
        <p:spPr>
          <a:xfrm>
            <a:off x="315150" y="64166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pic>
        <p:nvPicPr>
          <p:cNvPr id="136" name="Google Shape;136;p19"/>
          <p:cNvPicPr preferRelativeResize="0"/>
          <p:nvPr/>
        </p:nvPicPr>
        <p:blipFill>
          <a:blip r:embed="rId4">
            <a:alphaModFix/>
          </a:blip>
          <a:stretch>
            <a:fillRect/>
          </a:stretch>
        </p:blipFill>
        <p:spPr>
          <a:xfrm>
            <a:off x="1324376" y="2129950"/>
            <a:ext cx="5225626" cy="407568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sp>
        <p:nvSpPr>
          <p:cNvPr id="141" name="Google Shape;141;p2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Assessment: Additional Source Option 8</a:t>
            </a:r>
            <a:endParaRPr sz="1900">
              <a:latin typeface="Halant"/>
              <a:ea typeface="Halant"/>
              <a:cs typeface="Halant"/>
              <a:sym typeface="Halant"/>
            </a:endParaRPr>
          </a:p>
        </p:txBody>
      </p:sp>
      <p:pic>
        <p:nvPicPr>
          <p:cNvPr id="142" name="Google Shape;142;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3" name="Google Shape;143;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4" name="Google Shape;144;p20"/>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Copy slide and paste in original student worksheet. </a:t>
            </a:r>
            <a:r>
              <a:rPr lang="en" sz="1200">
                <a:solidFill>
                  <a:schemeClr val="dk1"/>
                </a:solidFill>
                <a:latin typeface="Halant"/>
                <a:ea typeface="Halant"/>
                <a:cs typeface="Halant"/>
                <a:sym typeface="Halant"/>
              </a:rPr>
              <a:t>Complete annotations and the written component as described in the Assessment Directions.</a:t>
            </a:r>
            <a:endParaRPr sz="1200">
              <a:solidFill>
                <a:schemeClr val="dk1"/>
              </a:solidFill>
              <a:latin typeface="Halant"/>
              <a:ea typeface="Halant"/>
              <a:cs typeface="Halant"/>
              <a:sym typeface="Halant"/>
            </a:endParaRPr>
          </a:p>
        </p:txBody>
      </p:sp>
      <p:sp>
        <p:nvSpPr>
          <p:cNvPr id="145" name="Google Shape;145;p20"/>
          <p:cNvSpPr txBox="1"/>
          <p:nvPr/>
        </p:nvSpPr>
        <p:spPr>
          <a:xfrm>
            <a:off x="753750" y="1568350"/>
            <a:ext cx="6264900" cy="48483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H. Allen Anderson, "The Encomienda in New Mexico, 1598–1680," </a:t>
            </a:r>
            <a:r>
              <a:rPr i="1" lang="en" sz="1200">
                <a:solidFill>
                  <a:schemeClr val="dk1"/>
                </a:solidFill>
                <a:latin typeface="Halant"/>
                <a:ea typeface="Halant"/>
                <a:cs typeface="Halant"/>
                <a:sym typeface="Halant"/>
              </a:rPr>
              <a:t>New Mexico Historical Review</a:t>
            </a:r>
            <a:r>
              <a:rPr lang="en" sz="1200">
                <a:solidFill>
                  <a:schemeClr val="dk1"/>
                </a:solidFill>
                <a:latin typeface="Halant"/>
                <a:ea typeface="Halant"/>
                <a:cs typeface="Halant"/>
                <a:sym typeface="Halant"/>
              </a:rPr>
              <a:t> 60, 4 (1985).</a:t>
            </a:r>
            <a:endParaRPr sz="1200">
              <a:solidFill>
                <a:schemeClr val="dk1"/>
              </a:solidFill>
              <a:latin typeface="Halant"/>
              <a:ea typeface="Halant"/>
              <a:cs typeface="Halant"/>
              <a:sym typeface="Halant"/>
            </a:endParaRPr>
          </a:p>
          <a:p>
            <a:pPr indent="0" lvl="0" marL="57150" rtl="0" algn="l">
              <a:lnSpc>
                <a:spcPct val="115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The term "encomienda," particularly in New Spain (Mexico), was most commonly used to designate portions of Indians living on the allotted lands. The granting of encomiendas carried with them the right of repartimiento, that is, the right to employ Indians living on the grants. Although the religious motive of Christianizing the Indians was stressed, the economic motive of securing a cheap labor supply to maintain the colonists and increase their wealth was foremost in the minds of the encomenderos. Indian labor was deemed necessary, especially for work in mines and on farms, because the class of colonists could or would not work with their hands. As an answer to the crown's demand for tribute, the system allowed the encomenderos the products of Indian labor, collectable either in personal service or material tribute….</a:t>
            </a:r>
            <a:endParaRPr sz="1200">
              <a:solidFill>
                <a:schemeClr val="dk1"/>
              </a:solidFill>
              <a:latin typeface="Inter"/>
              <a:ea typeface="Inter"/>
              <a:cs typeface="Inter"/>
              <a:sym typeface="Inter"/>
            </a:endParaRPr>
          </a:p>
          <a:p>
            <a:pPr indent="0" lvl="0" marL="5715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5715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Indians in encomienda were, despite laws protecting their rights, from the beginning subject to abuses. This abuse was particularly true in the formative years when encomenderos sought to gain perpetual rights of lordship over their vassals. The encomienda essentially fostered the structure of a fighting class, a praying class, and a mass of laborers to do most of the menial tasks. </a:t>
            </a:r>
            <a:endParaRPr sz="1200">
              <a:solidFill>
                <a:schemeClr val="dk1"/>
              </a:solidFill>
              <a:latin typeface="Inter"/>
              <a:ea typeface="Inter"/>
              <a:cs typeface="Inter"/>
              <a:sym typeface="Inter"/>
            </a:endParaRPr>
          </a:p>
        </p:txBody>
      </p:sp>
      <p:sp>
        <p:nvSpPr>
          <p:cNvPr id="146" name="Google Shape;146;p20"/>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47" name="Google Shape;147;p20"/>
          <p:cNvSpPr txBox="1"/>
          <p:nvPr/>
        </p:nvSpPr>
        <p:spPr>
          <a:xfrm>
            <a:off x="315150" y="6767225"/>
            <a:ext cx="7244100" cy="2604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148" name="Google Shape;148;p20"/>
          <p:cNvSpPr txBox="1"/>
          <p:nvPr/>
        </p:nvSpPr>
        <p:spPr>
          <a:xfrm>
            <a:off x="315150" y="64166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2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Assessment: Additional Source Option 9</a:t>
            </a:r>
            <a:endParaRPr sz="1900">
              <a:latin typeface="Halant"/>
              <a:ea typeface="Halant"/>
              <a:cs typeface="Halant"/>
              <a:sym typeface="Halant"/>
            </a:endParaRPr>
          </a:p>
        </p:txBody>
      </p:sp>
      <p:pic>
        <p:nvPicPr>
          <p:cNvPr id="154" name="Google Shape;154;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5" name="Google Shape;155;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6" name="Google Shape;156;p21"/>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Copy slide and paste in original student worksheet. </a:t>
            </a:r>
            <a:r>
              <a:rPr lang="en" sz="1200">
                <a:solidFill>
                  <a:schemeClr val="dk1"/>
                </a:solidFill>
                <a:latin typeface="Halant"/>
                <a:ea typeface="Halant"/>
                <a:cs typeface="Halant"/>
                <a:sym typeface="Halant"/>
              </a:rPr>
              <a:t>Complete annotations and the written component as described in the Assessment Directions.</a:t>
            </a:r>
            <a:endParaRPr sz="1200">
              <a:solidFill>
                <a:schemeClr val="dk1"/>
              </a:solidFill>
              <a:latin typeface="Halant"/>
              <a:ea typeface="Halant"/>
              <a:cs typeface="Halant"/>
              <a:sym typeface="Halant"/>
            </a:endParaRPr>
          </a:p>
        </p:txBody>
      </p:sp>
      <p:sp>
        <p:nvSpPr>
          <p:cNvPr id="157" name="Google Shape;157;p21"/>
          <p:cNvSpPr txBox="1"/>
          <p:nvPr/>
        </p:nvSpPr>
        <p:spPr>
          <a:xfrm>
            <a:off x="753750" y="1568350"/>
            <a:ext cx="6264900" cy="48483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Fray Domingo de Santa Tomás, “The Mines of Potosi: The Miserable Condition of the Indian Miners,” 1550.</a:t>
            </a:r>
            <a:endParaRPr sz="1200">
              <a:solidFill>
                <a:schemeClr val="dk1"/>
              </a:solidFill>
              <a:latin typeface="Halant"/>
              <a:ea typeface="Halant"/>
              <a:cs typeface="Halant"/>
              <a:sym typeface="Halant"/>
            </a:endParaRPr>
          </a:p>
          <a:p>
            <a:pPr indent="0" lvl="0" marL="0" rtl="0" algn="l">
              <a:lnSpc>
                <a:spcPct val="115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It must have been about four years during which this land was about to be lost that there was discovered a mouth of hell, into which have entered, as I say within that time, a great quantity of people, which by the greed of the Spaniards they sacrifice to their god, and these are some silver mines that they call Potosi. And so that your highness may understand that it truly is a mouth of hell that, in order to swallow up souls God permitted to be discovered in this land, I will here paint something of it. It is a hill in an extremely cold wasteland, around which for six leagues in all directions not a single plant grows that can sustain beasts, nor is there firewood to cook food. Indians bring these things on their backs or on llamas, those who have them, and the same is true for all that is necessary for the sustenance of the Spaniards and Indians who reside and remain there… They take the ore from that mountain I mentioned with all the labor one could imagine could be taken out of them, both because it is a great task to remove the ore from so deep among so many rocks and with such danger of frequent mine collapses, as well as what happens to them from the cold and distemper [destemple] of the land... However contrary to reason and the laws of free persons this may be, anyone who knows what freedom is ignores it, because sending off souls by force is either the condition of slaves or of condemned men to such a great penalty for grave crimes, and not the law of the free which your highness in his provisions and ordinances claims these poor folk to be.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p:txBody>
      </p:sp>
      <p:sp>
        <p:nvSpPr>
          <p:cNvPr id="158" name="Google Shape;158;p21"/>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59" name="Google Shape;159;p21"/>
          <p:cNvSpPr txBox="1"/>
          <p:nvPr/>
        </p:nvSpPr>
        <p:spPr>
          <a:xfrm>
            <a:off x="315150" y="6767225"/>
            <a:ext cx="7244100" cy="2604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160" name="Google Shape;160;p21"/>
          <p:cNvSpPr txBox="1"/>
          <p:nvPr/>
        </p:nvSpPr>
        <p:spPr>
          <a:xfrm>
            <a:off x="315150" y="64166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