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60E5594-7640-4F3E-99D4-49E99284A1FA}">
  <a:tblStyle styleId="{360E5594-7640-4F3E-99D4-49E99284A1F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35a7ed19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35a7ed19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eaed47d665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eaed47d66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2c5ecd3e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22c5ecd3e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22c5ecd3ee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22c5ecd3e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22ece016c9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22ece016c9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2c5ecd3ee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22c5ecd3e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22c5ecd3ee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22c5ecd3ee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22ece016c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22ece016c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2ece016c9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22ece016c9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7xtOqxhWE3AgRYRCf0mJSBUNCcsNv-Kq-sC2K_LUVwI/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68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 Unit 2: Americas: Colonization and Conquest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Assessment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0" name="Google Shape;60;p13"/>
          <p:cNvSpPr txBox="1"/>
          <p:nvPr/>
        </p:nvSpPr>
        <p:spPr>
          <a:xfrm>
            <a:off x="618825" y="1442375"/>
            <a:ext cx="6692100" cy="480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lang="en" sz="1200">
                <a:solidFill>
                  <a:schemeClr val="dk1"/>
                </a:solidFill>
                <a:latin typeface="Halant"/>
                <a:ea typeface="Halant"/>
                <a:cs typeface="Halant"/>
                <a:sym typeface="Halant"/>
              </a:rPr>
              <a:t>:</a:t>
            </a:r>
            <a:r>
              <a:rPr lang="en" sz="1200">
                <a:solidFill>
                  <a:schemeClr val="dk1"/>
                </a:solidFill>
                <a:latin typeface="Halant"/>
                <a:ea typeface="Halant"/>
                <a:cs typeface="Halant"/>
                <a:sym typeface="Halant"/>
              </a:rPr>
              <a:t> You will create an </a:t>
            </a:r>
            <a:r>
              <a:rPr b="1" lang="en" sz="1200">
                <a:solidFill>
                  <a:schemeClr val="dk1"/>
                </a:solidFill>
                <a:latin typeface="Halant"/>
                <a:ea typeface="Halant"/>
                <a:cs typeface="Halant"/>
                <a:sym typeface="Halant"/>
              </a:rPr>
              <a:t>Annotated Source Collection</a:t>
            </a:r>
            <a:r>
              <a:rPr lang="en" sz="1200">
                <a:solidFill>
                  <a:schemeClr val="dk1"/>
                </a:solidFill>
                <a:latin typeface="Halant"/>
                <a:ea typeface="Halant"/>
                <a:cs typeface="Halant"/>
                <a:sym typeface="Halant"/>
              </a:rPr>
              <a:t> that demonstrates historical significance and answers the unit essential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Step 1: </a:t>
            </a:r>
            <a:r>
              <a:rPr b="1" lang="en" sz="1200">
                <a:solidFill>
                  <a:schemeClr val="dk1"/>
                </a:solidFill>
                <a:latin typeface="Inter"/>
                <a:ea typeface="Inter"/>
                <a:cs typeface="Inter"/>
                <a:sym typeface="Inter"/>
              </a:rPr>
              <a:t>Gather 4-6 Sources: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Include a mix of primary and secondary sources. It may include documents, images, maps, diaries, letters, articles, or scholarly analysis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One source will be completed together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Two sources will be provided to you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You will select 1-3 independently </a:t>
            </a:r>
            <a:r>
              <a:rPr lang="en" sz="1200" u="sng">
                <a:solidFill>
                  <a:schemeClr val="hlink"/>
                </a:solidFill>
                <a:latin typeface="Inter"/>
                <a:ea typeface="Inter"/>
                <a:cs typeface="Inter"/>
                <a:sym typeface="Inter"/>
                <a:hlinkClick r:id="rId5"/>
              </a:rPr>
              <a:t>from this link (copy page and paste to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No more than 2 visual sources may be chosen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Step 2: </a:t>
            </a:r>
            <a:r>
              <a:rPr b="1" lang="en" sz="1200">
                <a:solidFill>
                  <a:schemeClr val="dk1"/>
                </a:solidFill>
                <a:latin typeface="Inter"/>
                <a:ea typeface="Inter"/>
                <a:cs typeface="Inter"/>
                <a:sym typeface="Inter"/>
              </a:rPr>
              <a:t>Annotate each source and complete a written component that includes: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summary of the content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Connection to the Essential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Discussion of the Historical Significance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Personal Reflection on how the source contributes to your understanding of the period or any questions that it raises for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Step 3: </a:t>
            </a:r>
            <a:r>
              <a:rPr b="1" lang="en" sz="1200">
                <a:solidFill>
                  <a:schemeClr val="dk1"/>
                </a:solidFill>
                <a:latin typeface="Inter"/>
                <a:ea typeface="Inter"/>
                <a:cs typeface="Inter"/>
                <a:sym typeface="Inter"/>
              </a:rPr>
              <a:t>Peer Review: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Exchange a source with a partner and complete the review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Make revisions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1" name="Google Shape;61;p13"/>
          <p:cNvSpPr/>
          <p:nvPr/>
        </p:nvSpPr>
        <p:spPr>
          <a:xfrm>
            <a:off x="1078800" y="6016875"/>
            <a:ext cx="5614800" cy="3153000"/>
          </a:xfrm>
          <a:prstGeom prst="rect">
            <a:avLst/>
          </a:prstGeom>
          <a:solidFill>
            <a:srgbClr val="FCFCFC"/>
          </a:solid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u="sng">
                <a:latin typeface="Inter"/>
                <a:ea typeface="Inter"/>
                <a:cs typeface="Inter"/>
                <a:sym typeface="Inter"/>
              </a:rPr>
              <a:t>Annotation Guide:</a:t>
            </a:r>
            <a:endParaRPr u="sng">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1st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Write a </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next things you don’t understand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u="sng">
                <a:solidFill>
                  <a:schemeClr val="dk1"/>
                </a:solidFill>
                <a:latin typeface="Inter"/>
                <a:ea typeface="Inter"/>
                <a:cs typeface="Inter"/>
                <a:sym typeface="Inter"/>
              </a:rPr>
              <a:t>Underline</a:t>
            </a:r>
            <a:r>
              <a:rPr lang="en" sz="1200">
                <a:solidFill>
                  <a:schemeClr val="dk1"/>
                </a:solidFill>
                <a:latin typeface="Inter"/>
                <a:ea typeface="Inter"/>
                <a:cs typeface="Inter"/>
                <a:sym typeface="Inter"/>
              </a:rPr>
              <a:t> or </a:t>
            </a:r>
            <a:r>
              <a:rPr lang="en" sz="1200">
                <a:solidFill>
                  <a:schemeClr val="dk1"/>
                </a:solidFill>
                <a:highlight>
                  <a:srgbClr val="E95C3D"/>
                </a:highlight>
                <a:latin typeface="Inter"/>
                <a:ea typeface="Inter"/>
                <a:cs typeface="Inter"/>
                <a:sym typeface="Inter"/>
              </a:rPr>
              <a:t>Highlight</a:t>
            </a:r>
            <a:r>
              <a:rPr lang="en" sz="1200">
                <a:solidFill>
                  <a:schemeClr val="dk1"/>
                </a:solidFill>
                <a:latin typeface="Inter"/>
                <a:ea typeface="Inter"/>
                <a:cs typeface="Inter"/>
                <a:sym typeface="Inter"/>
              </a:rPr>
              <a:t> things you think are important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2nd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Write a </a:t>
            </a:r>
            <a:r>
              <a:rPr b="1" lang="en" sz="1200">
                <a:solidFill>
                  <a:schemeClr val="dk1"/>
                </a:solidFill>
                <a:latin typeface="Inter"/>
                <a:ea typeface="Inter"/>
                <a:cs typeface="Inter"/>
                <a:sym typeface="Inter"/>
              </a:rPr>
              <a:t>question</a:t>
            </a:r>
            <a:r>
              <a:rPr lang="en" sz="1200">
                <a:solidFill>
                  <a:schemeClr val="dk1"/>
                </a:solidFill>
                <a:latin typeface="Inter"/>
                <a:ea typeface="Inter"/>
                <a:cs typeface="Inter"/>
                <a:sym typeface="Inter"/>
              </a:rPr>
              <a:t> that you have about the source or the author in the margin.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3rd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Circle</a:t>
            </a:r>
            <a:r>
              <a:rPr lang="en" sz="1200">
                <a:solidFill>
                  <a:schemeClr val="dk1"/>
                </a:solidFill>
                <a:latin typeface="Inter"/>
                <a:ea typeface="Inter"/>
                <a:cs typeface="Inter"/>
                <a:sym typeface="Inter"/>
              </a:rPr>
              <a:t> anything related to the Essential Question (impacts) and/or Historical Significance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After Readings: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Complete the written component with a summary, connection to Essential Question, Historical Significance and Personal Reflection </a:t>
            </a:r>
            <a:endParaRPr sz="1200">
              <a:solidFill>
                <a:schemeClr val="dk1"/>
              </a:solidFill>
              <a:latin typeface="Inter"/>
              <a:ea typeface="Inter"/>
              <a:cs typeface="Inter"/>
              <a:sym typeface="Inter"/>
            </a:endParaRPr>
          </a:p>
        </p:txBody>
      </p:sp>
      <p:sp>
        <p:nvSpPr>
          <p:cNvPr id="62" name="Google Shape;62;p13"/>
          <p:cNvSpPr/>
          <p:nvPr/>
        </p:nvSpPr>
        <p:spPr>
          <a:xfrm>
            <a:off x="444328" y="4163714"/>
            <a:ext cx="558700" cy="2017125"/>
          </a:xfrm>
          <a:custGeom>
            <a:rect b="b" l="l" r="r" t="t"/>
            <a:pathLst>
              <a:path extrusionOk="0" h="80685" w="22348">
                <a:moveTo>
                  <a:pt x="9245" y="117"/>
                </a:moveTo>
                <a:cubicBezTo>
                  <a:pt x="-343" y="-1483"/>
                  <a:pt x="23" y="18061"/>
                  <a:pt x="23" y="27782"/>
                </a:cubicBezTo>
                <a:cubicBezTo>
                  <a:pt x="23" y="46922"/>
                  <a:pt x="11737" y="64756"/>
                  <a:pt x="22349" y="80685"/>
                </a:cubicBezTo>
              </a:path>
            </a:pathLst>
          </a:custGeom>
          <a:noFill/>
          <a:ln cap="flat" cmpd="sng" w="19050">
            <a:solidFill>
              <a:srgbClr val="38E0A4"/>
            </a:solidFill>
            <a:prstDash val="solid"/>
            <a:round/>
            <a:headEnd len="med" w="med" type="none"/>
            <a:tailEnd len="med" w="med" type="triangle"/>
          </a:ln>
        </p:spPr>
      </p:sp>
      <p:sp>
        <p:nvSpPr>
          <p:cNvPr id="63" name="Google Shape;63;p13"/>
          <p:cNvSpPr txBox="1"/>
          <p:nvPr/>
        </p:nvSpPr>
        <p:spPr>
          <a:xfrm>
            <a:off x="1301175" y="1938800"/>
            <a:ext cx="5327400" cy="488700"/>
          </a:xfrm>
          <a:prstGeom prst="rect">
            <a:avLst/>
          </a:prstGeom>
          <a:solidFill>
            <a:srgbClr val="FFFFFF"/>
          </a:solid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How did European conquest of the Americas have long-lasting impacts on Indigenous American societies?</a:t>
            </a:r>
            <a:endParaRPr b="1">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a:t>
            </a:r>
            <a:r>
              <a:rPr lang="en" sz="1900">
                <a:solidFill>
                  <a:schemeClr val="dk1"/>
                </a:solidFill>
                <a:latin typeface="Halant"/>
                <a:ea typeface="Halant"/>
                <a:cs typeface="Halant"/>
                <a:sym typeface="Halant"/>
              </a:rPr>
              <a:t>: Source 1</a:t>
            </a:r>
            <a:endParaRPr sz="1900">
              <a:latin typeface="Halant"/>
              <a:ea typeface="Halant"/>
              <a:cs typeface="Halant"/>
              <a:sym typeface="Halant"/>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 for each source.</a:t>
            </a:r>
            <a:endParaRPr sz="1200">
              <a:solidFill>
                <a:schemeClr val="dk1"/>
              </a:solidFill>
              <a:latin typeface="Halant"/>
              <a:ea typeface="Halant"/>
              <a:cs typeface="Halant"/>
              <a:sym typeface="Halant"/>
            </a:endParaRPr>
          </a:p>
        </p:txBody>
      </p:sp>
      <p:sp>
        <p:nvSpPr>
          <p:cNvPr id="72" name="Google Shape;72;p14"/>
          <p:cNvSpPr txBox="1"/>
          <p:nvPr/>
        </p:nvSpPr>
        <p:spPr>
          <a:xfrm>
            <a:off x="753750" y="1568350"/>
            <a:ext cx="6264900" cy="4543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A Short Account of the Destruction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“Their reason for killing and destroying such an infinite number of souls is that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villainies. And also, those lands are so rich and felicitous, the native peoples so meek and patient, so easy to subject, that our Spaniards have no more consideration for them than beasts. And I say this from my own knowledge of the acts I witnessed. But I should not say “than beasts” for, thanks be to God, they have treated beasts with some respect; I should say instead like excrement on the public squares. And thus they have deprived the Indians of their lives and souls, for the millions I mentioned have died without the Faith and without the benefit of sacraments. This is a well-known and proven fact which even the tyrant Governors, themselves killers, know and admit. And never have the Indians in all the Indies committed any act against the Spanish Christians, until those Christians have first and many times committed countless cruel aggressions against them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p:txBody>
      </p:sp>
      <p:sp>
        <p:nvSpPr>
          <p:cNvPr id="73" name="Google Shape;73;p14"/>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74" name="Google Shape;74;p14"/>
          <p:cNvSpPr txBox="1"/>
          <p:nvPr/>
        </p:nvSpPr>
        <p:spPr>
          <a:xfrm>
            <a:off x="315150" y="64878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75" name="Google Shape;75;p14"/>
          <p:cNvSpPr txBox="1"/>
          <p:nvPr/>
        </p:nvSpPr>
        <p:spPr>
          <a:xfrm>
            <a:off x="315150" y="61880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2</a:t>
            </a:r>
            <a:endParaRPr sz="1900">
              <a:latin typeface="Halant"/>
              <a:ea typeface="Halant"/>
              <a:cs typeface="Halant"/>
              <a:sym typeface="Halant"/>
            </a:endParaRPr>
          </a:p>
        </p:txBody>
      </p:sp>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 for each source.</a:t>
            </a:r>
            <a:endParaRPr b="1">
              <a:solidFill>
                <a:schemeClr val="dk1"/>
              </a:solidFill>
              <a:latin typeface="Halant"/>
              <a:ea typeface="Halant"/>
              <a:cs typeface="Halant"/>
              <a:sym typeface="Halant"/>
            </a:endParaRPr>
          </a:p>
        </p:txBody>
      </p:sp>
      <p:sp>
        <p:nvSpPr>
          <p:cNvPr id="84" name="Google Shape;84;p15"/>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Unknown artist, “Casta Painting,” </a:t>
            </a:r>
            <a:r>
              <a:rPr lang="en" sz="1200">
                <a:solidFill>
                  <a:schemeClr val="dk1"/>
                </a:solidFill>
                <a:highlight>
                  <a:schemeClr val="lt1"/>
                </a:highlight>
                <a:latin typeface="Halant"/>
                <a:ea typeface="Halant"/>
                <a:cs typeface="Halant"/>
                <a:sym typeface="Halant"/>
              </a:rPr>
              <a:t>Museo Nacional del Virreinato, Tepotzotlán, Mexico, Public Domain.</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85" name="Google Shape;85;p15"/>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86" name="Google Shape;86;p15"/>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87" name="Google Shape;87;p15"/>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88" name="Google Shape;88;p15"/>
          <p:cNvPicPr preferRelativeResize="0"/>
          <p:nvPr/>
        </p:nvPicPr>
        <p:blipFill>
          <a:blip r:embed="rId4">
            <a:alphaModFix/>
          </a:blip>
          <a:stretch>
            <a:fillRect/>
          </a:stretch>
        </p:blipFill>
        <p:spPr>
          <a:xfrm>
            <a:off x="2349025" y="1925425"/>
            <a:ext cx="3074350" cy="43323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3</a:t>
            </a:r>
            <a:endParaRPr sz="1900">
              <a:latin typeface="Halant"/>
              <a:ea typeface="Halant"/>
              <a:cs typeface="Halant"/>
              <a:sym typeface="Halant"/>
            </a:endParaRPr>
          </a:p>
        </p:txBody>
      </p:sp>
      <p:pic>
        <p:nvPicPr>
          <p:cNvPr id="94" name="Google Shape;9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506250" y="952750"/>
            <a:ext cx="686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Complete annotations and the written component as described in the Assessment Directions for each source.</a:t>
            </a:r>
            <a:endParaRPr>
              <a:solidFill>
                <a:schemeClr val="dk1"/>
              </a:solidFill>
              <a:latin typeface="Halant"/>
              <a:ea typeface="Halant"/>
              <a:cs typeface="Halant"/>
              <a:sym typeface="Halant"/>
            </a:endParaRPr>
          </a:p>
        </p:txBody>
      </p:sp>
      <p:sp>
        <p:nvSpPr>
          <p:cNvPr id="97" name="Google Shape;97;p16"/>
          <p:cNvSpPr txBox="1"/>
          <p:nvPr/>
        </p:nvSpPr>
        <p:spPr>
          <a:xfrm>
            <a:off x="753750" y="1568350"/>
            <a:ext cx="6264900" cy="4543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Cameron Shriver, “Early American Contagions,” June 2020.</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Native Americans, cycles of destabilizing change ricocheted across Indian Country in the era of encounters, which suppressed the overall health of those individuals and their communities. After all, imperialists scorched villages and fields of Native townships; settlers enslaved, bought, or transported Native people across vast distances; they confined Indian communities in inhospitable places; they forced cultural, economic, and social revolutions among Indigenous polities.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Surely these decisions are relevant to the story. Undoubtedly, they increased susceptibilities to contagion—we could call being colonized an “underlying condition” and certainly a “risk factor.” Take a few examples.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Aztecs themselves tell us how social stresses influenced their epidemic experience in the sixteenth century: “Indeed many people died of them [overcome by pustules], and many just died of hunger. There was death from hunger; there was no one to take care of another; there was no one to attend to another.”</a:t>
            </a:r>
            <a:endParaRPr sz="1200">
              <a:solidFill>
                <a:schemeClr val="dk1"/>
              </a:solidFill>
              <a:latin typeface="Halant"/>
              <a:ea typeface="Halant"/>
              <a:cs typeface="Halant"/>
              <a:sym typeface="Halant"/>
            </a:endParaRPr>
          </a:p>
        </p:txBody>
      </p:sp>
      <p:sp>
        <p:nvSpPr>
          <p:cNvPr id="98" name="Google Shape;98;p16"/>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99" name="Google Shape;99;p16"/>
          <p:cNvSpPr txBox="1"/>
          <p:nvPr/>
        </p:nvSpPr>
        <p:spPr>
          <a:xfrm>
            <a:off x="315150" y="64878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00" name="Google Shape;100;p16"/>
          <p:cNvSpPr txBox="1"/>
          <p:nvPr/>
        </p:nvSpPr>
        <p:spPr>
          <a:xfrm>
            <a:off x="315150" y="61880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pic>
        <p:nvPicPr>
          <p:cNvPr id="105" name="Google Shape;105;p17"/>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06" name="Google Shape;106;p1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European conquest of the Americas have long-lasting impacts on Indigenous American societies?</a:t>
            </a:r>
            <a:endParaRPr sz="1700">
              <a:solidFill>
                <a:schemeClr val="dk1"/>
              </a:solidFill>
              <a:latin typeface="Inter"/>
              <a:ea typeface="Inter"/>
              <a:cs typeface="Inter"/>
              <a:sym typeface="Inter"/>
            </a:endParaRPr>
          </a:p>
        </p:txBody>
      </p:sp>
      <p:sp>
        <p:nvSpPr>
          <p:cNvPr id="107" name="Google Shape;107;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Assessment: Peer Review</a:t>
            </a:r>
            <a:endParaRPr sz="1700">
              <a:solidFill>
                <a:schemeClr val="dk1"/>
              </a:solidFill>
              <a:latin typeface="Halant"/>
              <a:ea typeface="Halant"/>
              <a:cs typeface="Halant"/>
              <a:sym typeface="Halant"/>
            </a:endParaRPr>
          </a:p>
        </p:txBody>
      </p:sp>
      <p:pic>
        <p:nvPicPr>
          <p:cNvPr id="108" name="Google Shape;108;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9" name="Google Shape;10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1" name="Google Shape;111;p17"/>
          <p:cNvSpPr txBox="1"/>
          <p:nvPr/>
        </p:nvSpPr>
        <p:spPr>
          <a:xfrm>
            <a:off x="455300" y="3028400"/>
            <a:ext cx="6861900" cy="611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Evaluate another student’s source annotation and provide constructive feedback.</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rubric below, evaluate the blog.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feedback using Glow (1-2 strengths) and Grow (1-2 areas for improvement).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graphicFrame>
        <p:nvGraphicFramePr>
          <p:cNvPr id="112" name="Google Shape;112;p17"/>
          <p:cNvGraphicFramePr/>
          <p:nvPr/>
        </p:nvGraphicFramePr>
        <p:xfrm>
          <a:off x="381550" y="3755750"/>
          <a:ext cx="3000000" cy="3000000"/>
        </p:xfrm>
        <a:graphic>
          <a:graphicData uri="http://schemas.openxmlformats.org/drawingml/2006/table">
            <a:tbl>
              <a:tblPr>
                <a:noFill/>
                <a:tableStyleId>{360E5594-7640-4F3E-99D4-49E99284A1FA}</a:tableStyleId>
              </a:tblPr>
              <a:tblGrid>
                <a:gridCol w="1657775"/>
                <a:gridCol w="1345500"/>
                <a:gridCol w="1345500"/>
                <a:gridCol w="1345500"/>
                <a:gridCol w="1345500"/>
              </a:tblGrid>
              <a:tr h="162875">
                <a:tc>
                  <a:txBody>
                    <a:bodyPr/>
                    <a:lstStyle/>
                    <a:p>
                      <a:pPr indent="0" lvl="0" marL="0" rtl="0" algn="l">
                        <a:spcBef>
                          <a:spcPts val="0"/>
                        </a:spcBef>
                        <a:spcAft>
                          <a:spcPts val="0"/>
                        </a:spcAft>
                        <a:buNone/>
                      </a:pPr>
                      <a:r>
                        <a:rPr b="1" lang="en" sz="1200">
                          <a:latin typeface="Inter"/>
                          <a:ea typeface="Inter"/>
                          <a:cs typeface="Inter"/>
                          <a:sym typeface="Inter"/>
                        </a:rPr>
                        <a:t>Criteria</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4 (Excellent)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3 (Proficient)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2 (Developing)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1 (Poor)</a:t>
                      </a:r>
                      <a:endParaRPr b="1" sz="1200">
                        <a:latin typeface="Inter"/>
                        <a:ea typeface="Inter"/>
                        <a:cs typeface="Inter"/>
                        <a:sym typeface="Inter"/>
                      </a:endParaRPr>
                    </a:p>
                  </a:txBody>
                  <a:tcPr marT="91425" marB="91425" marR="91425" marL="91425"/>
                </a:tc>
              </a:tr>
              <a:tr h="547225">
                <a:tc>
                  <a:txBody>
                    <a:bodyPr/>
                    <a:lstStyle/>
                    <a:p>
                      <a:pPr indent="0" lvl="0" marL="0" rtl="0" algn="l">
                        <a:spcBef>
                          <a:spcPts val="0"/>
                        </a:spcBef>
                        <a:spcAft>
                          <a:spcPts val="0"/>
                        </a:spcAft>
                        <a:buNone/>
                      </a:pPr>
                      <a:r>
                        <a:rPr b="1" lang="en" sz="1200">
                          <a:latin typeface="Inter"/>
                          <a:ea typeface="Inter"/>
                          <a:cs typeface="Inter"/>
                          <a:sym typeface="Inter"/>
                        </a:rPr>
                        <a:t>Source Marking</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Contains</a:t>
                      </a:r>
                      <a:r>
                        <a:rPr lang="en" sz="1000">
                          <a:solidFill>
                            <a:schemeClr val="dk1"/>
                          </a:solidFill>
                          <a:latin typeface="Inter"/>
                          <a:ea typeface="Inter"/>
                          <a:cs typeface="Inter"/>
                          <a:sym typeface="Inter"/>
                        </a:rPr>
                        <a:t> visible markings on the source, such as underlining, highlighting, or notes, that show active engagement or analysis.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are thorough, purposeful, and demonstrate deep engagement.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show clear engagement, with some connections made.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Some markings, but they lack depth or focus.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Minimal or no markings on the source.</a:t>
                      </a:r>
                      <a:endParaRPr sz="1200">
                        <a:latin typeface="Inter"/>
                        <a:ea typeface="Inter"/>
                        <a:cs typeface="Inter"/>
                        <a:sym typeface="Inter"/>
                      </a:endParaRPr>
                    </a:p>
                  </a:txBody>
                  <a:tcPr marT="91425" marB="91425" marR="91425" marL="91425"/>
                </a:tc>
              </a:tr>
              <a:tr h="469050">
                <a:tc>
                  <a:txBody>
                    <a:bodyPr/>
                    <a:lstStyle/>
                    <a:p>
                      <a:pPr indent="0" lvl="0" marL="0" rtl="0" algn="l">
                        <a:spcBef>
                          <a:spcPts val="0"/>
                        </a:spcBef>
                        <a:spcAft>
                          <a:spcPts val="0"/>
                        </a:spcAft>
                        <a:buNone/>
                      </a:pPr>
                      <a:r>
                        <a:rPr b="1" lang="en" sz="1200">
                          <a:latin typeface="Inter"/>
                          <a:ea typeface="Inter"/>
                          <a:cs typeface="Inter"/>
                          <a:sym typeface="Inter"/>
                        </a:rPr>
                        <a:t>Clarity of Summary</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a:t>
                      </a:r>
                      <a:r>
                        <a:rPr lang="en" sz="1000">
                          <a:solidFill>
                            <a:schemeClr val="dk1"/>
                          </a:solidFill>
                          <a:latin typeface="Inter"/>
                          <a:ea typeface="Inter"/>
                          <a:cs typeface="Inter"/>
                          <a:sym typeface="Inter"/>
                        </a:rPr>
                        <a:t>ccurately summarizes the source’s main ideas; is concise and clear.</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Summary is accurate and communicates the main ideas.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clear and covers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includes some details but lacks clarity.</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unclear or missing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Connection to Essential Question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a:t>
                      </a:r>
                      <a:r>
                        <a:rPr lang="en" sz="1000">
                          <a:solidFill>
                            <a:schemeClr val="dk1"/>
                          </a:solidFill>
                          <a:latin typeface="Inter"/>
                          <a:ea typeface="Inter"/>
                          <a:cs typeface="Inter"/>
                          <a:sym typeface="Inter"/>
                        </a:rPr>
                        <a:t>houghtfully connects the source to the essential question.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Connection is thoughtful and provides valid  insights.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clear and somewhat insightful.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made but lacks depth or relevance.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unclear or missing.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Personal Reflection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a:t>
                      </a:r>
                      <a:r>
                        <a:rPr lang="en" sz="1000">
                          <a:solidFill>
                            <a:schemeClr val="dk1"/>
                          </a:solidFill>
                          <a:latin typeface="Inter"/>
                          <a:ea typeface="Inter"/>
                          <a:cs typeface="Inter"/>
                          <a:sym typeface="Inter"/>
                        </a:rPr>
                        <a:t>ncludes a meaningful reflection or questions raised by the source.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Reflection is insightful and raises deep questions.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thoughtful and shows critical thinking.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present but lacks depth.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missing or superficial.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1 (Exemplar)</a:t>
            </a:r>
            <a:endParaRPr sz="1900">
              <a:latin typeface="Halant"/>
              <a:ea typeface="Halant"/>
              <a:cs typeface="Halant"/>
              <a:sym typeface="Halant"/>
            </a:endParaRPr>
          </a:p>
        </p:txBody>
      </p:sp>
      <p:pic>
        <p:nvPicPr>
          <p:cNvPr id="118" name="Google Shape;118;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18"/>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 for each source.</a:t>
            </a:r>
            <a:endParaRPr sz="1200">
              <a:solidFill>
                <a:schemeClr val="dk1"/>
              </a:solidFill>
              <a:latin typeface="Halant"/>
              <a:ea typeface="Halant"/>
              <a:cs typeface="Halant"/>
              <a:sym typeface="Halant"/>
            </a:endParaRPr>
          </a:p>
        </p:txBody>
      </p:sp>
      <p:sp>
        <p:nvSpPr>
          <p:cNvPr id="121" name="Google Shape;121;p18"/>
          <p:cNvSpPr txBox="1"/>
          <p:nvPr/>
        </p:nvSpPr>
        <p:spPr>
          <a:xfrm>
            <a:off x="753750" y="1568350"/>
            <a:ext cx="6264900" cy="4543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A Short Account of the Destruction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“Their reason for killing and destroying such an infinite number of souls is that Christians have </a:t>
            </a:r>
            <a:r>
              <a:rPr lang="en" sz="1200">
                <a:solidFill>
                  <a:schemeClr val="dk1"/>
                </a:solidFill>
                <a:highlight>
                  <a:schemeClr val="accent1"/>
                </a:highlight>
                <a:latin typeface="Inter"/>
                <a:ea typeface="Inter"/>
                <a:cs typeface="Inter"/>
                <a:sym typeface="Inter"/>
              </a:rPr>
              <a:t>an ultimate aim, which is to acquire gold, and to swell themselves with riches</a:t>
            </a:r>
            <a:r>
              <a:rPr lang="en" sz="1200">
                <a:solidFill>
                  <a:schemeClr val="dk1"/>
                </a:solidFill>
                <a:latin typeface="Inter"/>
                <a:ea typeface="Inter"/>
                <a:cs typeface="Inter"/>
                <a:sym typeface="Inter"/>
              </a:rPr>
              <a:t> in a very brief time and thus rise to a high estate disproportionate to their merits. It should be kept in mind that </a:t>
            </a:r>
            <a:r>
              <a:rPr lang="en" sz="1200">
                <a:solidFill>
                  <a:schemeClr val="dk1"/>
                </a:solidFill>
                <a:highlight>
                  <a:schemeClr val="accent1"/>
                </a:highlight>
                <a:latin typeface="Inter"/>
                <a:ea typeface="Inter"/>
                <a:cs typeface="Inter"/>
                <a:sym typeface="Inter"/>
              </a:rPr>
              <a:t>their insatiable greed and ambition, the greatest ever seen in the world, is the cause of their villainies.</a:t>
            </a:r>
            <a:r>
              <a:rPr lang="en" sz="1200">
                <a:solidFill>
                  <a:schemeClr val="dk1"/>
                </a:solidFill>
                <a:latin typeface="Inter"/>
                <a:ea typeface="Inter"/>
                <a:cs typeface="Inter"/>
                <a:sym typeface="Inter"/>
              </a:rPr>
              <a:t> And also, those lands are so rich and felicitous, the native peoples so meek and patient, so easy to subject, that our </a:t>
            </a:r>
            <a:r>
              <a:rPr lang="en" sz="1200">
                <a:solidFill>
                  <a:schemeClr val="dk1"/>
                </a:solidFill>
                <a:highlight>
                  <a:schemeClr val="accent1"/>
                </a:highlight>
                <a:latin typeface="Inter"/>
                <a:ea typeface="Inter"/>
                <a:cs typeface="Inter"/>
                <a:sym typeface="Inter"/>
              </a:rPr>
              <a:t>Spaniards have no more consideration for them than beasts.</a:t>
            </a:r>
            <a:r>
              <a:rPr lang="en" sz="12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 sz="1200">
                <a:solidFill>
                  <a:schemeClr val="dk1"/>
                </a:solidFill>
                <a:highlight>
                  <a:schemeClr val="accent1"/>
                </a:highlight>
                <a:latin typeface="Inter"/>
                <a:ea typeface="Inter"/>
                <a:cs typeface="Inter"/>
                <a:sym typeface="Inter"/>
              </a:rPr>
              <a:t>they have deprived the Indians of their lives and souls, for the millions I mentioned have died</a:t>
            </a:r>
            <a:r>
              <a:rPr lang="en" sz="12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 sz="1200">
                <a:solidFill>
                  <a:schemeClr val="dk1"/>
                </a:solidFill>
                <a:highlight>
                  <a:schemeClr val="accent1"/>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 sz="1200">
                <a:solidFill>
                  <a:schemeClr val="dk1"/>
                </a:solidFill>
                <a:latin typeface="Inter"/>
                <a:ea typeface="Inter"/>
                <a:cs typeface="Inter"/>
                <a:sym typeface="Inter"/>
              </a:rPr>
              <a:t> or against neighboring nations. For in the beginning the Indians regarded the Spaniards as angels from Heaven. </a:t>
            </a:r>
            <a:r>
              <a:rPr lang="en" sz="1200">
                <a:solidFill>
                  <a:schemeClr val="dk1"/>
                </a:solidFill>
                <a:highlight>
                  <a:schemeClr val="accent1"/>
                </a:highlight>
                <a:latin typeface="Inter"/>
                <a:ea typeface="Inter"/>
                <a:cs typeface="Inter"/>
                <a:sym typeface="Inter"/>
              </a:rPr>
              <a:t>Only after the Spaniards had used violence against them, killing, robbing, torturing, did the Indians ever rise up against them.”</a:t>
            </a:r>
            <a:endParaRPr sz="1200">
              <a:solidFill>
                <a:schemeClr val="dk1"/>
              </a:solidFill>
              <a:latin typeface="Inter"/>
              <a:ea typeface="Inter"/>
              <a:cs typeface="Inter"/>
              <a:sym typeface="Inter"/>
            </a:endParaRPr>
          </a:p>
        </p:txBody>
      </p:sp>
      <p:sp>
        <p:nvSpPr>
          <p:cNvPr id="122" name="Google Shape;122;p18"/>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23" name="Google Shape;123;p18"/>
          <p:cNvSpPr txBox="1"/>
          <p:nvPr/>
        </p:nvSpPr>
        <p:spPr>
          <a:xfrm>
            <a:off x="315150" y="64878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3200"/>
              </a:spcBef>
              <a:spcAft>
                <a:spcPts val="3200"/>
              </a:spcAft>
              <a:buClr>
                <a:schemeClr val="dk1"/>
              </a:buClr>
              <a:buSzPts val="1100"/>
              <a:buFont typeface="Arial"/>
              <a:buNone/>
            </a:pPr>
            <a:r>
              <a:rPr b="1" lang="en" sz="1200">
                <a:solidFill>
                  <a:schemeClr val="accent1"/>
                </a:solidFill>
                <a:latin typeface="Inter"/>
                <a:ea typeface="Inter"/>
                <a:cs typeface="Inter"/>
                <a:sym typeface="Inter"/>
              </a:rPr>
              <a:t>In this excerpt, Bartolomé de las Casas condemns the Spanish for brutally killing millions of Indigenous people in their pursuit of gold and wealth. He describes how the Spaniards, motivated by greed, treated the Indigenous peoples with extreme cruelty. Las Casas notes that the Indigenous people initially saw the Spanish as angels but only turned against them after enduring violence and exploitation. This passage highlights the devastating, long-term impact of European colonization on Indigenous societies. The violence and exploitation disrupted and destroyed Indigenous cultures, leading to significant loss of life and societal breakdown. Las Casas’ account is one of the earliest critiques of Spanish colonialism and serves as a vital primary source in understanding the atrocities committed during the conquest. His efforts helped initiate discussions in Europe about the treatment of Indigenous peoples. This source deepens my understanding of the brutality of European colonization and raises questions about the human costs of greed and power. It also makes me wonder about how Indigenous peoples, who experienced these atrocities, might describe their own resistance and survival.</a:t>
            </a:r>
            <a:endParaRPr sz="1200">
              <a:solidFill>
                <a:schemeClr val="dk2"/>
              </a:solidFill>
            </a:endParaRPr>
          </a:p>
        </p:txBody>
      </p:sp>
      <p:sp>
        <p:nvSpPr>
          <p:cNvPr id="124" name="Google Shape;124;p18"/>
          <p:cNvSpPr txBox="1"/>
          <p:nvPr/>
        </p:nvSpPr>
        <p:spPr>
          <a:xfrm>
            <a:off x="315150" y="61880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
        <p:nvSpPr>
          <p:cNvPr id="125" name="Google Shape;125;p18"/>
          <p:cNvSpPr txBox="1"/>
          <p:nvPr/>
        </p:nvSpPr>
        <p:spPr>
          <a:xfrm rot="1129234">
            <a:off x="6626648" y="2575731"/>
            <a:ext cx="267819" cy="307476"/>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highlight>
                  <a:srgbClr val="F4CCCC"/>
                </a:highlight>
                <a:latin typeface="Inter"/>
                <a:ea typeface="Inter"/>
                <a:cs typeface="Inter"/>
                <a:sym typeface="Inter"/>
              </a:rPr>
              <a:t>?</a:t>
            </a:r>
            <a:endParaRPr b="1" sz="1200">
              <a:solidFill>
                <a:srgbClr val="000000"/>
              </a:solidFill>
              <a:highlight>
                <a:srgbClr val="F4CCCC"/>
              </a:highlight>
              <a:latin typeface="Inter"/>
              <a:ea typeface="Inter"/>
              <a:cs typeface="Inter"/>
              <a:sym typeface="Inter"/>
            </a:endParaRPr>
          </a:p>
        </p:txBody>
      </p:sp>
      <p:sp>
        <p:nvSpPr>
          <p:cNvPr id="126" name="Google Shape;126;p18"/>
          <p:cNvSpPr txBox="1"/>
          <p:nvPr/>
        </p:nvSpPr>
        <p:spPr>
          <a:xfrm rot="-615193">
            <a:off x="548770" y="3046529"/>
            <a:ext cx="267979" cy="30758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highlight>
                  <a:srgbClr val="F4CCCC"/>
                </a:highlight>
                <a:latin typeface="Inter"/>
                <a:ea typeface="Inter"/>
                <a:cs typeface="Inter"/>
                <a:sym typeface="Inter"/>
              </a:rPr>
              <a:t>?</a:t>
            </a:r>
            <a:endParaRPr b="1" sz="1200">
              <a:solidFill>
                <a:srgbClr val="000000"/>
              </a:solidFill>
              <a:highlight>
                <a:srgbClr val="F4CCCC"/>
              </a:highlight>
              <a:latin typeface="Inter"/>
              <a:ea typeface="Inter"/>
              <a:cs typeface="Inter"/>
              <a:sym typeface="Inter"/>
            </a:endParaRPr>
          </a:p>
        </p:txBody>
      </p:sp>
      <p:sp>
        <p:nvSpPr>
          <p:cNvPr id="127" name="Google Shape;127;p18"/>
          <p:cNvSpPr/>
          <p:nvPr/>
        </p:nvSpPr>
        <p:spPr>
          <a:xfrm>
            <a:off x="2041425" y="2019975"/>
            <a:ext cx="16680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28" name="Google Shape;128;p18"/>
          <p:cNvSpPr/>
          <p:nvPr/>
        </p:nvSpPr>
        <p:spPr>
          <a:xfrm>
            <a:off x="5783025" y="3046575"/>
            <a:ext cx="7272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29" name="Google Shape;129;p18"/>
          <p:cNvSpPr/>
          <p:nvPr/>
        </p:nvSpPr>
        <p:spPr>
          <a:xfrm>
            <a:off x="753750" y="3293275"/>
            <a:ext cx="7272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0" name="Google Shape;130;p18"/>
          <p:cNvSpPr/>
          <p:nvPr/>
        </p:nvSpPr>
        <p:spPr>
          <a:xfrm>
            <a:off x="5783025" y="3890600"/>
            <a:ext cx="11538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1" name="Google Shape;131;p18"/>
          <p:cNvSpPr/>
          <p:nvPr/>
        </p:nvSpPr>
        <p:spPr>
          <a:xfrm>
            <a:off x="710800" y="4118450"/>
            <a:ext cx="7701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2" name="Google Shape;132;p18"/>
          <p:cNvSpPr/>
          <p:nvPr/>
        </p:nvSpPr>
        <p:spPr>
          <a:xfrm>
            <a:off x="4994000" y="4966950"/>
            <a:ext cx="13653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3" name="Google Shape;133;p18"/>
          <p:cNvSpPr/>
          <p:nvPr/>
        </p:nvSpPr>
        <p:spPr>
          <a:xfrm>
            <a:off x="753750" y="5153250"/>
            <a:ext cx="10695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4" name="Google Shape;134;p18"/>
          <p:cNvSpPr/>
          <p:nvPr/>
        </p:nvSpPr>
        <p:spPr>
          <a:xfrm>
            <a:off x="644425" y="5595700"/>
            <a:ext cx="4002900" cy="3075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5" name="Google Shape;135;p18"/>
          <p:cNvSpPr txBox="1"/>
          <p:nvPr/>
        </p:nvSpPr>
        <p:spPr>
          <a:xfrm>
            <a:off x="6812900" y="4336950"/>
            <a:ext cx="895200" cy="937500"/>
          </a:xfrm>
          <a:prstGeom prst="rect">
            <a:avLst/>
          </a:prstGeom>
          <a:solidFill>
            <a:srgbClr val="FFFFFF"/>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Who is las Casas writing this to?</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2 (Exemplar)</a:t>
            </a:r>
            <a:endParaRPr sz="1900">
              <a:latin typeface="Halant"/>
              <a:ea typeface="Halant"/>
              <a:cs typeface="Halant"/>
              <a:sym typeface="Halant"/>
            </a:endParaRPr>
          </a:p>
        </p:txBody>
      </p:sp>
      <p:pic>
        <p:nvPicPr>
          <p:cNvPr id="141" name="Google Shape;141;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19"/>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 for each source.</a:t>
            </a:r>
            <a:endParaRPr b="1">
              <a:solidFill>
                <a:schemeClr val="dk1"/>
              </a:solidFill>
              <a:latin typeface="Halant"/>
              <a:ea typeface="Halant"/>
              <a:cs typeface="Halant"/>
              <a:sym typeface="Halant"/>
            </a:endParaRPr>
          </a:p>
        </p:txBody>
      </p:sp>
      <p:sp>
        <p:nvSpPr>
          <p:cNvPr id="144" name="Google Shape;144;p19"/>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Unknown artist, “Casta Painting,” </a:t>
            </a:r>
            <a:r>
              <a:rPr lang="en" sz="1200">
                <a:solidFill>
                  <a:schemeClr val="dk1"/>
                </a:solidFill>
                <a:highlight>
                  <a:schemeClr val="lt1"/>
                </a:highlight>
                <a:latin typeface="Halant"/>
                <a:ea typeface="Halant"/>
                <a:cs typeface="Halant"/>
                <a:sym typeface="Halant"/>
              </a:rPr>
              <a:t>Museo Nacional del Virreinato, Tepotzotlán, Mexico, Public Domain.</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145" name="Google Shape;145;p19"/>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6" name="Google Shape;146;p19"/>
          <p:cNvSpPr txBox="1"/>
          <p:nvPr/>
        </p:nvSpPr>
        <p:spPr>
          <a:xfrm>
            <a:off x="315150" y="6767225"/>
            <a:ext cx="7244100" cy="2604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rPr b="1" lang="en" sz="1200">
                <a:solidFill>
                  <a:srgbClr val="E95C3D"/>
                </a:solidFill>
                <a:latin typeface="Inter"/>
                <a:ea typeface="Inter"/>
                <a:cs typeface="Inter"/>
                <a:sym typeface="Inter"/>
              </a:rPr>
              <a:t>Casta paintings are 18th-century artworks from colonial Latin America that depict mixed-race families and the rigid racial hierarchies imposed by Spanish rule. Each painting categorizes racial mixtures, such as mestizo or mulatto, and reflects the colonial efforts to use race as a tool for social control. These images highlight the long-term impacts of European conquest, including the marginalization of Indigenous and African-descended peoples and the cultural blending within colonial society. They are significant as visual evidence of how race was socially constructed to justify inequality, while also offering insights into daily life and cultural interactions. The paintings prompt reflection on how these colonial ideologies shaped modern views on race and social stratification.</a:t>
            </a:r>
            <a:endParaRPr b="1" sz="1200">
              <a:solidFill>
                <a:srgbClr val="E95C3D"/>
              </a:solidFill>
              <a:latin typeface="Inter"/>
              <a:ea typeface="Inter"/>
              <a:cs typeface="Inter"/>
              <a:sym typeface="Inter"/>
            </a:endParaRPr>
          </a:p>
        </p:txBody>
      </p:sp>
      <p:sp>
        <p:nvSpPr>
          <p:cNvPr id="147" name="Google Shape;147;p19"/>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48" name="Google Shape;148;p19"/>
          <p:cNvPicPr preferRelativeResize="0"/>
          <p:nvPr/>
        </p:nvPicPr>
        <p:blipFill>
          <a:blip r:embed="rId4">
            <a:alphaModFix/>
          </a:blip>
          <a:stretch>
            <a:fillRect/>
          </a:stretch>
        </p:blipFill>
        <p:spPr>
          <a:xfrm>
            <a:off x="2349025" y="1925425"/>
            <a:ext cx="3074350" cy="4332326"/>
          </a:xfrm>
          <a:prstGeom prst="rect">
            <a:avLst/>
          </a:prstGeom>
          <a:noFill/>
          <a:ln>
            <a:noFill/>
          </a:ln>
        </p:spPr>
      </p:pic>
      <p:sp>
        <p:nvSpPr>
          <p:cNvPr id="149" name="Google Shape;149;p19"/>
          <p:cNvSpPr txBox="1"/>
          <p:nvPr/>
        </p:nvSpPr>
        <p:spPr>
          <a:xfrm>
            <a:off x="338625" y="3160875"/>
            <a:ext cx="1911000" cy="1445700"/>
          </a:xfrm>
          <a:prstGeom prst="rect">
            <a:avLst/>
          </a:prstGeom>
          <a:solidFill>
            <a:srgbClr val="FFFFFF"/>
          </a:solidFill>
          <a:ln cap="flat" cmpd="sng" w="2857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Annotations may </a:t>
            </a:r>
            <a:r>
              <a:rPr b="1" lang="en" sz="1200">
                <a:solidFill>
                  <a:srgbClr val="E95C3D"/>
                </a:solidFill>
                <a:latin typeface="Inter"/>
                <a:ea typeface="Inter"/>
                <a:cs typeface="Inter"/>
                <a:sym typeface="Inter"/>
              </a:rPr>
              <a:t>vary significantly by student but should include multiple markings without identifying everything has significant.</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3 (Exemplar)</a:t>
            </a:r>
            <a:endParaRPr sz="1900">
              <a:latin typeface="Halant"/>
              <a:ea typeface="Halant"/>
              <a:cs typeface="Halant"/>
              <a:sym typeface="Halant"/>
            </a:endParaRPr>
          </a:p>
        </p:txBody>
      </p:sp>
      <p:pic>
        <p:nvPicPr>
          <p:cNvPr id="155" name="Google Shape;155;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0"/>
          <p:cNvSpPr txBox="1"/>
          <p:nvPr/>
        </p:nvSpPr>
        <p:spPr>
          <a:xfrm>
            <a:off x="506250" y="952750"/>
            <a:ext cx="686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Complete annotations and the written component as described in the Assessment Directions for each source.</a:t>
            </a:r>
            <a:endParaRPr>
              <a:solidFill>
                <a:schemeClr val="dk1"/>
              </a:solidFill>
              <a:latin typeface="Halant"/>
              <a:ea typeface="Halant"/>
              <a:cs typeface="Halant"/>
              <a:sym typeface="Halant"/>
            </a:endParaRPr>
          </a:p>
        </p:txBody>
      </p:sp>
      <p:sp>
        <p:nvSpPr>
          <p:cNvPr id="158" name="Google Shape;158;p20"/>
          <p:cNvSpPr txBox="1"/>
          <p:nvPr/>
        </p:nvSpPr>
        <p:spPr>
          <a:xfrm>
            <a:off x="753750" y="1568350"/>
            <a:ext cx="6264900" cy="4543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Cameron Shriver, “Early American Contagions,” June 2020.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For Native Americans, cycles of destabilizing change ricocheted across Indian Country in the era of encounters, which suppressed the overall health of those individuals and their communities. After all, imperialists scorched villages and fields of Native townships; settlers enslaved, bought, or transported Native people across vast distances; they confined Indian communities in inhospitable places; they forced cultural, economic, and social revolutions among Indigenous polities.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Surely these decisions are relevant to the story. Undoubtedly, they increased susceptibilities to contagion—we could call being colonized an “underlying condition” and certainly a “risk factor.” Take a few examples.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Aztecs themselves tell us how social stresses influenced their epidemic experience in the sixteenth century: “Indeed many people died of them [overcome by pustules], and many just died of hunger. There was death from hunger; there was no one to take care of another; there was no one to attend to another.”</a:t>
            </a:r>
            <a:endParaRPr sz="1200">
              <a:solidFill>
                <a:schemeClr val="dk1"/>
              </a:solidFill>
              <a:latin typeface="Halant"/>
              <a:ea typeface="Halant"/>
              <a:cs typeface="Halant"/>
              <a:sym typeface="Halant"/>
            </a:endParaRPr>
          </a:p>
        </p:txBody>
      </p:sp>
      <p:sp>
        <p:nvSpPr>
          <p:cNvPr id="159" name="Google Shape;159;p20"/>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60" name="Google Shape;160;p20"/>
          <p:cNvSpPr txBox="1"/>
          <p:nvPr/>
        </p:nvSpPr>
        <p:spPr>
          <a:xfrm>
            <a:off x="315150" y="64878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rPr b="1" lang="en" sz="1200">
                <a:solidFill>
                  <a:srgbClr val="E95C3D"/>
                </a:solidFill>
                <a:latin typeface="Inter"/>
                <a:ea typeface="Inter"/>
                <a:cs typeface="Inter"/>
                <a:sym typeface="Inter"/>
              </a:rPr>
              <a:t>Cameron Shriver’s “Early American Contagions” highlights how colonization created conditions that worsened Native American health and vulnerability to epidemics. Imperial powers destroyed villages, enslaved Indigenous peoples, displaced communities, and imposed cultural and social upheavals, all of which destabilized Native societies. These actions acted as “underlying conditions” that increased susceptibility to disease. Shriver emphasizes this with a 16th-century Aztec account describing how hunger and neglect compounded the suffering caused by epidemics. This source underscores the devastating and lasting effects of colonization on Indigenous health and societal stability.</a:t>
            </a:r>
            <a:endParaRPr b="1" sz="1200">
              <a:solidFill>
                <a:srgbClr val="E95C3D"/>
              </a:solidFill>
              <a:latin typeface="Inter"/>
              <a:ea typeface="Inter"/>
              <a:cs typeface="Inter"/>
              <a:sym typeface="Inter"/>
            </a:endParaRPr>
          </a:p>
        </p:txBody>
      </p:sp>
      <p:sp>
        <p:nvSpPr>
          <p:cNvPr id="161" name="Google Shape;161;p20"/>
          <p:cNvSpPr txBox="1"/>
          <p:nvPr/>
        </p:nvSpPr>
        <p:spPr>
          <a:xfrm>
            <a:off x="315150" y="61880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
        <p:nvSpPr>
          <p:cNvPr id="162" name="Google Shape;162;p20"/>
          <p:cNvSpPr txBox="1"/>
          <p:nvPr/>
        </p:nvSpPr>
        <p:spPr>
          <a:xfrm>
            <a:off x="5498225" y="4865275"/>
            <a:ext cx="1911000" cy="1445700"/>
          </a:xfrm>
          <a:prstGeom prst="rect">
            <a:avLst/>
          </a:prstGeom>
          <a:solidFill>
            <a:srgbClr val="FFFFFF"/>
          </a:solidFill>
          <a:ln cap="flat" cmpd="sng" w="2857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Annotations may vary significantly by student but should include multiple markings without identifying everything has significant.</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pic>
        <p:nvPicPr>
          <p:cNvPr id="167" name="Google Shape;167;p21"/>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68" name="Google Shape;168;p21"/>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European conquest of the Americas have long-lasting impacts on Indigenous American societies?</a:t>
            </a:r>
            <a:endParaRPr sz="1700">
              <a:solidFill>
                <a:schemeClr val="dk1"/>
              </a:solidFill>
              <a:latin typeface="Inter"/>
              <a:ea typeface="Inter"/>
              <a:cs typeface="Inter"/>
              <a:sym typeface="Inter"/>
            </a:endParaRPr>
          </a:p>
        </p:txBody>
      </p:sp>
      <p:sp>
        <p:nvSpPr>
          <p:cNvPr id="169" name="Google Shape;169;p2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Assessment: Peer Review (Exemplar)</a:t>
            </a:r>
            <a:endParaRPr sz="1700">
              <a:solidFill>
                <a:schemeClr val="dk1"/>
              </a:solidFill>
              <a:latin typeface="Halant"/>
              <a:ea typeface="Halant"/>
              <a:cs typeface="Halant"/>
              <a:sym typeface="Halant"/>
            </a:endParaRPr>
          </a:p>
        </p:txBody>
      </p:sp>
      <p:pic>
        <p:nvPicPr>
          <p:cNvPr id="170" name="Google Shape;170;p2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3" name="Google Shape;173;p21"/>
          <p:cNvSpPr txBox="1"/>
          <p:nvPr/>
        </p:nvSpPr>
        <p:spPr>
          <a:xfrm>
            <a:off x="455300" y="3028400"/>
            <a:ext cx="6861900" cy="6464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Evaluate another student’s source annotation and provide constructive feedback.</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rubric below, evaluate the blog.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feedback using Glow (1-2 strengths) and Grow (1-2 areas for improvement).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Your summary of the source was clear and included all key details, which made it easy to understand the main points. Your connection to the essential question could be expanded. Try explaining more about how the source demonstrates the long-term effects of colonization.</a:t>
            </a:r>
            <a:endParaRPr b="1" sz="1300">
              <a:solidFill>
                <a:schemeClr val="accent1"/>
              </a:solidFill>
              <a:latin typeface="Inter"/>
              <a:ea typeface="Inter"/>
              <a:cs typeface="Inter"/>
              <a:sym typeface="Inter"/>
            </a:endParaRPr>
          </a:p>
        </p:txBody>
      </p:sp>
      <p:graphicFrame>
        <p:nvGraphicFramePr>
          <p:cNvPr id="174" name="Google Shape;174;p21"/>
          <p:cNvGraphicFramePr/>
          <p:nvPr/>
        </p:nvGraphicFramePr>
        <p:xfrm>
          <a:off x="381550" y="3755750"/>
          <a:ext cx="3000000" cy="3000000"/>
        </p:xfrm>
        <a:graphic>
          <a:graphicData uri="http://schemas.openxmlformats.org/drawingml/2006/table">
            <a:tbl>
              <a:tblPr>
                <a:noFill/>
                <a:tableStyleId>{360E5594-7640-4F3E-99D4-49E99284A1FA}</a:tableStyleId>
              </a:tblPr>
              <a:tblGrid>
                <a:gridCol w="1657775"/>
                <a:gridCol w="1345500"/>
                <a:gridCol w="1345500"/>
                <a:gridCol w="1345500"/>
                <a:gridCol w="1345500"/>
              </a:tblGrid>
              <a:tr h="162875">
                <a:tc>
                  <a:txBody>
                    <a:bodyPr/>
                    <a:lstStyle/>
                    <a:p>
                      <a:pPr indent="0" lvl="0" marL="0" rtl="0" algn="l">
                        <a:spcBef>
                          <a:spcPts val="0"/>
                        </a:spcBef>
                        <a:spcAft>
                          <a:spcPts val="0"/>
                        </a:spcAft>
                        <a:buNone/>
                      </a:pPr>
                      <a:r>
                        <a:rPr b="1" lang="en" sz="1200">
                          <a:latin typeface="Inter"/>
                          <a:ea typeface="Inter"/>
                          <a:cs typeface="Inter"/>
                          <a:sym typeface="Inter"/>
                        </a:rPr>
                        <a:t>Criteria</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4 (Excellent)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3 (Proficient)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2 (Developing)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1 (Poor)</a:t>
                      </a:r>
                      <a:endParaRPr b="1" sz="1200">
                        <a:latin typeface="Inter"/>
                        <a:ea typeface="Inter"/>
                        <a:cs typeface="Inter"/>
                        <a:sym typeface="Inter"/>
                      </a:endParaRPr>
                    </a:p>
                  </a:txBody>
                  <a:tcPr marT="91425" marB="91425" marR="91425" marL="91425"/>
                </a:tc>
              </a:tr>
              <a:tr h="547225">
                <a:tc>
                  <a:txBody>
                    <a:bodyPr/>
                    <a:lstStyle/>
                    <a:p>
                      <a:pPr indent="0" lvl="0" marL="0" rtl="0" algn="l">
                        <a:spcBef>
                          <a:spcPts val="0"/>
                        </a:spcBef>
                        <a:spcAft>
                          <a:spcPts val="0"/>
                        </a:spcAft>
                        <a:buNone/>
                      </a:pPr>
                      <a:r>
                        <a:rPr b="1" lang="en" sz="1200">
                          <a:latin typeface="Inter"/>
                          <a:ea typeface="Inter"/>
                          <a:cs typeface="Inter"/>
                          <a:sym typeface="Inter"/>
                        </a:rPr>
                        <a:t>Source Marking</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Contains visible markings on the source, such as underlining, highlighting, or notes, that show active engagement or analysis.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are thorough, purposeful, and demonstrate deep engagement.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show clear engagement, with some connections made.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Some markings, but they lack depth or focus.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Minimal or no markings on the source.</a:t>
                      </a:r>
                      <a:endParaRPr sz="1200">
                        <a:latin typeface="Inter"/>
                        <a:ea typeface="Inter"/>
                        <a:cs typeface="Inter"/>
                        <a:sym typeface="Inter"/>
                      </a:endParaRPr>
                    </a:p>
                  </a:txBody>
                  <a:tcPr marT="91425" marB="91425" marR="91425" marL="91425"/>
                </a:tc>
              </a:tr>
              <a:tr h="469050">
                <a:tc>
                  <a:txBody>
                    <a:bodyPr/>
                    <a:lstStyle/>
                    <a:p>
                      <a:pPr indent="0" lvl="0" marL="0" rtl="0" algn="l">
                        <a:spcBef>
                          <a:spcPts val="0"/>
                        </a:spcBef>
                        <a:spcAft>
                          <a:spcPts val="0"/>
                        </a:spcAft>
                        <a:buNone/>
                      </a:pPr>
                      <a:r>
                        <a:rPr b="1" lang="en" sz="1200">
                          <a:latin typeface="Inter"/>
                          <a:ea typeface="Inter"/>
                          <a:cs typeface="Inter"/>
                          <a:sym typeface="Inter"/>
                        </a:rPr>
                        <a:t>Clarity of Summary</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Accurately summarizes the source’s main ideas; is concise and clear.</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Summary is accurate and communicates the main ideas.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clear and covers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includes some details but lacks clarity.</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unclear or missing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Connection to Essential Question</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Thoughtfully connects the source to the essential question.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Connection is thoughtful and provides valid  insights.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clear and somewhat insightful.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made but lacks depth or relevance.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unclear or missing.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Personal Reflection</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Includes a meaningful reflection or questions raised by the source.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Reflection is insightful and raises deep questions.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thoughtful and shows critical thinking.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present but lacks depth.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missing or superficial.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75" name="Google Shape;175;p21"/>
          <p:cNvSpPr/>
          <p:nvPr/>
        </p:nvSpPr>
        <p:spPr>
          <a:xfrm>
            <a:off x="2248675" y="4376275"/>
            <a:ext cx="599100" cy="7560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21"/>
          <p:cNvSpPr/>
          <p:nvPr/>
        </p:nvSpPr>
        <p:spPr>
          <a:xfrm>
            <a:off x="2248675" y="5519275"/>
            <a:ext cx="599100" cy="7560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7" name="Google Shape;177;p21"/>
          <p:cNvSpPr/>
          <p:nvPr/>
        </p:nvSpPr>
        <p:spPr>
          <a:xfrm>
            <a:off x="3696475" y="6433675"/>
            <a:ext cx="599100" cy="7560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8" name="Google Shape;178;p21"/>
          <p:cNvSpPr/>
          <p:nvPr/>
        </p:nvSpPr>
        <p:spPr>
          <a:xfrm>
            <a:off x="2248675" y="7424275"/>
            <a:ext cx="599100" cy="7560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