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4303c43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14303c4399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14303c4399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14303c4399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4303c4399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14303c4399_0_1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14303c4399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314303c4399_0_28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143dd860a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3143dd860a1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143dd860a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143dd860a1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04007" y="1371164"/>
            <a:ext cx="7040100" cy="1074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7200">
                <a:solidFill>
                  <a:srgbClr val="231F20"/>
                </a:solidFill>
                <a:latin typeface="Halant"/>
                <a:ea typeface="Halant"/>
                <a:cs typeface="Halant"/>
                <a:sym typeface="Halant"/>
              </a:rPr>
              <a:t>ASSESSMENT</a:t>
            </a:r>
            <a:endParaRPr sz="700"/>
          </a:p>
        </p:txBody>
      </p:sp>
      <p:sp>
        <p:nvSpPr>
          <p:cNvPr id="65" name="Google Shape;65;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316976" y="3458604"/>
            <a:ext cx="6312600" cy="1071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2</a:t>
            </a:r>
            <a:r>
              <a:rPr lang="en" sz="2900">
                <a:solidFill>
                  <a:srgbClr val="231F20"/>
                </a:solidFill>
                <a:latin typeface="Inter"/>
                <a:ea typeface="Inter"/>
                <a:cs typeface="Inter"/>
                <a:sym typeface="Inter"/>
              </a:rPr>
              <a:t>:</a:t>
            </a:r>
            <a:r>
              <a:rPr b="0" i="0" lang="en" sz="2900" u="none" cap="none" strike="noStrike">
                <a:solidFill>
                  <a:srgbClr val="231F20"/>
                </a:solidFill>
                <a:latin typeface="Inter"/>
                <a:ea typeface="Inter"/>
                <a:cs typeface="Inter"/>
                <a:sym typeface="Inter"/>
              </a:rPr>
              <a:t> </a:t>
            </a:r>
            <a:r>
              <a:rPr lang="en" sz="2900">
                <a:solidFill>
                  <a:srgbClr val="231F20"/>
                </a:solidFill>
                <a:latin typeface="Inter"/>
                <a:ea typeface="Inter"/>
                <a:cs typeface="Inter"/>
                <a:sym typeface="Inter"/>
              </a:rPr>
              <a:t>Americas: Conquest &amp; Colonization</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447990"/>
            <a:ext cx="7352700" cy="12282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i="1" lang="en" sz="2100">
                <a:solidFill>
                  <a:srgbClr val="231F20"/>
                </a:solidFill>
                <a:latin typeface="Inter"/>
                <a:ea typeface="Inter"/>
                <a:cs typeface="Inter"/>
                <a:sym typeface="Inter"/>
              </a:rPr>
              <a:t>Using information learned throughout the unit, write a rap that highlights the changes that occurred in the Americas as a result of European conquest and colonization.</a:t>
            </a:r>
            <a:endParaRPr i="1" sz="700"/>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010700" y="666750"/>
            <a:ext cx="71226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ASSESSMENT DESCRIPTION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800" u="none" cap="none" strike="noStrike">
                  <a:solidFill>
                    <a:schemeClr val="lt1"/>
                  </a:solidFill>
                  <a:latin typeface="Halant"/>
                  <a:ea typeface="Halant"/>
                  <a:cs typeface="Halant"/>
                  <a:sym typeface="Halant"/>
                </a:rPr>
                <a:t>#</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6" name="Google Shape;96;p15"/>
          <p:cNvSpPr txBox="1"/>
          <p:nvPr/>
        </p:nvSpPr>
        <p:spPr>
          <a:xfrm>
            <a:off x="670938" y="642600"/>
            <a:ext cx="7802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STEP 1: ANSWER QUESTIONS</a:t>
            </a:r>
            <a:endParaRPr sz="700"/>
          </a:p>
        </p:txBody>
      </p:sp>
      <p:grpSp>
        <p:nvGrpSpPr>
          <p:cNvPr id="97" name="Google Shape;97;p15"/>
          <p:cNvGrpSpPr/>
          <p:nvPr/>
        </p:nvGrpSpPr>
        <p:grpSpPr>
          <a:xfrm>
            <a:off x="7929578" y="-49020"/>
            <a:ext cx="781313" cy="885635"/>
            <a:chOff x="0" y="-130721"/>
            <a:chExt cx="2083500" cy="2361695"/>
          </a:xfrm>
        </p:grpSpPr>
        <p:grpSp>
          <p:nvGrpSpPr>
            <p:cNvPr id="98" name="Google Shape;98;p15"/>
            <p:cNvGrpSpPr/>
            <p:nvPr/>
          </p:nvGrpSpPr>
          <p:grpSpPr>
            <a:xfrm>
              <a:off x="75599" y="-130721"/>
              <a:ext cx="1932614" cy="2361695"/>
              <a:chOff x="0" y="-47625"/>
              <a:chExt cx="704100" cy="860425"/>
            </a:xfrm>
          </p:grpSpPr>
          <p:sp>
            <p:nvSpPr>
              <p:cNvPr id="99" name="Google Shape;99;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0" name="Google Shape;100;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800" u="none" cap="none" strike="noStrike">
                  <a:solidFill>
                    <a:schemeClr val="dk1"/>
                  </a:solidFill>
                  <a:latin typeface="Halant"/>
                  <a:ea typeface="Halant"/>
                  <a:cs typeface="Halant"/>
                  <a:sym typeface="Halant"/>
                </a:rPr>
                <a:t>#</a:t>
              </a:r>
              <a:endParaRPr sz="700">
                <a:solidFill>
                  <a:schemeClr val="dk1"/>
                </a:solidFill>
              </a:endParaRPr>
            </a:p>
          </p:txBody>
        </p:sp>
      </p:grpSp>
      <p:sp>
        <p:nvSpPr>
          <p:cNvPr id="102" name="Google Shape;102;p15"/>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03" name="Google Shape;103;p15"/>
          <p:cNvSpPr txBox="1"/>
          <p:nvPr/>
        </p:nvSpPr>
        <p:spPr>
          <a:xfrm>
            <a:off x="604835" y="1447990"/>
            <a:ext cx="5397000" cy="16809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Begin by answering the questions on the student worksheet. Think about the most important things discussed to help answer those questions.</a:t>
            </a:r>
            <a:endParaRPr sz="700"/>
          </a:p>
        </p:txBody>
      </p:sp>
      <p:grpSp>
        <p:nvGrpSpPr>
          <p:cNvPr id="104" name="Google Shape;104;p15"/>
          <p:cNvGrpSpPr/>
          <p:nvPr/>
        </p:nvGrpSpPr>
        <p:grpSpPr>
          <a:xfrm>
            <a:off x="-127008" y="4615004"/>
            <a:ext cx="9398022" cy="468724"/>
            <a:chOff x="204" y="0"/>
            <a:chExt cx="25061391" cy="1249931"/>
          </a:xfrm>
        </p:grpSpPr>
        <p:grpSp>
          <p:nvGrpSpPr>
            <p:cNvPr id="105" name="Google Shape;105;p15"/>
            <p:cNvGrpSpPr/>
            <p:nvPr/>
          </p:nvGrpSpPr>
          <p:grpSpPr>
            <a:xfrm rot="5400000">
              <a:off x="12002369" y="-11663474"/>
              <a:ext cx="1249931" cy="24576878"/>
              <a:chOff x="0" y="-38100"/>
              <a:chExt cx="246900" cy="4854692"/>
            </a:xfrm>
          </p:grpSpPr>
          <p:sp>
            <p:nvSpPr>
              <p:cNvPr id="106" name="Google Shape;106;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7" name="Google Shape;107;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8" name="Google Shape;108;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9" name="Google Shape;109;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0" name="Google Shape;110;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6"/>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16" name="Google Shape;116;p16"/>
          <p:cNvSpPr txBox="1"/>
          <p:nvPr/>
        </p:nvSpPr>
        <p:spPr>
          <a:xfrm>
            <a:off x="670938" y="642600"/>
            <a:ext cx="7802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STEP 2: ADD EVIDENCE</a:t>
            </a:r>
            <a:endParaRPr sz="700"/>
          </a:p>
        </p:txBody>
      </p:sp>
      <p:grpSp>
        <p:nvGrpSpPr>
          <p:cNvPr id="117" name="Google Shape;117;p16"/>
          <p:cNvGrpSpPr/>
          <p:nvPr/>
        </p:nvGrpSpPr>
        <p:grpSpPr>
          <a:xfrm>
            <a:off x="7929578" y="-49020"/>
            <a:ext cx="781313" cy="885635"/>
            <a:chOff x="0" y="-130721"/>
            <a:chExt cx="2083500" cy="2361695"/>
          </a:xfrm>
        </p:grpSpPr>
        <p:grpSp>
          <p:nvGrpSpPr>
            <p:cNvPr id="118" name="Google Shape;118;p16"/>
            <p:cNvGrpSpPr/>
            <p:nvPr/>
          </p:nvGrpSpPr>
          <p:grpSpPr>
            <a:xfrm>
              <a:off x="75599" y="-130721"/>
              <a:ext cx="1932614" cy="2361695"/>
              <a:chOff x="0" y="-47625"/>
              <a:chExt cx="704100" cy="860425"/>
            </a:xfrm>
          </p:grpSpPr>
          <p:sp>
            <p:nvSpPr>
              <p:cNvPr id="119" name="Google Shape;11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0" name="Google Shape;12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1" name="Google Shape;12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800" u="none" cap="none" strike="noStrike">
                  <a:solidFill>
                    <a:schemeClr val="dk1"/>
                  </a:solidFill>
                  <a:latin typeface="Halant"/>
                  <a:ea typeface="Halant"/>
                  <a:cs typeface="Halant"/>
                  <a:sym typeface="Halant"/>
                </a:rPr>
                <a:t>#</a:t>
              </a:r>
              <a:endParaRPr sz="700">
                <a:solidFill>
                  <a:schemeClr val="dk1"/>
                </a:solidFill>
              </a:endParaRPr>
            </a:p>
          </p:txBody>
        </p:sp>
      </p:grpSp>
      <p:sp>
        <p:nvSpPr>
          <p:cNvPr id="122" name="Google Shape;122;p16"/>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23" name="Google Shape;123;p16"/>
          <p:cNvSpPr txBox="1"/>
          <p:nvPr/>
        </p:nvSpPr>
        <p:spPr>
          <a:xfrm>
            <a:off x="604825" y="1448000"/>
            <a:ext cx="6143100" cy="3140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Using the resources from the unit, add specific examples and pieces of evidence to your response to support your answer.</a:t>
            </a:r>
            <a:r>
              <a:rPr lang="en" sz="2100" u="sng">
                <a:solidFill>
                  <a:srgbClr val="231F20"/>
                </a:solidFill>
                <a:latin typeface="Inter"/>
                <a:ea typeface="Inter"/>
                <a:cs typeface="Inter"/>
                <a:sym typeface="Inter"/>
              </a:rPr>
              <a:t> Underline the evidence in your answers!</a:t>
            </a:r>
            <a:endParaRPr sz="2100" u="sng">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3, Comparison of Aztecs &amp; Incas</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4, Causes of European Exploration</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6, Columbian Exchange</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7, Exploration Speed Dating</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8, Encomienda System</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10, Coerced Labor</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12- What is Resistance?</a:t>
            </a:r>
            <a:endParaRPr sz="800">
              <a:solidFill>
                <a:srgbClr val="231F20"/>
              </a:solidFill>
              <a:latin typeface="Inter"/>
              <a:ea typeface="Inter"/>
              <a:cs typeface="Inter"/>
              <a:sym typeface="Inter"/>
            </a:endParaRPr>
          </a:p>
          <a:p>
            <a:pPr indent="-279400" lvl="0" marL="457200" marR="0" rtl="0" algn="l">
              <a:lnSpc>
                <a:spcPct val="140000"/>
              </a:lnSpc>
              <a:spcBef>
                <a:spcPts val="0"/>
              </a:spcBef>
              <a:spcAft>
                <a:spcPts val="0"/>
              </a:spcAft>
              <a:buClr>
                <a:srgbClr val="231F20"/>
              </a:buClr>
              <a:buSzPts val="800"/>
              <a:buFont typeface="Inter"/>
              <a:buChar char="●"/>
            </a:pPr>
            <a:r>
              <a:rPr lang="en" sz="800">
                <a:solidFill>
                  <a:srgbClr val="231F20"/>
                </a:solidFill>
                <a:latin typeface="Inter"/>
                <a:ea typeface="Inter"/>
                <a:cs typeface="Inter"/>
                <a:sym typeface="Inter"/>
              </a:rPr>
              <a:t>Lesson 13- Resistance Research</a:t>
            </a:r>
            <a:endParaRPr sz="800">
              <a:solidFill>
                <a:srgbClr val="231F20"/>
              </a:solidFill>
              <a:latin typeface="Inter"/>
              <a:ea typeface="Inter"/>
              <a:cs typeface="Inter"/>
              <a:sym typeface="Inter"/>
            </a:endParaRPr>
          </a:p>
        </p:txBody>
      </p:sp>
      <p:grpSp>
        <p:nvGrpSpPr>
          <p:cNvPr id="124" name="Google Shape;124;p16"/>
          <p:cNvGrpSpPr/>
          <p:nvPr/>
        </p:nvGrpSpPr>
        <p:grpSpPr>
          <a:xfrm>
            <a:off x="-127008" y="4615004"/>
            <a:ext cx="9398022" cy="468724"/>
            <a:chOff x="204" y="0"/>
            <a:chExt cx="25061391" cy="1249931"/>
          </a:xfrm>
        </p:grpSpPr>
        <p:grpSp>
          <p:nvGrpSpPr>
            <p:cNvPr id="125" name="Google Shape;125;p16"/>
            <p:cNvGrpSpPr/>
            <p:nvPr/>
          </p:nvGrpSpPr>
          <p:grpSpPr>
            <a:xfrm rot="5400000">
              <a:off x="12002369" y="-11663474"/>
              <a:ext cx="1249931" cy="24576878"/>
              <a:chOff x="0" y="-38100"/>
              <a:chExt cx="246900" cy="4854692"/>
            </a:xfrm>
          </p:grpSpPr>
          <p:sp>
            <p:nvSpPr>
              <p:cNvPr id="126" name="Google Shape;126;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7" name="Google Shape;127;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8" name="Google Shape;128;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9" name="Google Shape;129;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0" name="Google Shape;130;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7"/>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6" name="Google Shape;136;p17"/>
          <p:cNvSpPr txBox="1"/>
          <p:nvPr/>
        </p:nvSpPr>
        <p:spPr>
          <a:xfrm>
            <a:off x="670938" y="642600"/>
            <a:ext cx="7802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STEP 3: WRITE RAPS</a:t>
            </a:r>
            <a:endParaRPr sz="700"/>
          </a:p>
        </p:txBody>
      </p:sp>
      <p:grpSp>
        <p:nvGrpSpPr>
          <p:cNvPr id="137" name="Google Shape;137;p17"/>
          <p:cNvGrpSpPr/>
          <p:nvPr/>
        </p:nvGrpSpPr>
        <p:grpSpPr>
          <a:xfrm>
            <a:off x="7929578" y="-49020"/>
            <a:ext cx="781313" cy="885635"/>
            <a:chOff x="0" y="-130721"/>
            <a:chExt cx="2083500" cy="2361695"/>
          </a:xfrm>
        </p:grpSpPr>
        <p:grpSp>
          <p:nvGrpSpPr>
            <p:cNvPr id="138" name="Google Shape;138;p17"/>
            <p:cNvGrpSpPr/>
            <p:nvPr/>
          </p:nvGrpSpPr>
          <p:grpSpPr>
            <a:xfrm>
              <a:off x="75599" y="-130721"/>
              <a:ext cx="1932614" cy="2361695"/>
              <a:chOff x="0" y="-47625"/>
              <a:chExt cx="704100" cy="860425"/>
            </a:xfrm>
          </p:grpSpPr>
          <p:sp>
            <p:nvSpPr>
              <p:cNvPr id="139" name="Google Shape;139;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0" name="Google Shape;140;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1" name="Google Shape;141;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800" u="none" cap="none" strike="noStrike">
                  <a:solidFill>
                    <a:schemeClr val="dk1"/>
                  </a:solidFill>
                  <a:latin typeface="Halant"/>
                  <a:ea typeface="Halant"/>
                  <a:cs typeface="Halant"/>
                  <a:sym typeface="Halant"/>
                </a:rPr>
                <a:t>#</a:t>
              </a:r>
              <a:endParaRPr sz="700">
                <a:solidFill>
                  <a:schemeClr val="dk1"/>
                </a:solidFill>
              </a:endParaRPr>
            </a:p>
          </p:txBody>
        </p:sp>
      </p:grpSp>
      <p:sp>
        <p:nvSpPr>
          <p:cNvPr id="142" name="Google Shape;142;p17"/>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3" name="Google Shape;143;p17"/>
          <p:cNvSpPr txBox="1"/>
          <p:nvPr/>
        </p:nvSpPr>
        <p:spPr>
          <a:xfrm>
            <a:off x="604823" y="1448000"/>
            <a:ext cx="6355500" cy="30384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Using the answers with specific examples, write the rap verses for each question. Each verse should be at least four lines and rhyme. This should result in one cohesive rap. If needed, the questions can be reordered. Raps must be appropriate! Be prepared to share the raps with the class.</a:t>
            </a:r>
            <a:endParaRPr sz="1100">
              <a:solidFill>
                <a:srgbClr val="231F20"/>
              </a:solidFill>
              <a:latin typeface="Inter"/>
              <a:ea typeface="Inter"/>
              <a:cs typeface="Inter"/>
              <a:sym typeface="Inter"/>
            </a:endParaRPr>
          </a:p>
        </p:txBody>
      </p:sp>
      <p:grpSp>
        <p:nvGrpSpPr>
          <p:cNvPr id="144" name="Google Shape;144;p17"/>
          <p:cNvGrpSpPr/>
          <p:nvPr/>
        </p:nvGrpSpPr>
        <p:grpSpPr>
          <a:xfrm>
            <a:off x="-127008" y="4615004"/>
            <a:ext cx="9398022" cy="468724"/>
            <a:chOff x="204" y="0"/>
            <a:chExt cx="25061391" cy="1249931"/>
          </a:xfrm>
        </p:grpSpPr>
        <p:grpSp>
          <p:nvGrpSpPr>
            <p:cNvPr id="145" name="Google Shape;145;p17"/>
            <p:cNvGrpSpPr/>
            <p:nvPr/>
          </p:nvGrpSpPr>
          <p:grpSpPr>
            <a:xfrm rot="5400000">
              <a:off x="12002369" y="-11663474"/>
              <a:ext cx="1249931" cy="24576878"/>
              <a:chOff x="0" y="-38100"/>
              <a:chExt cx="246900" cy="4854692"/>
            </a:xfrm>
          </p:grpSpPr>
          <p:sp>
            <p:nvSpPr>
              <p:cNvPr id="146" name="Google Shape;14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7" name="Google Shape;14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9" name="Google Shape;14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0" name="Google Shape;15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8"/>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6" name="Google Shape;156;p18"/>
          <p:cNvSpPr txBox="1"/>
          <p:nvPr/>
        </p:nvSpPr>
        <p:spPr>
          <a:xfrm>
            <a:off x="670938" y="642600"/>
            <a:ext cx="7802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STEP 4: PRESENT</a:t>
            </a:r>
            <a:endParaRPr sz="700"/>
          </a:p>
        </p:txBody>
      </p:sp>
      <p:grpSp>
        <p:nvGrpSpPr>
          <p:cNvPr id="157" name="Google Shape;157;p18"/>
          <p:cNvGrpSpPr/>
          <p:nvPr/>
        </p:nvGrpSpPr>
        <p:grpSpPr>
          <a:xfrm>
            <a:off x="7929578" y="-49020"/>
            <a:ext cx="781313" cy="885635"/>
            <a:chOff x="0" y="-130721"/>
            <a:chExt cx="2083500" cy="2361695"/>
          </a:xfrm>
        </p:grpSpPr>
        <p:grpSp>
          <p:nvGrpSpPr>
            <p:cNvPr id="158" name="Google Shape;158;p18"/>
            <p:cNvGrpSpPr/>
            <p:nvPr/>
          </p:nvGrpSpPr>
          <p:grpSpPr>
            <a:xfrm>
              <a:off x="75599" y="-130721"/>
              <a:ext cx="1932614" cy="2361695"/>
              <a:chOff x="0" y="-47625"/>
              <a:chExt cx="704100" cy="860425"/>
            </a:xfrm>
          </p:grpSpPr>
          <p:sp>
            <p:nvSpPr>
              <p:cNvPr id="159" name="Google Shape;159;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0" name="Google Shape;160;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1" name="Google Shape;161;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800" u="none" cap="none" strike="noStrike">
                  <a:solidFill>
                    <a:schemeClr val="dk1"/>
                  </a:solidFill>
                  <a:latin typeface="Halant"/>
                  <a:ea typeface="Halant"/>
                  <a:cs typeface="Halant"/>
                  <a:sym typeface="Halant"/>
                </a:rPr>
                <a:t>#</a:t>
              </a:r>
              <a:endParaRPr sz="700">
                <a:solidFill>
                  <a:schemeClr val="dk1"/>
                </a:solidFill>
              </a:endParaRPr>
            </a:p>
          </p:txBody>
        </p:sp>
      </p:grpSp>
      <p:sp>
        <p:nvSpPr>
          <p:cNvPr id="162" name="Google Shape;162;p18"/>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63" name="Google Shape;163;p18"/>
          <p:cNvSpPr txBox="1"/>
          <p:nvPr/>
        </p:nvSpPr>
        <p:spPr>
          <a:xfrm>
            <a:off x="604823" y="1448000"/>
            <a:ext cx="6355500" cy="30384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Present the rap to the class! If desired, music can be chosen and played while presenting.</a:t>
            </a:r>
            <a:endParaRPr sz="21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For each presentation, write a say-it-in-6 for what was the most important concept to that song.</a:t>
            </a:r>
            <a:endParaRPr sz="21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lang="en" sz="2100">
                <a:solidFill>
                  <a:srgbClr val="231F20"/>
                </a:solidFill>
                <a:latin typeface="Inter"/>
                <a:ea typeface="Inter"/>
                <a:cs typeface="Inter"/>
                <a:sym typeface="Inter"/>
              </a:rPr>
              <a:t>Be prepared to vote at the end!</a:t>
            </a:r>
            <a:endParaRPr sz="2100">
              <a:solidFill>
                <a:srgbClr val="231F20"/>
              </a:solidFill>
              <a:latin typeface="Inter"/>
              <a:ea typeface="Inter"/>
              <a:cs typeface="Inter"/>
              <a:sym typeface="Inter"/>
            </a:endParaRPr>
          </a:p>
        </p:txBody>
      </p:sp>
      <p:grpSp>
        <p:nvGrpSpPr>
          <p:cNvPr id="164" name="Google Shape;164;p18"/>
          <p:cNvGrpSpPr/>
          <p:nvPr/>
        </p:nvGrpSpPr>
        <p:grpSpPr>
          <a:xfrm>
            <a:off x="-127008" y="4615004"/>
            <a:ext cx="9398022" cy="468724"/>
            <a:chOff x="204" y="0"/>
            <a:chExt cx="25061391" cy="1249931"/>
          </a:xfrm>
        </p:grpSpPr>
        <p:grpSp>
          <p:nvGrpSpPr>
            <p:cNvPr id="165" name="Google Shape;165;p18"/>
            <p:cNvGrpSpPr/>
            <p:nvPr/>
          </p:nvGrpSpPr>
          <p:grpSpPr>
            <a:xfrm rot="5400000">
              <a:off x="12002369" y="-11663474"/>
              <a:ext cx="1249931" cy="24576878"/>
              <a:chOff x="0" y="-38100"/>
              <a:chExt cx="246900" cy="4854692"/>
            </a:xfrm>
          </p:grpSpPr>
          <p:sp>
            <p:nvSpPr>
              <p:cNvPr id="166" name="Google Shape;166;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7" name="Google Shape;167;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9" name="Google Shape;169;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0" name="Google Shape;170;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