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4B99285-1910-44F4-9D61-6F91C03E4222}">
  <a:tblStyle styleId="{24B99285-1910-44F4-9D61-6F91C03E422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42e378322_0_0:notes"/>
          <p:cNvSpPr/>
          <p:nvPr>
            <p:ph idx="2" type="sldImg"/>
          </p:nvPr>
        </p:nvSpPr>
        <p:spPr>
          <a:xfrm>
            <a:off x="1210495"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42e37832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142e378322_0_9:notes"/>
          <p:cNvSpPr/>
          <p:nvPr>
            <p:ph idx="2" type="sldImg"/>
          </p:nvPr>
        </p:nvSpPr>
        <p:spPr>
          <a:xfrm>
            <a:off x="1210495"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142e378322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42e378322_0_18:notes"/>
          <p:cNvSpPr/>
          <p:nvPr>
            <p:ph idx="2" type="sldImg"/>
          </p:nvPr>
        </p:nvSpPr>
        <p:spPr>
          <a:xfrm>
            <a:off x="1210495"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42e378322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242536" cy="242536"/>
          </a:xfrm>
          <a:prstGeom prst="rect">
            <a:avLst/>
          </a:prstGeom>
          <a:noFill/>
          <a:ln>
            <a:noFill/>
          </a:ln>
        </p:spPr>
      </p:pic>
      <p:sp>
        <p:nvSpPr>
          <p:cNvPr id="55" name="Google Shape;55;p13"/>
          <p:cNvSpPr txBox="1"/>
          <p:nvPr/>
        </p:nvSpPr>
        <p:spPr>
          <a:xfrm>
            <a:off x="-13800" y="0"/>
            <a:ext cx="10072200" cy="492000"/>
          </a:xfrm>
          <a:prstGeom prst="rect">
            <a:avLst/>
          </a:prstGeom>
          <a:solidFill>
            <a:srgbClr val="38E0A4"/>
          </a:solidFill>
          <a:ln>
            <a:noFill/>
          </a:ln>
        </p:spPr>
        <p:txBody>
          <a:bodyPr anchorCtr="0" anchor="ctr" bIns="98875" lIns="98875" spcFirstLastPara="1" rIns="98875" wrap="square" tIns="988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Unit 2 Assessment</a:t>
            </a:r>
            <a:r>
              <a:rPr lang="en" sz="1900">
                <a:solidFill>
                  <a:schemeClr val="dk1"/>
                </a:solidFill>
                <a:latin typeface="Plus Jakarta Sans Medium"/>
                <a:ea typeface="Plus Jakarta Sans Medium"/>
                <a:cs typeface="Plus Jakarta Sans Medium"/>
                <a:sym typeface="Plus Jakarta Sans Medium"/>
              </a:rPr>
              <a:t>: Daily Lesson Plan (120 Minutes)</a:t>
            </a:r>
            <a:endParaRPr sz="19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79881" y="89249"/>
            <a:ext cx="594302" cy="246440"/>
          </a:xfrm>
          <a:prstGeom prst="rect">
            <a:avLst/>
          </a:prstGeom>
          <a:noFill/>
          <a:ln>
            <a:noFill/>
          </a:ln>
        </p:spPr>
      </p:pic>
      <p:sp>
        <p:nvSpPr>
          <p:cNvPr id="57" name="Google Shape;57;p13"/>
          <p:cNvSpPr txBox="1"/>
          <p:nvPr/>
        </p:nvSpPr>
        <p:spPr>
          <a:xfrm>
            <a:off x="7161344" y="7319330"/>
            <a:ext cx="2381100" cy="237600"/>
          </a:xfrm>
          <a:prstGeom prst="rect">
            <a:avLst/>
          </a:prstGeom>
          <a:noFill/>
          <a:ln>
            <a:noFill/>
          </a:ln>
        </p:spPr>
        <p:txBody>
          <a:bodyPr anchorCtr="0" anchor="t" bIns="98875" lIns="98875" spcFirstLastPara="1" rIns="98875" wrap="square" tIns="988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3838725" y="7319330"/>
            <a:ext cx="2381100" cy="237600"/>
          </a:xfrm>
          <a:prstGeom prst="rect">
            <a:avLst/>
          </a:prstGeom>
          <a:noFill/>
          <a:ln>
            <a:noFill/>
          </a:ln>
        </p:spPr>
        <p:txBody>
          <a:bodyPr anchorCtr="0" anchor="t" bIns="98875" lIns="98875" spcFirstLastPara="1" rIns="98875" wrap="square" tIns="988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9" name="Google Shape;59;p13"/>
          <p:cNvGraphicFramePr/>
          <p:nvPr/>
        </p:nvGraphicFramePr>
        <p:xfrm>
          <a:off x="488388" y="734713"/>
          <a:ext cx="3000000" cy="3000000"/>
        </p:xfrm>
        <a:graphic>
          <a:graphicData uri="http://schemas.openxmlformats.org/drawingml/2006/table">
            <a:tbl>
              <a:tblPr>
                <a:noFill/>
                <a:tableStyleId>{24B99285-1910-44F4-9D61-6F91C03E4222}</a:tableStyleId>
              </a:tblPr>
              <a:tblGrid>
                <a:gridCol w="1458775"/>
                <a:gridCol w="3684800"/>
                <a:gridCol w="3910450"/>
              </a:tblGrid>
              <a:tr h="538950">
                <a:tc>
                  <a:txBody>
                    <a:bodyPr/>
                    <a:lstStyle/>
                    <a:p>
                      <a:pPr indent="0" lvl="0" marL="0" rtl="0" algn="l">
                        <a:lnSpc>
                          <a:spcPct val="100000"/>
                        </a:lnSpc>
                        <a:spcBef>
                          <a:spcPts val="0"/>
                        </a:spcBef>
                        <a:spcAft>
                          <a:spcPts val="0"/>
                        </a:spcAft>
                        <a:buNone/>
                      </a:pPr>
                      <a:r>
                        <a:t/>
                      </a:r>
                      <a:endParaRPr sz="1400">
                        <a:latin typeface="Inter"/>
                        <a:ea typeface="Inter"/>
                        <a:cs typeface="Inter"/>
                        <a:sym typeface="Inter"/>
                      </a:endParaRPr>
                    </a:p>
                  </a:txBody>
                  <a:tcPr marT="91425" marB="91425" marR="91450" marL="91450"/>
                </a:tc>
                <a:tc gridSpan="2">
                  <a:txBody>
                    <a:bodyPr/>
                    <a:lstStyle/>
                    <a:p>
                      <a:pPr indent="0" lvl="0" marL="0" rtl="0" algn="l">
                        <a:lnSpc>
                          <a:spcPct val="100000"/>
                        </a:lnSpc>
                        <a:spcBef>
                          <a:spcPts val="0"/>
                        </a:spcBef>
                        <a:spcAft>
                          <a:spcPts val="0"/>
                        </a:spcAft>
                        <a:buNone/>
                      </a:pPr>
                      <a:r>
                        <a:rPr lang="en">
                          <a:latin typeface="Inter"/>
                          <a:ea typeface="Inter"/>
                          <a:cs typeface="Inter"/>
                          <a:sym typeface="Inter"/>
                        </a:rPr>
                        <a:t>UNIT 2 ASSESSMENT</a:t>
                      </a:r>
                      <a:endParaRPr sz="1400">
                        <a:latin typeface="Inter"/>
                        <a:ea typeface="Inter"/>
                        <a:cs typeface="Inter"/>
                        <a:sym typeface="Inter"/>
                      </a:endParaRPr>
                    </a:p>
                  </a:txBody>
                  <a:tcPr marT="91425" marB="91425" marR="91450" marL="91450"/>
                </a:tc>
                <a:tc hMerge="1"/>
              </a:tr>
              <a:tr h="787700">
                <a:tc>
                  <a:txBody>
                    <a:bodyPr/>
                    <a:lstStyle/>
                    <a:p>
                      <a:pPr indent="0" lvl="0" marL="0" rtl="0" algn="l">
                        <a:lnSpc>
                          <a:spcPct val="100000"/>
                        </a:lnSpc>
                        <a:spcBef>
                          <a:spcPts val="0"/>
                        </a:spcBef>
                        <a:spcAft>
                          <a:spcPts val="0"/>
                        </a:spcAft>
                        <a:buClr>
                          <a:schemeClr val="dk1"/>
                        </a:buClr>
                        <a:buSzPts val="1100"/>
                        <a:buFont typeface="Arial"/>
                        <a:buNone/>
                      </a:pPr>
                      <a:r>
                        <a:rPr b="1" lang="en" sz="1400">
                          <a:solidFill>
                            <a:schemeClr val="dk1"/>
                          </a:solidFill>
                          <a:latin typeface="Inter"/>
                          <a:ea typeface="Inter"/>
                          <a:cs typeface="Inter"/>
                          <a:sym typeface="Inter"/>
                        </a:rPr>
                        <a:t>SUPPORTING QUESTION</a:t>
                      </a:r>
                      <a:endParaRPr b="1" sz="1400">
                        <a:latin typeface="Inter"/>
                        <a:ea typeface="Inter"/>
                        <a:cs typeface="Inter"/>
                        <a:sym typeface="Inter"/>
                      </a:endParaRPr>
                    </a:p>
                  </a:txBody>
                  <a:tcPr marT="91425" marB="91425" marR="91450" marL="91450"/>
                </a:tc>
                <a:tc grid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50" marL="91450"/>
                </a:tc>
                <a:tc hMerge="1"/>
              </a:tr>
              <a:tr h="518150">
                <a:tc>
                  <a:txBody>
                    <a:bodyPr/>
                    <a:lstStyle/>
                    <a:p>
                      <a:pPr indent="0" lvl="0" marL="0" rtl="0" algn="l">
                        <a:lnSpc>
                          <a:spcPct val="100000"/>
                        </a:lnSpc>
                        <a:spcBef>
                          <a:spcPts val="0"/>
                        </a:spcBef>
                        <a:spcAft>
                          <a:spcPts val="0"/>
                        </a:spcAft>
                        <a:buNone/>
                      </a:pPr>
                      <a:r>
                        <a:rPr b="1" lang="en" sz="1400">
                          <a:solidFill>
                            <a:schemeClr val="dk1"/>
                          </a:solidFill>
                          <a:latin typeface="Inter"/>
                          <a:ea typeface="Inter"/>
                          <a:cs typeface="Inter"/>
                          <a:sym typeface="Inter"/>
                        </a:rPr>
                        <a:t>STANDARD(S)</a:t>
                      </a:r>
                      <a:endParaRPr b="1" sz="1400">
                        <a:solidFill>
                          <a:schemeClr val="dk1"/>
                        </a:solidFill>
                        <a:latin typeface="Inter"/>
                        <a:ea typeface="Inter"/>
                        <a:cs typeface="Inter"/>
                        <a:sym typeface="Inter"/>
                      </a:endParaRPr>
                    </a:p>
                  </a:txBody>
                  <a:tcPr marT="91425" marB="91425" marR="91450" marL="91450"/>
                </a:tc>
                <a:tc gridSpan="2">
                  <a:txBody>
                    <a:bodyPr/>
                    <a:lstStyle/>
                    <a:p>
                      <a:pPr indent="0" lvl="0" marL="0" rtl="0" algn="l">
                        <a:spcBef>
                          <a:spcPts val="0"/>
                        </a:spcBef>
                        <a:spcAft>
                          <a:spcPts val="0"/>
                        </a:spcAft>
                        <a:buNone/>
                      </a:pPr>
                      <a:r>
                        <a:rPr lang="en">
                          <a:solidFill>
                            <a:schemeClr val="dk1"/>
                          </a:solidFill>
                          <a:latin typeface="Inter"/>
                          <a:ea typeface="Inter"/>
                          <a:cs typeface="Inter"/>
                          <a:sym typeface="Inter"/>
                        </a:rPr>
                        <a:t>2.12, 2.13, 2.14, 2.15, 2.20</a:t>
                      </a:r>
                      <a:endParaRPr>
                        <a:latin typeface="Inter"/>
                        <a:ea typeface="Inter"/>
                        <a:cs typeface="Inter"/>
                        <a:sym typeface="Inter"/>
                      </a:endParaRPr>
                    </a:p>
                  </a:txBody>
                  <a:tcPr marT="91425" marB="91425" marR="91450" marL="91450"/>
                </a:tc>
                <a:tc hMerge="1"/>
              </a:tr>
              <a:tr h="787700">
                <a:tc>
                  <a:txBody>
                    <a:bodyPr/>
                    <a:lstStyle/>
                    <a:p>
                      <a:pPr indent="0" lvl="0" marL="0" rtl="0" algn="l">
                        <a:lnSpc>
                          <a:spcPct val="100000"/>
                        </a:lnSpc>
                        <a:spcBef>
                          <a:spcPts val="0"/>
                        </a:spcBef>
                        <a:spcAft>
                          <a:spcPts val="0"/>
                        </a:spcAft>
                        <a:buClr>
                          <a:schemeClr val="dk1"/>
                        </a:buClr>
                        <a:buSzPts val="1100"/>
                        <a:buFont typeface="Arial"/>
                        <a:buNone/>
                      </a:pPr>
                      <a:r>
                        <a:rPr b="1" lang="en" sz="1400">
                          <a:solidFill>
                            <a:schemeClr val="dk1"/>
                          </a:solidFill>
                          <a:latin typeface="Inter"/>
                          <a:ea typeface="Inter"/>
                          <a:cs typeface="Inter"/>
                          <a:sym typeface="Inter"/>
                        </a:rPr>
                        <a:t>FOCUS SKILL(S)</a:t>
                      </a:r>
                      <a:endParaRPr b="1" sz="1400">
                        <a:solidFill>
                          <a:schemeClr val="dk1"/>
                        </a:solidFill>
                        <a:latin typeface="Inter"/>
                        <a:ea typeface="Inter"/>
                        <a:cs typeface="Inter"/>
                        <a:sym typeface="Inter"/>
                      </a:endParaRPr>
                    </a:p>
                  </a:txBody>
                  <a:tcPr marT="91425" marB="91425" marR="91450" marL="91450"/>
                </a:tc>
                <a:tc gridSpan="2">
                  <a:txBody>
                    <a:bodyPr/>
                    <a:lstStyle/>
                    <a:p>
                      <a:pPr indent="0" lvl="0" marL="0" rtl="0" algn="l">
                        <a:spcBef>
                          <a:spcPts val="0"/>
                        </a:spcBef>
                        <a:spcAft>
                          <a:spcPts val="0"/>
                        </a:spcAft>
                        <a:buNone/>
                      </a:pPr>
                      <a:r>
                        <a:rPr lang="en">
                          <a:latin typeface="Inter"/>
                          <a:ea typeface="Inter"/>
                          <a:cs typeface="Inter"/>
                          <a:sym typeface="Inter"/>
                        </a:rPr>
                        <a:t>Causation</a:t>
                      </a:r>
                      <a:endParaRPr>
                        <a:latin typeface="Inter"/>
                        <a:ea typeface="Inter"/>
                        <a:cs typeface="Inter"/>
                        <a:sym typeface="Inter"/>
                      </a:endParaRPr>
                    </a:p>
                    <a:p>
                      <a:pPr indent="0" lvl="0" marL="0" rtl="0" algn="l">
                        <a:spcBef>
                          <a:spcPts val="0"/>
                        </a:spcBef>
                        <a:spcAft>
                          <a:spcPts val="0"/>
                        </a:spcAft>
                        <a:buNone/>
                      </a:pPr>
                      <a:r>
                        <a:rPr lang="en">
                          <a:latin typeface="Inter"/>
                          <a:ea typeface="Inter"/>
                          <a:cs typeface="Inter"/>
                          <a:sym typeface="Inter"/>
                        </a:rPr>
                        <a:t>Context</a:t>
                      </a:r>
                      <a:endParaRPr>
                        <a:latin typeface="Inter"/>
                        <a:ea typeface="Inter"/>
                        <a:cs typeface="Inter"/>
                        <a:sym typeface="Inter"/>
                      </a:endParaRPr>
                    </a:p>
                  </a:txBody>
                  <a:tcPr marT="91425" marB="91425" marR="91450" marL="91450"/>
                </a:tc>
                <a:tc hMerge="1"/>
              </a:tr>
              <a:tr h="678325">
                <a:tc rowSpan="2">
                  <a:txBody>
                    <a:bodyPr/>
                    <a:lstStyle/>
                    <a:p>
                      <a:pPr indent="0" lvl="0" marL="0" rtl="0" algn="l">
                        <a:lnSpc>
                          <a:spcPct val="100000"/>
                        </a:lnSpc>
                        <a:spcBef>
                          <a:spcPts val="0"/>
                        </a:spcBef>
                        <a:spcAft>
                          <a:spcPts val="0"/>
                        </a:spcAft>
                        <a:buNone/>
                      </a:pPr>
                      <a:r>
                        <a:rPr b="1" lang="en" sz="1400">
                          <a:solidFill>
                            <a:schemeClr val="dk1"/>
                          </a:solidFill>
                          <a:latin typeface="Inter"/>
                          <a:ea typeface="Inter"/>
                          <a:cs typeface="Inter"/>
                          <a:sym typeface="Inter"/>
                        </a:rPr>
                        <a:t>ACTIVITY 1 - </a:t>
                      </a:r>
                      <a:endParaRPr b="1" sz="14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400">
                          <a:solidFill>
                            <a:schemeClr val="dk1"/>
                          </a:solidFill>
                          <a:latin typeface="Inter"/>
                          <a:ea typeface="Inter"/>
                          <a:cs typeface="Inter"/>
                          <a:sym typeface="Inter"/>
                        </a:rPr>
                        <a:t>LAUNCH</a:t>
                      </a:r>
                      <a:endParaRPr sz="1400">
                        <a:latin typeface="Inter"/>
                        <a:ea typeface="Inter"/>
                        <a:cs typeface="Inter"/>
                        <a:sym typeface="Inter"/>
                      </a:endParaRPr>
                    </a:p>
                  </a:txBody>
                  <a:tcPr marT="91425" marB="91425" marR="91450" marL="91450"/>
                </a:tc>
                <a:tc gridSpan="2">
                  <a:txBody>
                    <a:bodyPr/>
                    <a:lstStyle/>
                    <a:p>
                      <a:pPr indent="0" lvl="0" marL="0" rtl="0" algn="l">
                        <a:spcBef>
                          <a:spcPts val="0"/>
                        </a:spcBef>
                        <a:spcAft>
                          <a:spcPts val="0"/>
                        </a:spcAft>
                        <a:buNone/>
                      </a:pPr>
                      <a:r>
                        <a:rPr lang="en" sz="1200">
                          <a:latin typeface="Inter"/>
                          <a:ea typeface="Inter"/>
                          <a:cs typeface="Inter"/>
                          <a:sym typeface="Inter"/>
                        </a:rPr>
                        <a:t>Students will answer the questions on the Student Worksheet using specific evidence and examples from the work they did throughout the unit.</a:t>
                      </a:r>
                      <a:endParaRPr sz="1200">
                        <a:latin typeface="Inter"/>
                        <a:ea typeface="Inter"/>
                        <a:cs typeface="Inter"/>
                        <a:sym typeface="Inter"/>
                      </a:endParaRPr>
                    </a:p>
                  </a:txBody>
                  <a:tcPr marT="91425" marB="91425" marR="91450" marL="91450">
                    <a:lnB cap="flat" cmpd="sng" w="9525">
                      <a:solidFill>
                        <a:srgbClr val="9E9E9E"/>
                      </a:solidFill>
                      <a:prstDash val="solid"/>
                      <a:round/>
                      <a:headEnd len="sm" w="sm" type="none"/>
                      <a:tailEnd len="sm" w="sm" type="none"/>
                    </a:lnB>
                  </a:tcPr>
                </a:tc>
                <a:tc hMerge="1"/>
              </a:tr>
              <a:tr h="9635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Break students up into small groups.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Unit 2 Assessment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to the students that they must answer the questions in full with </a:t>
                      </a:r>
                      <a:r>
                        <a:rPr lang="en" sz="1200">
                          <a:solidFill>
                            <a:schemeClr val="dk1"/>
                          </a:solidFill>
                          <a:latin typeface="Inter"/>
                          <a:ea typeface="Inter"/>
                          <a:cs typeface="Inter"/>
                          <a:sym typeface="Inter"/>
                        </a:rPr>
                        <a:t>specific</a:t>
                      </a:r>
                      <a:r>
                        <a:rPr lang="en" sz="1200">
                          <a:solidFill>
                            <a:schemeClr val="dk1"/>
                          </a:solidFill>
                          <a:latin typeface="Inter"/>
                          <a:ea typeface="Inter"/>
                          <a:cs typeface="Inter"/>
                          <a:sym typeface="Inter"/>
                        </a:rPr>
                        <a:t> evidence/examples before they move on to writing their raps.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Display slide 3 while they work in groups to answer the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Display slide 4 to guide them to add in specific examples and pieces of evidence.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and answer questions as needed.</a:t>
                      </a:r>
                      <a:endParaRPr sz="1200">
                        <a:solidFill>
                          <a:schemeClr val="dk1"/>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with small group to answer the questions on the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Utilize specific examples and pieces of evidence in responses.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Underline the specific evidence and examples used in each response.</a:t>
                      </a:r>
                      <a:endParaRPr sz="1200">
                        <a:solidFill>
                          <a:schemeClr val="dk1"/>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242536" cy="242536"/>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8875" lIns="98875" spcFirstLastPara="1" rIns="98875" wrap="square" tIns="988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8875" lIns="98875" spcFirstLastPara="1" rIns="98875" wrap="square" tIns="988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94038"/>
          <a:ext cx="3000000" cy="3000000"/>
        </p:xfrm>
        <a:graphic>
          <a:graphicData uri="http://schemas.openxmlformats.org/drawingml/2006/table">
            <a:tbl>
              <a:tblPr>
                <a:noFill/>
                <a:tableStyleId>{24B99285-1910-44F4-9D61-6F91C03E4222}</a:tableStyleId>
              </a:tblPr>
              <a:tblGrid>
                <a:gridCol w="1458775"/>
                <a:gridCol w="3684800"/>
                <a:gridCol w="3910450"/>
              </a:tblGrid>
              <a:tr h="663500">
                <a:tc>
                  <a:txBody>
                    <a:bodyPr/>
                    <a:lstStyle/>
                    <a:p>
                      <a:pPr indent="0" lvl="0" marL="0" rtl="0" algn="l">
                        <a:lnSpc>
                          <a:spcPct val="100000"/>
                        </a:lnSpc>
                        <a:spcBef>
                          <a:spcPts val="0"/>
                        </a:spcBef>
                        <a:spcAft>
                          <a:spcPts val="0"/>
                        </a:spcAft>
                        <a:buNone/>
                      </a:pPr>
                      <a:r>
                        <a:t/>
                      </a:r>
                      <a:endParaRPr sz="1400">
                        <a:latin typeface="Inter"/>
                        <a:ea typeface="Inter"/>
                        <a:cs typeface="Inter"/>
                        <a:sym typeface="Inter"/>
                      </a:endParaRPr>
                    </a:p>
                  </a:txBody>
                  <a:tcPr marT="91425" marB="91425" marR="91450" marL="91450"/>
                </a:tc>
                <a:tc gridSpan="2">
                  <a:txBody>
                    <a:bodyPr/>
                    <a:lstStyle/>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UNIT 2 ASSESSMENT </a:t>
                      </a:r>
                      <a:r>
                        <a:rPr lang="en" sz="1400">
                          <a:latin typeface="Inter"/>
                          <a:ea typeface="Inter"/>
                          <a:cs typeface="Inter"/>
                          <a:sym typeface="Inter"/>
                        </a:rPr>
                        <a:t>- Continued</a:t>
                      </a:r>
                      <a:endParaRPr sz="1400">
                        <a:latin typeface="Inter"/>
                        <a:ea typeface="Inter"/>
                        <a:cs typeface="Inter"/>
                        <a:sym typeface="Inter"/>
                      </a:endParaRPr>
                    </a:p>
                  </a:txBody>
                  <a:tcPr marT="91425" marB="91425" marR="91450" marL="91450"/>
                </a:tc>
                <a:tc hMerge="1"/>
              </a:tr>
              <a:tr h="706300">
                <a:tc rowSpan="2">
                  <a:txBody>
                    <a:bodyPr/>
                    <a:lstStyle/>
                    <a:p>
                      <a:pPr indent="0" lvl="0" marL="0" rtl="0" algn="l">
                        <a:lnSpc>
                          <a:spcPct val="100000"/>
                        </a:lnSpc>
                        <a:spcBef>
                          <a:spcPts val="0"/>
                        </a:spcBef>
                        <a:spcAft>
                          <a:spcPts val="0"/>
                        </a:spcAft>
                        <a:buNone/>
                      </a:pPr>
                      <a:r>
                        <a:rPr b="1" lang="en" sz="1400">
                          <a:solidFill>
                            <a:schemeClr val="dk1"/>
                          </a:solidFill>
                          <a:latin typeface="Inter"/>
                          <a:ea typeface="Inter"/>
                          <a:cs typeface="Inter"/>
                          <a:sym typeface="Inter"/>
                        </a:rPr>
                        <a:t>ACTIVITY 2-</a:t>
                      </a:r>
                      <a:endParaRPr b="1" sz="14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400">
                          <a:solidFill>
                            <a:schemeClr val="dk1"/>
                          </a:solidFill>
                          <a:latin typeface="Inter"/>
                          <a:ea typeface="Inter"/>
                          <a:cs typeface="Inter"/>
                          <a:sym typeface="Inter"/>
                        </a:rPr>
                        <a:t>PRACTICE</a:t>
                      </a:r>
                      <a:endParaRPr sz="1400">
                        <a:solidFill>
                          <a:schemeClr val="dk1"/>
                        </a:solidFill>
                        <a:latin typeface="Inter"/>
                        <a:ea typeface="Inter"/>
                        <a:cs typeface="Inter"/>
                        <a:sym typeface="Inter"/>
                      </a:endParaRPr>
                    </a:p>
                  </a:txBody>
                  <a:tcPr marT="91425" marB="91425" marR="91450" marL="91450">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Students</a:t>
                      </a:r>
                      <a:r>
                        <a:rPr lang="en" sz="1200">
                          <a:solidFill>
                            <a:schemeClr val="dk1"/>
                          </a:solidFill>
                          <a:latin typeface="Inter"/>
                          <a:ea typeface="Inter"/>
                          <a:cs typeface="Inter"/>
                          <a:sym typeface="Inter"/>
                        </a:rPr>
                        <a:t> will use their responses to the questions on the </a:t>
                      </a:r>
                      <a:r>
                        <a:rPr lang="en" sz="1200">
                          <a:solidFill>
                            <a:schemeClr val="dk1"/>
                          </a:solidFill>
                          <a:latin typeface="Inter"/>
                          <a:ea typeface="Inter"/>
                          <a:cs typeface="Inter"/>
                          <a:sym typeface="Inter"/>
                        </a:rPr>
                        <a:t>students</a:t>
                      </a:r>
                      <a:r>
                        <a:rPr lang="en" sz="1200">
                          <a:solidFill>
                            <a:schemeClr val="dk1"/>
                          </a:solidFill>
                          <a:latin typeface="Inter"/>
                          <a:ea typeface="Inter"/>
                          <a:cs typeface="Inter"/>
                          <a:sym typeface="Inter"/>
                        </a:rPr>
                        <a:t> worksheet to write raps. Their verses need to be at least four lines per question and they must rhyme. The verses should fit together to create one cohesive rap. If needed, students can move around the order of the questions to make it fit together better.</a:t>
                      </a:r>
                      <a:endParaRPr sz="1200">
                        <a:solidFill>
                          <a:schemeClr val="dk1"/>
                        </a:solidFill>
                        <a:latin typeface="Inter"/>
                        <a:ea typeface="Inter"/>
                        <a:cs typeface="Inter"/>
                        <a:sym typeface="Inter"/>
                      </a:endParaRPr>
                    </a:p>
                  </a:txBody>
                  <a:tcPr marT="91425" marB="91425" marR="91450" marL="91450"/>
                </a:tc>
                <a:tc hMerge="1"/>
              </a:tr>
              <a:tr h="10628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the expectations of the raps on slide 5.</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and answer </a:t>
                      </a:r>
                      <a:r>
                        <a:rPr lang="en" sz="1200">
                          <a:solidFill>
                            <a:schemeClr val="dk1"/>
                          </a:solidFill>
                          <a:latin typeface="Inter"/>
                          <a:ea typeface="Inter"/>
                          <a:cs typeface="Inter"/>
                          <a:sym typeface="Inter"/>
                        </a:rPr>
                        <a:t>questions</a:t>
                      </a:r>
                      <a:r>
                        <a:rPr lang="en" sz="1200">
                          <a:solidFill>
                            <a:schemeClr val="dk1"/>
                          </a:solidFill>
                          <a:latin typeface="Inter"/>
                          <a:ea typeface="Inter"/>
                          <a:cs typeface="Inter"/>
                          <a:sym typeface="Inter"/>
                        </a:rPr>
                        <a:t> as needed.</a:t>
                      </a:r>
                      <a:endParaRPr sz="1200">
                        <a:solidFill>
                          <a:schemeClr val="dk1"/>
                        </a:solidFill>
                        <a:latin typeface="Inter"/>
                        <a:ea typeface="Inter"/>
                        <a:cs typeface="Inter"/>
                        <a:sym typeface="Inter"/>
                      </a:endParaRPr>
                    </a:p>
                  </a:txBody>
                  <a:tcPr marT="91425" marB="91425" marR="91450" marL="91450">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with a group to turn the responses to each question into a rap verse.</a:t>
                      </a:r>
                      <a:endParaRPr sz="1200">
                        <a:solidFill>
                          <a:schemeClr val="dk1"/>
                        </a:solidFill>
                        <a:latin typeface="Inter"/>
                        <a:ea typeface="Inter"/>
                        <a:cs typeface="Inter"/>
                        <a:sym typeface="Inter"/>
                      </a:endParaRPr>
                    </a:p>
                  </a:txBody>
                  <a:tcPr marT="91425" marB="91425" marR="91450" marL="91450">
                    <a:lnB cap="flat" cmpd="sng" w="9525">
                      <a:solidFill>
                        <a:srgbClr val="9E9E9E"/>
                      </a:solidFill>
                      <a:prstDash val="solid"/>
                      <a:round/>
                      <a:headEnd len="sm" w="sm" type="none"/>
                      <a:tailEnd len="sm" w="sm" type="none"/>
                    </a:lnB>
                  </a:tcPr>
                </a:tc>
              </a:tr>
              <a:tr h="759550">
                <a:tc rowSpan="2">
                  <a:txBody>
                    <a:bodyPr/>
                    <a:lstStyle/>
                    <a:p>
                      <a:pPr indent="0" lvl="0" marL="0" rtl="0" algn="l">
                        <a:lnSpc>
                          <a:spcPct val="100000"/>
                        </a:lnSpc>
                        <a:spcBef>
                          <a:spcPts val="0"/>
                        </a:spcBef>
                        <a:spcAft>
                          <a:spcPts val="0"/>
                        </a:spcAft>
                        <a:buNone/>
                      </a:pPr>
                      <a:r>
                        <a:rPr b="1" lang="en" sz="1400">
                          <a:solidFill>
                            <a:schemeClr val="dk1"/>
                          </a:solidFill>
                          <a:latin typeface="Inter"/>
                          <a:ea typeface="Inter"/>
                          <a:cs typeface="Inter"/>
                          <a:sym typeface="Inter"/>
                        </a:rPr>
                        <a:t>ACTIVITY 3-</a:t>
                      </a:r>
                      <a:endParaRPr b="1" sz="14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400">
                          <a:solidFill>
                            <a:schemeClr val="dk1"/>
                          </a:solidFill>
                          <a:latin typeface="Inter"/>
                          <a:ea typeface="Inter"/>
                          <a:cs typeface="Inter"/>
                          <a:sym typeface="Inter"/>
                        </a:rPr>
                        <a:t>EXHIBIT</a:t>
                      </a:r>
                      <a:endParaRPr b="1" sz="1400">
                        <a:solidFill>
                          <a:schemeClr val="dk1"/>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Groups will present their raps to the class. Have students write a short reflection about each rap by writing a Say-it-in-6 about the most important thing stressed in that rap. Optional: at the end, have students vote on their favorites by using a google form. Different potential categories could include: best rap, most historical rap, best presentation, etc.</a:t>
                      </a:r>
                      <a:endParaRPr sz="1200">
                        <a:solidFill>
                          <a:schemeClr val="dk1"/>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862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expectations for rap presentations.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Optional: create and distribute access to a Google form to vote for best raps</a:t>
                      </a:r>
                      <a:endParaRPr sz="1200">
                        <a:solidFill>
                          <a:schemeClr val="dk1"/>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Present raps in front of class.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the </a:t>
                      </a:r>
                      <a:r>
                        <a:rPr lang="en" sz="1200">
                          <a:solidFill>
                            <a:schemeClr val="dk1"/>
                          </a:solidFill>
                          <a:latin typeface="Inter"/>
                          <a:ea typeface="Inter"/>
                          <a:cs typeface="Inter"/>
                          <a:sym typeface="Inter"/>
                        </a:rPr>
                        <a:t>reflection</a:t>
                      </a:r>
                      <a:r>
                        <a:rPr lang="en" sz="1200">
                          <a:solidFill>
                            <a:schemeClr val="dk1"/>
                          </a:solidFill>
                          <a:latin typeface="Inter"/>
                          <a:ea typeface="Inter"/>
                          <a:cs typeface="Inter"/>
                          <a:sym typeface="Inter"/>
                        </a:rPr>
                        <a:t> say-it-in-6 for each rap.</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Optional: vote on best raps</a:t>
                      </a:r>
                      <a:endParaRPr sz="1200">
                        <a:solidFill>
                          <a:schemeClr val="dk1"/>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8875" lIns="98875" spcFirstLastPara="1" rIns="98875" wrap="square" tIns="988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Unit 2 Assessment</a:t>
            </a:r>
            <a:r>
              <a:rPr lang="en" sz="1900">
                <a:solidFill>
                  <a:schemeClr val="dk1"/>
                </a:solidFill>
                <a:latin typeface="Plus Jakarta Sans Medium"/>
                <a:ea typeface="Plus Jakarta Sans Medium"/>
                <a:cs typeface="Plus Jakarta Sans Medium"/>
                <a:sym typeface="Plus Jakarta Sans Medium"/>
              </a:rPr>
              <a:t>: Daily Lesson Plan (120 Minutes)</a:t>
            </a:r>
            <a:endParaRPr sz="19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79881" y="89249"/>
            <a:ext cx="594302" cy="24644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242536" cy="242536"/>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8875" lIns="98875" spcFirstLastPara="1" rIns="98875" wrap="square" tIns="988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8875" lIns="98875" spcFirstLastPara="1" rIns="98875" wrap="square" tIns="988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94038"/>
          <a:ext cx="3000000" cy="3000000"/>
        </p:xfrm>
        <a:graphic>
          <a:graphicData uri="http://schemas.openxmlformats.org/drawingml/2006/table">
            <a:tbl>
              <a:tblPr>
                <a:noFill/>
                <a:tableStyleId>{24B99285-1910-44F4-9D61-6F91C03E4222}</a:tableStyleId>
              </a:tblPr>
              <a:tblGrid>
                <a:gridCol w="1458775"/>
                <a:gridCol w="3684800"/>
                <a:gridCol w="3910450"/>
              </a:tblGrid>
              <a:tr h="663500">
                <a:tc>
                  <a:txBody>
                    <a:bodyPr/>
                    <a:lstStyle/>
                    <a:p>
                      <a:pPr indent="0" lvl="0" marL="0" rtl="0" algn="l">
                        <a:lnSpc>
                          <a:spcPct val="100000"/>
                        </a:lnSpc>
                        <a:spcBef>
                          <a:spcPts val="0"/>
                        </a:spcBef>
                        <a:spcAft>
                          <a:spcPts val="0"/>
                        </a:spcAft>
                        <a:buNone/>
                      </a:pPr>
                      <a:r>
                        <a:t/>
                      </a:r>
                      <a:endParaRPr sz="1400">
                        <a:latin typeface="Inter"/>
                        <a:ea typeface="Inter"/>
                        <a:cs typeface="Inter"/>
                        <a:sym typeface="Inter"/>
                      </a:endParaRPr>
                    </a:p>
                  </a:txBody>
                  <a:tcPr marT="91425" marB="91425" marR="91450" marL="91450"/>
                </a:tc>
                <a:tc gridSpan="2">
                  <a:txBody>
                    <a:bodyPr/>
                    <a:lstStyle/>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UNIT 2 ASSESSMENT</a:t>
                      </a:r>
                      <a:r>
                        <a:rPr lang="en" sz="1400">
                          <a:latin typeface="Inter"/>
                          <a:ea typeface="Inter"/>
                          <a:cs typeface="Inter"/>
                          <a:sym typeface="Inter"/>
                        </a:rPr>
                        <a:t>- Continued</a:t>
                      </a:r>
                      <a:endParaRPr sz="1400">
                        <a:latin typeface="Inter"/>
                        <a:ea typeface="Inter"/>
                        <a:cs typeface="Inter"/>
                        <a:sym typeface="Inter"/>
                      </a:endParaRPr>
                    </a:p>
                  </a:txBody>
                  <a:tcPr marT="91425" marB="91425" marR="91450" marL="91450"/>
                </a:tc>
                <a:tc hMerge="1"/>
              </a:tr>
              <a:tr h="651450">
                <a:tc rowSpan="2">
                  <a:txBody>
                    <a:bodyPr/>
                    <a:lstStyle/>
                    <a:p>
                      <a:pPr indent="0" lvl="0" marL="0" rtl="0" algn="l">
                        <a:lnSpc>
                          <a:spcPct val="100000"/>
                        </a:lnSpc>
                        <a:spcBef>
                          <a:spcPts val="0"/>
                        </a:spcBef>
                        <a:spcAft>
                          <a:spcPts val="0"/>
                        </a:spcAft>
                        <a:buNone/>
                      </a:pPr>
                      <a:r>
                        <a:rPr b="1" lang="en" sz="1400">
                          <a:solidFill>
                            <a:schemeClr val="dk1"/>
                          </a:solidFill>
                          <a:latin typeface="Inter"/>
                          <a:ea typeface="Inter"/>
                          <a:cs typeface="Inter"/>
                          <a:sym typeface="Inter"/>
                        </a:rPr>
                        <a:t>CONCLUSION</a:t>
                      </a:r>
                      <a:endParaRPr sz="1400">
                        <a:latin typeface="Inter"/>
                        <a:ea typeface="Inter"/>
                        <a:cs typeface="Inter"/>
                        <a:sym typeface="Inter"/>
                      </a:endParaRPr>
                    </a:p>
                  </a:txBody>
                  <a:tcPr marT="91425" marB="91425" marR="91450" marL="91450"/>
                </a:tc>
                <a:tc gridSpan="2">
                  <a:txBody>
                    <a:bodyPr/>
                    <a:lstStyle/>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50" marL="91450">
                    <a:lnB cap="flat" cmpd="sng" w="9525">
                      <a:solidFill>
                        <a:srgbClr val="9E9E9E"/>
                      </a:solidFill>
                      <a:prstDash val="solid"/>
                      <a:round/>
                      <a:headEnd len="sm" w="sm" type="none"/>
                      <a:tailEnd len="sm" w="sm" type="none"/>
                    </a:lnB>
                  </a:tcPr>
                </a:tc>
                <a:tc hMerge="1"/>
              </a:tr>
              <a:tr h="11862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t/>
                      </a:r>
                      <a:endParaRPr sz="1200">
                        <a:solidFill>
                          <a:schemeClr val="dk1"/>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t/>
                      </a:r>
                      <a:endParaRPr sz="1200">
                        <a:solidFill>
                          <a:schemeClr val="dk1"/>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8875" lIns="98875" spcFirstLastPara="1" rIns="98875" wrap="square" tIns="988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Unit 2 Assessment</a:t>
            </a:r>
            <a:r>
              <a:rPr lang="en" sz="1900">
                <a:solidFill>
                  <a:schemeClr val="dk1"/>
                </a:solidFill>
                <a:latin typeface="Plus Jakarta Sans Medium"/>
                <a:ea typeface="Plus Jakarta Sans Medium"/>
                <a:cs typeface="Plus Jakarta Sans Medium"/>
                <a:sym typeface="Plus Jakarta Sans Medium"/>
              </a:rPr>
              <a:t>: Daily Lesson Plan (120 Minutes)</a:t>
            </a:r>
            <a:endParaRPr sz="1900">
              <a:solidFill>
                <a:srgbClr val="000000"/>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4">
            <a:alphaModFix/>
          </a:blip>
          <a:stretch>
            <a:fillRect/>
          </a:stretch>
        </p:blipFill>
        <p:spPr>
          <a:xfrm>
            <a:off x="279881" y="89249"/>
            <a:ext cx="594302" cy="24644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