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10287000" cx="18288000"/>
  <p:notesSz cx="6858000" cy="9144000"/>
  <p:embeddedFontLst>
    <p:embeddedFont>
      <p:font typeface="Halant"/>
      <p:bold r:id="rId21"/>
    </p:embeddedFont>
    <p:embeddedFont>
      <p:font typeface="Inter"/>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5" Type="http://schemas.openxmlformats.org/officeDocument/2006/relationships/font" Target="fonts/Inter-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328990659b5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g328990659b5_0_1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328990659b5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g328990659b5_0_3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328990659b5_0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g328990659b5_0_2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g328990659b5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g328990659b5_0_2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2d42b94520a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g2d42b94520a_0_2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d42b94520a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d42b94520a_0_1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28990659b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g328990659b5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d42b94520a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g2d42b94520a_0_1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328990659b5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g328990659b5_0_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328990659b5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g328990659b5_0_1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328990659b5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g328990659b5_0_1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328990659b5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g328990659b5_0_16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pSp>
        <p:nvGrpSpPr>
          <p:cNvPr id="159" name="Google Shape;159;p25"/>
          <p:cNvGrpSpPr/>
          <p:nvPr/>
        </p:nvGrpSpPr>
        <p:grpSpPr>
          <a:xfrm>
            <a:off x="-31071" y="-180826"/>
            <a:ext cx="4239084" cy="10467826"/>
            <a:chOff x="0" y="-241102"/>
            <a:chExt cx="5652112" cy="13957102"/>
          </a:xfrm>
        </p:grpSpPr>
        <p:grpSp>
          <p:nvGrpSpPr>
            <p:cNvPr id="160" name="Google Shape;160;p25"/>
            <p:cNvGrpSpPr/>
            <p:nvPr/>
          </p:nvGrpSpPr>
          <p:grpSpPr>
            <a:xfrm>
              <a:off x="2826056" y="-241102"/>
              <a:ext cx="2826056" cy="13957102"/>
              <a:chOff x="0" y="-47625"/>
              <a:chExt cx="558233" cy="2756958"/>
            </a:xfrm>
          </p:grpSpPr>
          <p:sp>
            <p:nvSpPr>
              <p:cNvPr id="161" name="Google Shape;16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2" name="Google Shape;162;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3" name="Google Shape;163;p25"/>
            <p:cNvGrpSpPr/>
            <p:nvPr/>
          </p:nvGrpSpPr>
          <p:grpSpPr>
            <a:xfrm>
              <a:off x="1413028" y="-241102"/>
              <a:ext cx="2826056" cy="13957102"/>
              <a:chOff x="0" y="-47625"/>
              <a:chExt cx="558233" cy="2756958"/>
            </a:xfrm>
          </p:grpSpPr>
          <p:sp>
            <p:nvSpPr>
              <p:cNvPr id="164" name="Google Shape;16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65" name="Google Shape;165;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p25"/>
            <p:cNvGrpSpPr/>
            <p:nvPr/>
          </p:nvGrpSpPr>
          <p:grpSpPr>
            <a:xfrm>
              <a:off x="0" y="-241102"/>
              <a:ext cx="2826056" cy="13957102"/>
              <a:chOff x="0" y="-47625"/>
              <a:chExt cx="558233" cy="2756958"/>
            </a:xfrm>
          </p:grpSpPr>
          <p:sp>
            <p:nvSpPr>
              <p:cNvPr id="167" name="Google Shape;16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68" name="Google Shape;168;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69" name="Google Shape;169;p25"/>
          <p:cNvSpPr txBox="1"/>
          <p:nvPr/>
        </p:nvSpPr>
        <p:spPr>
          <a:xfrm>
            <a:off x="4353388" y="3978991"/>
            <a:ext cx="14079900" cy="1569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10199">
                <a:solidFill>
                  <a:srgbClr val="231F20"/>
                </a:solidFill>
                <a:latin typeface="Halant"/>
                <a:ea typeface="Halant"/>
                <a:cs typeface="Halant"/>
                <a:sym typeface="Halant"/>
              </a:rPr>
              <a:t>ASSESSMENT</a:t>
            </a:r>
            <a:endParaRPr sz="1100"/>
          </a:p>
        </p:txBody>
      </p:sp>
      <p:sp>
        <p:nvSpPr>
          <p:cNvPr id="170" name="Google Shape;170;p25"/>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1" name="Google Shape;171;p25"/>
          <p:cNvSpPr txBox="1"/>
          <p:nvPr/>
        </p:nvSpPr>
        <p:spPr>
          <a:xfrm>
            <a:off x="4572000" y="5502313"/>
            <a:ext cx="13502100" cy="8058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5235">
                <a:solidFill>
                  <a:srgbClr val="231F20"/>
                </a:solidFill>
                <a:latin typeface="Inter"/>
                <a:ea typeface="Inter"/>
                <a:cs typeface="Inter"/>
                <a:sym typeface="Inter"/>
              </a:rPr>
              <a:t>Unit 2: Americas: Colonization &amp; Conquest</a:t>
            </a:r>
            <a:endParaRPr sz="900"/>
          </a:p>
        </p:txBody>
      </p:sp>
      <p:sp>
        <p:nvSpPr>
          <p:cNvPr id="172" name="Google Shape;172;p25"/>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3" name="Google Shape;173;p2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4" name="Google Shape;174;p25"/>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75" name="Google Shape;175;p2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34"/>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84" name="Google Shape;384;p34"/>
          <p:cNvGrpSpPr/>
          <p:nvPr/>
        </p:nvGrpSpPr>
        <p:grpSpPr>
          <a:xfrm>
            <a:off x="15859155" y="-98041"/>
            <a:ext cx="1562625" cy="1771271"/>
            <a:chOff x="0" y="-130721"/>
            <a:chExt cx="2083500" cy="2361695"/>
          </a:xfrm>
        </p:grpSpPr>
        <p:grpSp>
          <p:nvGrpSpPr>
            <p:cNvPr id="385" name="Google Shape;385;p34"/>
            <p:cNvGrpSpPr/>
            <p:nvPr/>
          </p:nvGrpSpPr>
          <p:grpSpPr>
            <a:xfrm>
              <a:off x="75599" y="-130721"/>
              <a:ext cx="1932614" cy="2361695"/>
              <a:chOff x="0" y="-47625"/>
              <a:chExt cx="704100" cy="860425"/>
            </a:xfrm>
          </p:grpSpPr>
          <p:sp>
            <p:nvSpPr>
              <p:cNvPr id="386" name="Google Shape;386;p3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3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8" name="Google Shape;388;p3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9</a:t>
              </a:r>
              <a:endParaRPr/>
            </a:p>
          </p:txBody>
        </p:sp>
      </p:grpSp>
      <p:sp>
        <p:nvSpPr>
          <p:cNvPr id="389" name="Google Shape;389;p34"/>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90" name="Google Shape;390;p34"/>
          <p:cNvGrpSpPr/>
          <p:nvPr/>
        </p:nvGrpSpPr>
        <p:grpSpPr>
          <a:xfrm>
            <a:off x="-254016" y="9230009"/>
            <a:ext cx="18796043" cy="937448"/>
            <a:chOff x="204" y="0"/>
            <a:chExt cx="25061391" cy="1249931"/>
          </a:xfrm>
        </p:grpSpPr>
        <p:grpSp>
          <p:nvGrpSpPr>
            <p:cNvPr id="391" name="Google Shape;391;p34"/>
            <p:cNvGrpSpPr/>
            <p:nvPr/>
          </p:nvGrpSpPr>
          <p:grpSpPr>
            <a:xfrm rot="5400000">
              <a:off x="12002369" y="-11663474"/>
              <a:ext cx="1249931" cy="24576878"/>
              <a:chOff x="0" y="-38100"/>
              <a:chExt cx="246900" cy="4854692"/>
            </a:xfrm>
          </p:grpSpPr>
          <p:sp>
            <p:nvSpPr>
              <p:cNvPr id="392" name="Google Shape;392;p3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93" name="Google Shape;393;p3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94" name="Google Shape;394;p3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95" name="Google Shape;395;p3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96" name="Google Shape;396;p3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97" name="Google Shape;397;p34"/>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98" name="Google Shape;398;p34"/>
          <p:cNvSpPr txBox="1"/>
          <p:nvPr/>
        </p:nvSpPr>
        <p:spPr>
          <a:xfrm>
            <a:off x="574300" y="1548700"/>
            <a:ext cx="13920600" cy="731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2400">
                <a:solidFill>
                  <a:schemeClr val="dk1"/>
                </a:solidFill>
                <a:latin typeface="Inter"/>
                <a:ea typeface="Inter"/>
                <a:cs typeface="Inter"/>
                <a:sym typeface="Inter"/>
              </a:rPr>
              <a:t>“Their reason for killing and destroying such an infinite number of souls is that Christians have </a:t>
            </a:r>
            <a:r>
              <a:rPr lang="en-US" sz="2400">
                <a:solidFill>
                  <a:schemeClr val="dk1"/>
                </a:solidFill>
                <a:highlight>
                  <a:srgbClr val="E95C3D"/>
                </a:highlight>
                <a:latin typeface="Inter"/>
                <a:ea typeface="Inter"/>
                <a:cs typeface="Inter"/>
                <a:sym typeface="Inter"/>
              </a:rPr>
              <a:t>an ultimate aim, which is to acquire gold, and to swell themselves with riches</a:t>
            </a:r>
            <a:r>
              <a:rPr lang="en-US" sz="2400">
                <a:solidFill>
                  <a:schemeClr val="dk1"/>
                </a:solidFill>
                <a:latin typeface="Inter"/>
                <a:ea typeface="Inter"/>
                <a:cs typeface="Inter"/>
                <a:sym typeface="Inter"/>
              </a:rPr>
              <a:t> in a very brief time and thus rise to a high estate disproportionate to their merits. It should be kept in mind that </a:t>
            </a:r>
            <a:r>
              <a:rPr lang="en-US" sz="2400">
                <a:solidFill>
                  <a:schemeClr val="dk1"/>
                </a:solidFill>
                <a:highlight>
                  <a:srgbClr val="E95C3D"/>
                </a:highlight>
                <a:latin typeface="Inter"/>
                <a:ea typeface="Inter"/>
                <a:cs typeface="Inter"/>
                <a:sym typeface="Inter"/>
              </a:rPr>
              <a:t>their insatiable greed and ambition, the greatest ever seen in the world, is the cause of their villainies.</a:t>
            </a:r>
            <a:r>
              <a:rPr lang="en-US" sz="2400">
                <a:solidFill>
                  <a:schemeClr val="dk1"/>
                </a:solidFill>
                <a:latin typeface="Inter"/>
                <a:ea typeface="Inter"/>
                <a:cs typeface="Inter"/>
                <a:sym typeface="Inter"/>
              </a:rPr>
              <a:t> And also, those lands are so rich and felicitous, the native peoples so meek and patient, so easy to subject, that our </a:t>
            </a:r>
            <a:r>
              <a:rPr lang="en-US" sz="2400">
                <a:solidFill>
                  <a:schemeClr val="dk1"/>
                </a:solidFill>
                <a:highlight>
                  <a:srgbClr val="E95C3D"/>
                </a:highlight>
                <a:latin typeface="Inter"/>
                <a:ea typeface="Inter"/>
                <a:cs typeface="Inter"/>
                <a:sym typeface="Inter"/>
              </a:rPr>
              <a:t>Spaniards have no more consideration for them than beasts.</a:t>
            </a:r>
            <a:r>
              <a:rPr lang="en-US" sz="2400">
                <a:solidFill>
                  <a:schemeClr val="dk1"/>
                </a:solidFill>
                <a:latin typeface="Inter"/>
                <a:ea typeface="Inter"/>
                <a:cs typeface="Inter"/>
                <a:sym typeface="Inter"/>
              </a:rPr>
              <a:t> And I say this from my own knowledge of the acts I witnessed. But I should not say “than beasts” for, thanks be to God, they have treated beasts with some respect; I should say instead like excrement on the public squares. And thus </a:t>
            </a:r>
            <a:r>
              <a:rPr lang="en-US" sz="2400">
                <a:solidFill>
                  <a:schemeClr val="dk1"/>
                </a:solidFill>
                <a:highlight>
                  <a:srgbClr val="E95C3D"/>
                </a:highlight>
                <a:latin typeface="Inter"/>
                <a:ea typeface="Inter"/>
                <a:cs typeface="Inter"/>
                <a:sym typeface="Inter"/>
              </a:rPr>
              <a:t>they have deprived the Indians of their lives and souls, for the millions I mentioned have died</a:t>
            </a:r>
            <a:r>
              <a:rPr lang="en-US" sz="2400">
                <a:solidFill>
                  <a:schemeClr val="dk1"/>
                </a:solidFill>
                <a:latin typeface="Inter"/>
                <a:ea typeface="Inter"/>
                <a:cs typeface="Inter"/>
                <a:sym typeface="Inter"/>
              </a:rPr>
              <a:t> without the Faith and without the benefit of sacraments. This is a well-known and proven fact which even the tyrant Governors, themselves killers, know and admit. And </a:t>
            </a:r>
            <a:r>
              <a:rPr lang="en-US" sz="2400">
                <a:solidFill>
                  <a:schemeClr val="dk1"/>
                </a:solidFill>
                <a:highlight>
                  <a:srgbClr val="E95C3D"/>
                </a:highlight>
                <a:latin typeface="Inter"/>
                <a:ea typeface="Inter"/>
                <a:cs typeface="Inter"/>
                <a:sym typeface="Inter"/>
              </a:rPr>
              <a:t>never have the Indians in all the Indies committed any act against the Spanish Christians, until those Christians have first and many times committed countless cruel aggressions against them</a:t>
            </a:r>
            <a:r>
              <a:rPr lang="en-US" sz="2400">
                <a:solidFill>
                  <a:schemeClr val="dk1"/>
                </a:solidFill>
                <a:latin typeface="Inter"/>
                <a:ea typeface="Inter"/>
                <a:cs typeface="Inter"/>
                <a:sym typeface="Inter"/>
              </a:rPr>
              <a:t> or against neighboring nations. For in the beginning the Indians regarded the Spaniards as angels from Heaven. </a:t>
            </a:r>
            <a:r>
              <a:rPr lang="en-US" sz="2400">
                <a:solidFill>
                  <a:schemeClr val="dk1"/>
                </a:solidFill>
                <a:highlight>
                  <a:srgbClr val="E95C3D"/>
                </a:highlight>
                <a:latin typeface="Inter"/>
                <a:ea typeface="Inter"/>
                <a:cs typeface="Inter"/>
                <a:sym typeface="Inter"/>
              </a:rPr>
              <a:t>Only after the Spaniards had used violence against them, killing, robbing, torturing, did the Indians ever rise up against them.”</a:t>
            </a:r>
            <a:endParaRPr sz="24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rPr lang="en-US" sz="2400">
                <a:solidFill>
                  <a:schemeClr val="dk1"/>
                </a:solidFill>
                <a:latin typeface="Halant"/>
                <a:ea typeface="Halant"/>
                <a:cs typeface="Halant"/>
                <a:sym typeface="Halant"/>
              </a:rPr>
              <a:t>Source: Bartolomé  de las Casas, </a:t>
            </a:r>
            <a:r>
              <a:rPr i="1" lang="en-US" sz="2400">
                <a:solidFill>
                  <a:schemeClr val="dk1"/>
                </a:solidFill>
                <a:latin typeface="Halant"/>
                <a:ea typeface="Halant"/>
                <a:cs typeface="Halant"/>
                <a:sym typeface="Halant"/>
              </a:rPr>
              <a:t>A Short Account of the Destruction of the Indies</a:t>
            </a:r>
            <a:r>
              <a:rPr lang="en-US" sz="2400">
                <a:solidFill>
                  <a:schemeClr val="dk1"/>
                </a:solidFill>
                <a:latin typeface="Halant"/>
                <a:ea typeface="Halant"/>
                <a:cs typeface="Halant"/>
                <a:sym typeface="Halant"/>
              </a:rPr>
              <a:t>, 1542.</a:t>
            </a:r>
            <a:endParaRPr sz="24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b="1" sz="3200">
              <a:solidFill>
                <a:schemeClr val="dk1"/>
              </a:solidFill>
              <a:latin typeface="Inter"/>
              <a:ea typeface="Inter"/>
              <a:cs typeface="Inter"/>
              <a:sym typeface="Inter"/>
            </a:endParaRPr>
          </a:p>
        </p:txBody>
      </p:sp>
      <p:sp>
        <p:nvSpPr>
          <p:cNvPr id="399" name="Google Shape;399;p34"/>
          <p:cNvSpPr/>
          <p:nvPr/>
        </p:nvSpPr>
        <p:spPr>
          <a:xfrm rot="-5400000">
            <a:off x="14994675" y="2029600"/>
            <a:ext cx="3086400" cy="35175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00" name="Google Shape;400;p34"/>
          <p:cNvSpPr txBox="1"/>
          <p:nvPr/>
        </p:nvSpPr>
        <p:spPr>
          <a:xfrm>
            <a:off x="15153975" y="2577275"/>
            <a:ext cx="31341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3rd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b="1" lang="en-US" sz="2200">
                <a:solidFill>
                  <a:schemeClr val="dk1"/>
                </a:solidFill>
                <a:latin typeface="Inter"/>
                <a:ea typeface="Inter"/>
                <a:cs typeface="Inter"/>
                <a:sym typeface="Inter"/>
              </a:rPr>
              <a:t>Circle</a:t>
            </a:r>
            <a:r>
              <a:rPr lang="en-US" sz="2200">
                <a:solidFill>
                  <a:schemeClr val="dk1"/>
                </a:solidFill>
                <a:latin typeface="Inter"/>
                <a:ea typeface="Inter"/>
                <a:cs typeface="Inter"/>
                <a:sym typeface="Inter"/>
              </a:rPr>
              <a:t> anything related to the Essential Question (impacts) and/or Historical Significance</a:t>
            </a:r>
            <a:endParaRPr sz="2200">
              <a:solidFill>
                <a:schemeClr val="dk1"/>
              </a:solidFill>
              <a:latin typeface="Inter"/>
              <a:ea typeface="Inter"/>
              <a:cs typeface="Inter"/>
              <a:sym typeface="Inter"/>
            </a:endParaRPr>
          </a:p>
        </p:txBody>
      </p:sp>
      <p:sp>
        <p:nvSpPr>
          <p:cNvPr id="401" name="Google Shape;401;p34"/>
          <p:cNvSpPr txBox="1"/>
          <p:nvPr/>
        </p:nvSpPr>
        <p:spPr>
          <a:xfrm>
            <a:off x="155800" y="2501075"/>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
        <p:nvSpPr>
          <p:cNvPr id="402" name="Google Shape;402;p34"/>
          <p:cNvSpPr txBox="1"/>
          <p:nvPr/>
        </p:nvSpPr>
        <p:spPr>
          <a:xfrm>
            <a:off x="14268775" y="3250800"/>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
        <p:nvSpPr>
          <p:cNvPr id="403" name="Google Shape;403;p34"/>
          <p:cNvSpPr txBox="1"/>
          <p:nvPr/>
        </p:nvSpPr>
        <p:spPr>
          <a:xfrm>
            <a:off x="14697000" y="6758450"/>
            <a:ext cx="3417900" cy="937500"/>
          </a:xfrm>
          <a:prstGeom prst="rect">
            <a:avLst/>
          </a:prstGeom>
          <a:solidFill>
            <a:schemeClr val="lt1"/>
          </a:solidFill>
          <a:ln cap="flat" cmpd="sng" w="2857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000">
                <a:solidFill>
                  <a:schemeClr val="dk1"/>
                </a:solidFill>
                <a:latin typeface="Inter"/>
                <a:ea typeface="Inter"/>
                <a:cs typeface="Inter"/>
                <a:sym typeface="Inter"/>
              </a:rPr>
              <a:t>Who is las Casas writing this to?</a:t>
            </a:r>
            <a:endParaRPr b="1" sz="2000">
              <a:solidFill>
                <a:schemeClr val="dk1"/>
              </a:solidFill>
              <a:latin typeface="Inter"/>
              <a:ea typeface="Inter"/>
              <a:cs typeface="Inter"/>
              <a:sym typeface="Inter"/>
            </a:endParaRPr>
          </a:p>
        </p:txBody>
      </p:sp>
      <p:sp>
        <p:nvSpPr>
          <p:cNvPr id="404" name="Google Shape;404;p34"/>
          <p:cNvSpPr/>
          <p:nvPr/>
        </p:nvSpPr>
        <p:spPr>
          <a:xfrm>
            <a:off x="3022200" y="1412775"/>
            <a:ext cx="3285300" cy="7797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5" name="Google Shape;405;p34"/>
          <p:cNvSpPr/>
          <p:nvPr/>
        </p:nvSpPr>
        <p:spPr>
          <a:xfrm>
            <a:off x="2096125" y="3539625"/>
            <a:ext cx="2475900" cy="7797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6" name="Google Shape;406;p34"/>
          <p:cNvSpPr/>
          <p:nvPr/>
        </p:nvSpPr>
        <p:spPr>
          <a:xfrm>
            <a:off x="9947175" y="4815700"/>
            <a:ext cx="3285300" cy="7797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7" name="Google Shape;407;p34"/>
          <p:cNvSpPr/>
          <p:nvPr/>
        </p:nvSpPr>
        <p:spPr>
          <a:xfrm>
            <a:off x="409875" y="6916250"/>
            <a:ext cx="4407300" cy="7797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8" name="Google Shape;408;p34"/>
          <p:cNvSpPr/>
          <p:nvPr/>
        </p:nvSpPr>
        <p:spPr>
          <a:xfrm>
            <a:off x="296825" y="7695950"/>
            <a:ext cx="7506900" cy="9375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35"/>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14" name="Google Shape;414;p35"/>
          <p:cNvGrpSpPr/>
          <p:nvPr/>
        </p:nvGrpSpPr>
        <p:grpSpPr>
          <a:xfrm>
            <a:off x="15859155" y="-98041"/>
            <a:ext cx="1562625" cy="1771271"/>
            <a:chOff x="0" y="-130721"/>
            <a:chExt cx="2083500" cy="2361695"/>
          </a:xfrm>
        </p:grpSpPr>
        <p:grpSp>
          <p:nvGrpSpPr>
            <p:cNvPr id="415" name="Google Shape;415;p35"/>
            <p:cNvGrpSpPr/>
            <p:nvPr/>
          </p:nvGrpSpPr>
          <p:grpSpPr>
            <a:xfrm>
              <a:off x="75599" y="-130721"/>
              <a:ext cx="1932614" cy="2361695"/>
              <a:chOff x="0" y="-47625"/>
              <a:chExt cx="704100" cy="860425"/>
            </a:xfrm>
          </p:grpSpPr>
          <p:sp>
            <p:nvSpPr>
              <p:cNvPr id="416" name="Google Shape;416;p3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3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18" name="Google Shape;418;p3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10</a:t>
              </a:r>
              <a:endParaRPr/>
            </a:p>
          </p:txBody>
        </p:sp>
      </p:grpSp>
      <p:sp>
        <p:nvSpPr>
          <p:cNvPr id="419" name="Google Shape;419;p35"/>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20" name="Google Shape;420;p35"/>
          <p:cNvGrpSpPr/>
          <p:nvPr/>
        </p:nvGrpSpPr>
        <p:grpSpPr>
          <a:xfrm>
            <a:off x="-254016" y="9230009"/>
            <a:ext cx="18796043" cy="937448"/>
            <a:chOff x="204" y="0"/>
            <a:chExt cx="25061391" cy="1249931"/>
          </a:xfrm>
        </p:grpSpPr>
        <p:grpSp>
          <p:nvGrpSpPr>
            <p:cNvPr id="421" name="Google Shape;421;p35"/>
            <p:cNvGrpSpPr/>
            <p:nvPr/>
          </p:nvGrpSpPr>
          <p:grpSpPr>
            <a:xfrm rot="5400000">
              <a:off x="12002369" y="-11663474"/>
              <a:ext cx="1249931" cy="24576878"/>
              <a:chOff x="0" y="-38100"/>
              <a:chExt cx="246900" cy="4854692"/>
            </a:xfrm>
          </p:grpSpPr>
          <p:sp>
            <p:nvSpPr>
              <p:cNvPr id="422" name="Google Shape;422;p3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23" name="Google Shape;423;p3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24" name="Google Shape;424;p3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25" name="Google Shape;425;p3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26" name="Google Shape;426;p3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27" name="Google Shape;427;p35"/>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pic>
        <p:nvPicPr>
          <p:cNvPr id="428" name="Google Shape;428;p35"/>
          <p:cNvPicPr preferRelativeResize="0"/>
          <p:nvPr/>
        </p:nvPicPr>
        <p:blipFill rotWithShape="1">
          <a:blip r:embed="rId4">
            <a:alphaModFix/>
          </a:blip>
          <a:srcRect b="7681" l="0" r="0" t="7808"/>
          <a:stretch/>
        </p:blipFill>
        <p:spPr>
          <a:xfrm>
            <a:off x="560100" y="1233500"/>
            <a:ext cx="6126828" cy="3451099"/>
          </a:xfrm>
          <a:prstGeom prst="rect">
            <a:avLst/>
          </a:prstGeom>
          <a:noFill/>
          <a:ln cap="flat" cmpd="sng" w="28575">
            <a:solidFill>
              <a:schemeClr val="dk1"/>
            </a:solidFill>
            <a:prstDash val="solid"/>
            <a:round/>
            <a:headEnd len="sm" w="sm" type="none"/>
            <a:tailEnd len="sm" w="sm" type="none"/>
          </a:ln>
        </p:spPr>
      </p:pic>
      <p:sp>
        <p:nvSpPr>
          <p:cNvPr id="429" name="Google Shape;429;p35"/>
          <p:cNvSpPr txBox="1"/>
          <p:nvPr/>
        </p:nvSpPr>
        <p:spPr>
          <a:xfrm>
            <a:off x="7289400" y="1674700"/>
            <a:ext cx="10132500" cy="30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Complete the written component that includes:</a:t>
            </a:r>
            <a:endParaRPr b="1" sz="2400">
              <a:solidFill>
                <a:schemeClr val="dk1"/>
              </a:solidFill>
              <a:latin typeface="Inter"/>
              <a:ea typeface="Inter"/>
              <a:cs typeface="Inter"/>
              <a:sym typeface="Inter"/>
            </a:endParaRPr>
          </a:p>
          <a:p>
            <a:pPr indent="-381000" lvl="0" marL="457200" rtl="0" algn="l">
              <a:spcBef>
                <a:spcPts val="0"/>
              </a:spcBef>
              <a:spcAft>
                <a:spcPts val="0"/>
              </a:spcAft>
              <a:buClr>
                <a:schemeClr val="dk1"/>
              </a:buClr>
              <a:buSzPts val="2400"/>
              <a:buFont typeface="Inter"/>
              <a:buChar char="●"/>
            </a:pPr>
            <a:r>
              <a:rPr lang="en-US" sz="2400">
                <a:solidFill>
                  <a:schemeClr val="dk1"/>
                </a:solidFill>
                <a:latin typeface="Inter"/>
                <a:ea typeface="Inter"/>
                <a:cs typeface="Inter"/>
                <a:sym typeface="Inter"/>
              </a:rPr>
              <a:t>A summary of the content</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Connection to the Essential Question</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Discussion of the Historical Significance</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Personal Reflection on how the source contributes to your understanding of the period or any questions that it raises for you</a:t>
            </a:r>
            <a:endParaRPr sz="2400">
              <a:solidFill>
                <a:schemeClr val="dk1"/>
              </a:solidFill>
              <a:latin typeface="Inter"/>
              <a:ea typeface="Inter"/>
              <a:cs typeface="Inter"/>
              <a:sym typeface="Inter"/>
            </a:endParaRPr>
          </a:p>
          <a:p>
            <a:pPr indent="0" lvl="0" marL="0" rtl="0" algn="l">
              <a:spcBef>
                <a:spcPts val="1000"/>
              </a:spcBef>
              <a:spcAft>
                <a:spcPts val="0"/>
              </a:spcAft>
              <a:buNone/>
            </a:pPr>
            <a:r>
              <a:t/>
            </a:r>
            <a:endParaRPr sz="3200">
              <a:solidFill>
                <a:schemeClr val="dk1"/>
              </a:solidFill>
              <a:latin typeface="Inter"/>
              <a:ea typeface="Inter"/>
              <a:cs typeface="Inter"/>
              <a:sym typeface="Inter"/>
            </a:endParaRPr>
          </a:p>
        </p:txBody>
      </p:sp>
      <p:sp>
        <p:nvSpPr>
          <p:cNvPr id="430" name="Google Shape;430;p35"/>
          <p:cNvSpPr txBox="1"/>
          <p:nvPr/>
        </p:nvSpPr>
        <p:spPr>
          <a:xfrm>
            <a:off x="560100" y="4889400"/>
            <a:ext cx="14961300" cy="43611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3200"/>
              </a:spcAft>
              <a:buNone/>
            </a:pPr>
            <a:r>
              <a:t/>
            </a:r>
            <a:endParaRPr b="1" sz="2300">
              <a:solidFill>
                <a:srgbClr val="E95C3D"/>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36"/>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36" name="Google Shape;436;p36"/>
          <p:cNvGrpSpPr/>
          <p:nvPr/>
        </p:nvGrpSpPr>
        <p:grpSpPr>
          <a:xfrm>
            <a:off x="15859155" y="-98041"/>
            <a:ext cx="1562625" cy="1771271"/>
            <a:chOff x="0" y="-130721"/>
            <a:chExt cx="2083500" cy="2361695"/>
          </a:xfrm>
        </p:grpSpPr>
        <p:grpSp>
          <p:nvGrpSpPr>
            <p:cNvPr id="437" name="Google Shape;437;p36"/>
            <p:cNvGrpSpPr/>
            <p:nvPr/>
          </p:nvGrpSpPr>
          <p:grpSpPr>
            <a:xfrm>
              <a:off x="75599" y="-130721"/>
              <a:ext cx="1932614" cy="2361695"/>
              <a:chOff x="0" y="-47625"/>
              <a:chExt cx="704100" cy="860425"/>
            </a:xfrm>
          </p:grpSpPr>
          <p:sp>
            <p:nvSpPr>
              <p:cNvPr id="438" name="Google Shape;438;p3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3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40" name="Google Shape;440;p3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11</a:t>
              </a:r>
              <a:endParaRPr/>
            </a:p>
          </p:txBody>
        </p:sp>
      </p:grpSp>
      <p:sp>
        <p:nvSpPr>
          <p:cNvPr id="441" name="Google Shape;441;p36"/>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42" name="Google Shape;442;p36"/>
          <p:cNvGrpSpPr/>
          <p:nvPr/>
        </p:nvGrpSpPr>
        <p:grpSpPr>
          <a:xfrm>
            <a:off x="-254016" y="9230009"/>
            <a:ext cx="18796043" cy="937448"/>
            <a:chOff x="204" y="0"/>
            <a:chExt cx="25061391" cy="1249931"/>
          </a:xfrm>
        </p:grpSpPr>
        <p:grpSp>
          <p:nvGrpSpPr>
            <p:cNvPr id="443" name="Google Shape;443;p36"/>
            <p:cNvGrpSpPr/>
            <p:nvPr/>
          </p:nvGrpSpPr>
          <p:grpSpPr>
            <a:xfrm rot="5400000">
              <a:off x="12002369" y="-11663474"/>
              <a:ext cx="1249931" cy="24576878"/>
              <a:chOff x="0" y="-38100"/>
              <a:chExt cx="246900" cy="4854692"/>
            </a:xfrm>
          </p:grpSpPr>
          <p:sp>
            <p:nvSpPr>
              <p:cNvPr id="444" name="Google Shape;444;p3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45" name="Google Shape;445;p3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46" name="Google Shape;446;p3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47" name="Google Shape;447;p3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48" name="Google Shape;448;p3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49" name="Google Shape;449;p36"/>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pic>
        <p:nvPicPr>
          <p:cNvPr id="450" name="Google Shape;450;p36"/>
          <p:cNvPicPr preferRelativeResize="0"/>
          <p:nvPr/>
        </p:nvPicPr>
        <p:blipFill rotWithShape="1">
          <a:blip r:embed="rId4">
            <a:alphaModFix/>
          </a:blip>
          <a:srcRect b="7681" l="0" r="0" t="7808"/>
          <a:stretch/>
        </p:blipFill>
        <p:spPr>
          <a:xfrm>
            <a:off x="560100" y="1233500"/>
            <a:ext cx="6126828" cy="3451099"/>
          </a:xfrm>
          <a:prstGeom prst="rect">
            <a:avLst/>
          </a:prstGeom>
          <a:noFill/>
          <a:ln cap="flat" cmpd="sng" w="28575">
            <a:solidFill>
              <a:schemeClr val="dk1"/>
            </a:solidFill>
            <a:prstDash val="solid"/>
            <a:round/>
            <a:headEnd len="sm" w="sm" type="none"/>
            <a:tailEnd len="sm" w="sm" type="none"/>
          </a:ln>
        </p:spPr>
      </p:pic>
      <p:sp>
        <p:nvSpPr>
          <p:cNvPr id="451" name="Google Shape;451;p36"/>
          <p:cNvSpPr txBox="1"/>
          <p:nvPr/>
        </p:nvSpPr>
        <p:spPr>
          <a:xfrm>
            <a:off x="7289400" y="1674700"/>
            <a:ext cx="10132500" cy="30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Complete the written component that includes:</a:t>
            </a:r>
            <a:endParaRPr b="1" sz="2400">
              <a:solidFill>
                <a:schemeClr val="dk1"/>
              </a:solidFill>
              <a:latin typeface="Inter"/>
              <a:ea typeface="Inter"/>
              <a:cs typeface="Inter"/>
              <a:sym typeface="Inter"/>
            </a:endParaRPr>
          </a:p>
          <a:p>
            <a:pPr indent="-381000" lvl="0" marL="457200" rtl="0" algn="l">
              <a:spcBef>
                <a:spcPts val="0"/>
              </a:spcBef>
              <a:spcAft>
                <a:spcPts val="0"/>
              </a:spcAft>
              <a:buClr>
                <a:schemeClr val="dk1"/>
              </a:buClr>
              <a:buSzPts val="2400"/>
              <a:buFont typeface="Inter"/>
              <a:buChar char="●"/>
            </a:pPr>
            <a:r>
              <a:rPr lang="en-US" sz="2400">
                <a:solidFill>
                  <a:schemeClr val="dk1"/>
                </a:solidFill>
                <a:latin typeface="Inter"/>
                <a:ea typeface="Inter"/>
                <a:cs typeface="Inter"/>
                <a:sym typeface="Inter"/>
              </a:rPr>
              <a:t>A summary of the content</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Connection to the Essential Question</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Discussion of the Historical Significance</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Personal Reflection on how the source contributes to your understanding of the period or any questions that it raises for you</a:t>
            </a:r>
            <a:endParaRPr sz="2400">
              <a:solidFill>
                <a:schemeClr val="dk1"/>
              </a:solidFill>
              <a:latin typeface="Inter"/>
              <a:ea typeface="Inter"/>
              <a:cs typeface="Inter"/>
              <a:sym typeface="Inter"/>
            </a:endParaRPr>
          </a:p>
          <a:p>
            <a:pPr indent="0" lvl="0" marL="0" rtl="0" algn="l">
              <a:spcBef>
                <a:spcPts val="1000"/>
              </a:spcBef>
              <a:spcAft>
                <a:spcPts val="0"/>
              </a:spcAft>
              <a:buNone/>
            </a:pPr>
            <a:r>
              <a:t/>
            </a:r>
            <a:endParaRPr sz="3200">
              <a:solidFill>
                <a:schemeClr val="dk1"/>
              </a:solidFill>
              <a:latin typeface="Inter"/>
              <a:ea typeface="Inter"/>
              <a:cs typeface="Inter"/>
              <a:sym typeface="Inter"/>
            </a:endParaRPr>
          </a:p>
        </p:txBody>
      </p:sp>
      <p:sp>
        <p:nvSpPr>
          <p:cNvPr id="452" name="Google Shape;452;p36"/>
          <p:cNvSpPr txBox="1"/>
          <p:nvPr/>
        </p:nvSpPr>
        <p:spPr>
          <a:xfrm>
            <a:off x="560100" y="4889400"/>
            <a:ext cx="14961300" cy="443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3200"/>
              </a:spcBef>
              <a:spcAft>
                <a:spcPts val="3200"/>
              </a:spcAft>
              <a:buNone/>
            </a:pPr>
            <a:r>
              <a:rPr b="1" lang="en-US" sz="2300">
                <a:solidFill>
                  <a:srgbClr val="E95C3D"/>
                </a:solidFill>
                <a:latin typeface="Inter"/>
                <a:ea typeface="Inter"/>
                <a:cs typeface="Inter"/>
                <a:sym typeface="Inter"/>
              </a:rPr>
              <a:t>In this excerpt, Bartolomé de las Casas condemns the Spanish for brutally killing millions of Indigenous people in their pursuit of gold and wealth. He describes how the Spaniards, motivated by greed, treated the Indigenous peoples with extreme cruelty. Las Casas notes that the Indigenous people initially saw the Spanish as angels but only turned against them after enduring violence and exploitation. This passage highlights the devastating, long-term impact of European colonization on Indigenous societies. The violence and exploitation disrupted and destroyed Indigenous cultures, leading to significant loss of life and societal breakdown. Las Casas’ account is one of the earliest critiques of Spanish colonialism and serves as a vital primary source in understanding the atrocities committed during the conquest. His efforts helped initiate discussions in Europe about the treatment of Indigenous peoples. This source deepens my understanding of the brutality of European colonization and raises questions about the human costs of greed and power. It also makes me wonder about how Indigenous peoples, who experienced these atrocities, might describe their own resistance and survival.</a:t>
            </a:r>
            <a:endParaRPr b="1" sz="2300">
              <a:solidFill>
                <a:srgbClr val="E95C3D"/>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grpSp>
        <p:nvGrpSpPr>
          <p:cNvPr id="457" name="Google Shape;457;p37"/>
          <p:cNvGrpSpPr/>
          <p:nvPr/>
        </p:nvGrpSpPr>
        <p:grpSpPr>
          <a:xfrm>
            <a:off x="15859155" y="-21841"/>
            <a:ext cx="1562625" cy="1695071"/>
            <a:chOff x="0" y="-29121"/>
            <a:chExt cx="2083500" cy="2260095"/>
          </a:xfrm>
        </p:grpSpPr>
        <p:grpSp>
          <p:nvGrpSpPr>
            <p:cNvPr id="458" name="Google Shape;458;p37"/>
            <p:cNvGrpSpPr/>
            <p:nvPr/>
          </p:nvGrpSpPr>
          <p:grpSpPr>
            <a:xfrm>
              <a:off x="75599" y="-29121"/>
              <a:ext cx="1932614" cy="2260095"/>
              <a:chOff x="0" y="-10610"/>
              <a:chExt cx="704100" cy="823410"/>
            </a:xfrm>
          </p:grpSpPr>
          <p:sp>
            <p:nvSpPr>
              <p:cNvPr id="459" name="Google Shape;459;p3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37"/>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12</a:t>
                </a:r>
                <a:endParaRPr b="1" i="0" sz="5550" u="none" cap="none" strike="noStrike">
                  <a:solidFill>
                    <a:schemeClr val="dk1"/>
                  </a:solidFill>
                  <a:latin typeface="Halant"/>
                  <a:ea typeface="Halant"/>
                  <a:cs typeface="Halant"/>
                  <a:sym typeface="Halant"/>
                </a:endParaRPr>
              </a:p>
            </p:txBody>
          </p:sp>
        </p:grpSp>
        <p:sp>
          <p:nvSpPr>
            <p:cNvPr id="461" name="Google Shape;461;p37"/>
            <p:cNvSpPr txBox="1"/>
            <p:nvPr/>
          </p:nvSpPr>
          <p:spPr>
            <a:xfrm>
              <a:off x="0" y="6503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a:p>
          </p:txBody>
        </p:sp>
      </p:grpSp>
      <p:sp>
        <p:nvSpPr>
          <p:cNvPr id="462" name="Google Shape;462;p37"/>
          <p:cNvSpPr/>
          <p:nvPr/>
        </p:nvSpPr>
        <p:spPr>
          <a:xfrm>
            <a:off x="-1831313" y="-3073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463" name="Google Shape;463;p37"/>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64" name="Google Shape;464;p37"/>
          <p:cNvGrpSpPr/>
          <p:nvPr/>
        </p:nvGrpSpPr>
        <p:grpSpPr>
          <a:xfrm>
            <a:off x="185402" y="-144662"/>
            <a:ext cx="937448" cy="10431660"/>
            <a:chOff x="0" y="-53378"/>
            <a:chExt cx="1249931" cy="13908880"/>
          </a:xfrm>
        </p:grpSpPr>
        <p:grpSp>
          <p:nvGrpSpPr>
            <p:cNvPr id="465" name="Google Shape;465;p37"/>
            <p:cNvGrpSpPr/>
            <p:nvPr/>
          </p:nvGrpSpPr>
          <p:grpSpPr>
            <a:xfrm>
              <a:off x="0" y="-53378"/>
              <a:ext cx="1249931" cy="13908880"/>
              <a:chOff x="0" y="-38100"/>
              <a:chExt cx="246900" cy="2747433"/>
            </a:xfrm>
          </p:grpSpPr>
          <p:sp>
            <p:nvSpPr>
              <p:cNvPr id="466" name="Google Shape;466;p37"/>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467" name="Google Shape;467;p37"/>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68" name="Google Shape;468;p37"/>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69" name="Google Shape;469;p37"/>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470" name="Google Shape;470;p37"/>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471" name="Google Shape;471;p37"/>
          <p:cNvSpPr txBox="1"/>
          <p:nvPr/>
        </p:nvSpPr>
        <p:spPr>
          <a:xfrm>
            <a:off x="1751800" y="1973275"/>
            <a:ext cx="15542400" cy="7389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US" sz="2400">
                <a:solidFill>
                  <a:schemeClr val="dk1"/>
                </a:solidFill>
                <a:latin typeface="Halant"/>
                <a:ea typeface="Halant"/>
                <a:cs typeface="Halant"/>
                <a:sym typeface="Halant"/>
              </a:rPr>
              <a:t>Instructions:</a:t>
            </a:r>
            <a:r>
              <a:rPr lang="en-US" sz="2400">
                <a:solidFill>
                  <a:schemeClr val="dk1"/>
                </a:solidFill>
                <a:latin typeface="Halant"/>
                <a:ea typeface="Halant"/>
                <a:cs typeface="Halant"/>
                <a:sym typeface="Halant"/>
              </a:rPr>
              <a:t> Complete the same process on the next two required sources and 1-3 additional sources chosen from the list provided on page 1 of your worksheet.</a:t>
            </a:r>
            <a:endParaRPr b="1" sz="2400">
              <a:solidFill>
                <a:schemeClr val="dk1"/>
              </a:solidFill>
              <a:latin typeface="Halant"/>
              <a:ea typeface="Halant"/>
              <a:cs typeface="Halant"/>
              <a:sym typeface="Halant"/>
            </a:endParaRPr>
          </a:p>
        </p:txBody>
      </p:sp>
      <p:sp>
        <p:nvSpPr>
          <p:cNvPr id="472" name="Google Shape;472;p37"/>
          <p:cNvSpPr txBox="1"/>
          <p:nvPr/>
        </p:nvSpPr>
        <p:spPr>
          <a:xfrm>
            <a:off x="2554055" y="692200"/>
            <a:ext cx="13179900" cy="1154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500">
                <a:solidFill>
                  <a:srgbClr val="231F20"/>
                </a:solidFill>
                <a:latin typeface="Halant"/>
                <a:ea typeface="Halant"/>
                <a:cs typeface="Halant"/>
                <a:sym typeface="Halant"/>
              </a:rPr>
              <a:t>SOURCE ANNOTATION</a:t>
            </a:r>
            <a:endParaRPr sz="7500"/>
          </a:p>
        </p:txBody>
      </p:sp>
      <p:grpSp>
        <p:nvGrpSpPr>
          <p:cNvPr id="473" name="Google Shape;473;p37"/>
          <p:cNvGrpSpPr/>
          <p:nvPr/>
        </p:nvGrpSpPr>
        <p:grpSpPr>
          <a:xfrm>
            <a:off x="8601860" y="2819824"/>
            <a:ext cx="9269165" cy="1105408"/>
            <a:chOff x="7839860" y="3886624"/>
            <a:chExt cx="9269165" cy="1105408"/>
          </a:xfrm>
        </p:grpSpPr>
        <p:grpSp>
          <p:nvGrpSpPr>
            <p:cNvPr id="474" name="Google Shape;474;p37"/>
            <p:cNvGrpSpPr/>
            <p:nvPr/>
          </p:nvGrpSpPr>
          <p:grpSpPr>
            <a:xfrm>
              <a:off x="7839860" y="3886624"/>
              <a:ext cx="1105500" cy="1105408"/>
              <a:chOff x="1704735" y="2780838"/>
              <a:chExt cx="1105500" cy="1105408"/>
            </a:xfrm>
          </p:grpSpPr>
          <p:grpSp>
            <p:nvGrpSpPr>
              <p:cNvPr id="475" name="Google Shape;475;p37"/>
              <p:cNvGrpSpPr/>
              <p:nvPr/>
            </p:nvGrpSpPr>
            <p:grpSpPr>
              <a:xfrm>
                <a:off x="1704735" y="2780838"/>
                <a:ext cx="1105408" cy="1105408"/>
                <a:chOff x="0" y="-56030"/>
                <a:chExt cx="812800" cy="812800"/>
              </a:xfrm>
            </p:grpSpPr>
            <p:sp>
              <p:nvSpPr>
                <p:cNvPr id="476" name="Google Shape;476;p3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3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78" name="Google Shape;478;p37"/>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1</a:t>
                </a:r>
                <a:endParaRPr>
                  <a:solidFill>
                    <a:srgbClr val="FFFFFF"/>
                  </a:solidFill>
                </a:endParaRPr>
              </a:p>
            </p:txBody>
          </p:sp>
        </p:grpSp>
        <p:sp>
          <p:nvSpPr>
            <p:cNvPr id="479" name="Google Shape;479;p37"/>
            <p:cNvSpPr txBox="1"/>
            <p:nvPr/>
          </p:nvSpPr>
          <p:spPr>
            <a:xfrm>
              <a:off x="9123625" y="3886624"/>
              <a:ext cx="7985400" cy="1015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200">
                  <a:solidFill>
                    <a:schemeClr val="dk1"/>
                  </a:solidFill>
                  <a:latin typeface="Inter"/>
                  <a:ea typeface="Inter"/>
                  <a:cs typeface="Inter"/>
                  <a:sym typeface="Inter"/>
                </a:rPr>
                <a:t>1st Reading:</a:t>
              </a:r>
              <a:endParaRPr b="1"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a:t>
              </a:r>
              <a:r>
                <a:rPr lang="en-US" sz="2200">
                  <a:solidFill>
                    <a:schemeClr val="dk1"/>
                  </a:solidFill>
                  <a:latin typeface="Inter"/>
                  <a:ea typeface="Inter"/>
                  <a:cs typeface="Inter"/>
                  <a:sym typeface="Inter"/>
                </a:rPr>
                <a:t> next things you don’t understand</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b="1" lang="en-US" sz="2200" u="sng">
                  <a:solidFill>
                    <a:schemeClr val="dk1"/>
                  </a:solidFill>
                  <a:latin typeface="Inter"/>
                  <a:ea typeface="Inter"/>
                  <a:cs typeface="Inter"/>
                  <a:sym typeface="Inter"/>
                </a:rPr>
                <a:t>Underline</a:t>
              </a:r>
              <a:r>
                <a:rPr lang="en-US" sz="2200">
                  <a:solidFill>
                    <a:schemeClr val="dk1"/>
                  </a:solidFill>
                  <a:latin typeface="Inter"/>
                  <a:ea typeface="Inter"/>
                  <a:cs typeface="Inter"/>
                  <a:sym typeface="Inter"/>
                </a:rPr>
                <a:t> or </a:t>
              </a:r>
              <a:r>
                <a:rPr lang="en-US" sz="2200">
                  <a:solidFill>
                    <a:schemeClr val="dk1"/>
                  </a:solidFill>
                  <a:highlight>
                    <a:srgbClr val="E95C3D"/>
                  </a:highlight>
                  <a:latin typeface="Inter"/>
                  <a:ea typeface="Inter"/>
                  <a:cs typeface="Inter"/>
                  <a:sym typeface="Inter"/>
                </a:rPr>
                <a:t>Highlight</a:t>
              </a:r>
              <a:r>
                <a:rPr lang="en-US" sz="2200">
                  <a:solidFill>
                    <a:schemeClr val="dk1"/>
                  </a:solidFill>
                  <a:latin typeface="Inter"/>
                  <a:ea typeface="Inter"/>
                  <a:cs typeface="Inter"/>
                  <a:sym typeface="Inter"/>
                </a:rPr>
                <a:t> things you think are important</a:t>
              </a:r>
              <a:endParaRPr sz="2800">
                <a:solidFill>
                  <a:srgbClr val="231F20"/>
                </a:solidFill>
                <a:latin typeface="Inter"/>
                <a:ea typeface="Inter"/>
                <a:cs typeface="Inter"/>
                <a:sym typeface="Inter"/>
              </a:endParaRPr>
            </a:p>
          </p:txBody>
        </p:sp>
      </p:grpSp>
      <p:grpSp>
        <p:nvGrpSpPr>
          <p:cNvPr id="480" name="Google Shape;480;p37"/>
          <p:cNvGrpSpPr/>
          <p:nvPr/>
        </p:nvGrpSpPr>
        <p:grpSpPr>
          <a:xfrm>
            <a:off x="8601860" y="4216824"/>
            <a:ext cx="9269165" cy="1105408"/>
            <a:chOff x="7839860" y="3886624"/>
            <a:chExt cx="9269165" cy="1105408"/>
          </a:xfrm>
        </p:grpSpPr>
        <p:grpSp>
          <p:nvGrpSpPr>
            <p:cNvPr id="481" name="Google Shape;481;p37"/>
            <p:cNvGrpSpPr/>
            <p:nvPr/>
          </p:nvGrpSpPr>
          <p:grpSpPr>
            <a:xfrm>
              <a:off x="7839860" y="3886624"/>
              <a:ext cx="1105500" cy="1105408"/>
              <a:chOff x="1704735" y="2780838"/>
              <a:chExt cx="1105500" cy="1105408"/>
            </a:xfrm>
          </p:grpSpPr>
          <p:grpSp>
            <p:nvGrpSpPr>
              <p:cNvPr id="482" name="Google Shape;482;p37"/>
              <p:cNvGrpSpPr/>
              <p:nvPr/>
            </p:nvGrpSpPr>
            <p:grpSpPr>
              <a:xfrm>
                <a:off x="1704735" y="2780838"/>
                <a:ext cx="1105408" cy="1105408"/>
                <a:chOff x="0" y="-56030"/>
                <a:chExt cx="812800" cy="812800"/>
              </a:xfrm>
            </p:grpSpPr>
            <p:sp>
              <p:nvSpPr>
                <p:cNvPr id="483" name="Google Shape;483;p3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3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85" name="Google Shape;485;p37"/>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2</a:t>
                </a:r>
                <a:endParaRPr>
                  <a:solidFill>
                    <a:srgbClr val="FFFFFF"/>
                  </a:solidFill>
                </a:endParaRPr>
              </a:p>
            </p:txBody>
          </p:sp>
        </p:grpSp>
        <p:sp>
          <p:nvSpPr>
            <p:cNvPr id="486" name="Google Shape;486;p37"/>
            <p:cNvSpPr txBox="1"/>
            <p:nvPr/>
          </p:nvSpPr>
          <p:spPr>
            <a:xfrm>
              <a:off x="9123625" y="3886624"/>
              <a:ext cx="7985400" cy="1015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200">
                  <a:solidFill>
                    <a:schemeClr val="dk1"/>
                  </a:solidFill>
                  <a:latin typeface="Inter"/>
                  <a:ea typeface="Inter"/>
                  <a:cs typeface="Inter"/>
                  <a:sym typeface="Inter"/>
                </a:rPr>
                <a:t>2nd Reading:</a:t>
              </a:r>
              <a:endParaRPr b="1"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question</a:t>
              </a:r>
              <a:r>
                <a:rPr lang="en-US" sz="2200">
                  <a:solidFill>
                    <a:schemeClr val="dk1"/>
                  </a:solidFill>
                  <a:latin typeface="Inter"/>
                  <a:ea typeface="Inter"/>
                  <a:cs typeface="Inter"/>
                  <a:sym typeface="Inter"/>
                </a:rPr>
                <a:t> that you have about the source or the author in the margin.</a:t>
              </a:r>
              <a:endParaRPr b="1" sz="2200">
                <a:solidFill>
                  <a:schemeClr val="dk1"/>
                </a:solidFill>
                <a:latin typeface="Inter"/>
                <a:ea typeface="Inter"/>
                <a:cs typeface="Inter"/>
                <a:sym typeface="Inter"/>
              </a:endParaRPr>
            </a:p>
          </p:txBody>
        </p:sp>
      </p:grpSp>
      <p:grpSp>
        <p:nvGrpSpPr>
          <p:cNvPr id="487" name="Google Shape;487;p37"/>
          <p:cNvGrpSpPr/>
          <p:nvPr/>
        </p:nvGrpSpPr>
        <p:grpSpPr>
          <a:xfrm>
            <a:off x="8601860" y="5613824"/>
            <a:ext cx="9269165" cy="1105408"/>
            <a:chOff x="7839860" y="3886624"/>
            <a:chExt cx="9269165" cy="1105408"/>
          </a:xfrm>
        </p:grpSpPr>
        <p:grpSp>
          <p:nvGrpSpPr>
            <p:cNvPr id="488" name="Google Shape;488;p37"/>
            <p:cNvGrpSpPr/>
            <p:nvPr/>
          </p:nvGrpSpPr>
          <p:grpSpPr>
            <a:xfrm>
              <a:off x="7839860" y="3886624"/>
              <a:ext cx="1105500" cy="1105408"/>
              <a:chOff x="1704735" y="2780838"/>
              <a:chExt cx="1105500" cy="1105408"/>
            </a:xfrm>
          </p:grpSpPr>
          <p:grpSp>
            <p:nvGrpSpPr>
              <p:cNvPr id="489" name="Google Shape;489;p37"/>
              <p:cNvGrpSpPr/>
              <p:nvPr/>
            </p:nvGrpSpPr>
            <p:grpSpPr>
              <a:xfrm>
                <a:off x="1704735" y="2780838"/>
                <a:ext cx="1105408" cy="1105408"/>
                <a:chOff x="0" y="-56030"/>
                <a:chExt cx="812800" cy="812800"/>
              </a:xfrm>
            </p:grpSpPr>
            <p:sp>
              <p:nvSpPr>
                <p:cNvPr id="490" name="Google Shape;490;p3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3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92" name="Google Shape;492;p37"/>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3</a:t>
                </a:r>
                <a:endParaRPr>
                  <a:solidFill>
                    <a:srgbClr val="FFFFFF"/>
                  </a:solidFill>
                </a:endParaRPr>
              </a:p>
            </p:txBody>
          </p:sp>
        </p:grpSp>
        <p:sp>
          <p:nvSpPr>
            <p:cNvPr id="493" name="Google Shape;493;p37"/>
            <p:cNvSpPr txBox="1"/>
            <p:nvPr/>
          </p:nvSpPr>
          <p:spPr>
            <a:xfrm>
              <a:off x="9123625" y="3886624"/>
              <a:ext cx="7985400" cy="1015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200">
                  <a:solidFill>
                    <a:schemeClr val="dk1"/>
                  </a:solidFill>
                  <a:latin typeface="Inter"/>
                  <a:ea typeface="Inter"/>
                  <a:cs typeface="Inter"/>
                  <a:sym typeface="Inter"/>
                </a:rPr>
                <a:t>3rd Reading:</a:t>
              </a:r>
              <a:endParaRPr b="1"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b="1" lang="en-US" sz="2200">
                  <a:solidFill>
                    <a:schemeClr val="dk1"/>
                  </a:solidFill>
                  <a:latin typeface="Inter"/>
                  <a:ea typeface="Inter"/>
                  <a:cs typeface="Inter"/>
                  <a:sym typeface="Inter"/>
                </a:rPr>
                <a:t>Circle</a:t>
              </a:r>
              <a:r>
                <a:rPr lang="en-US" sz="2200">
                  <a:solidFill>
                    <a:schemeClr val="dk1"/>
                  </a:solidFill>
                  <a:latin typeface="Inter"/>
                  <a:ea typeface="Inter"/>
                  <a:cs typeface="Inter"/>
                  <a:sym typeface="Inter"/>
                </a:rPr>
                <a:t> anything related to the Essential Question (impacts) and/or Historical Significance</a:t>
              </a:r>
              <a:endParaRPr b="1" sz="2200">
                <a:solidFill>
                  <a:schemeClr val="dk1"/>
                </a:solidFill>
                <a:latin typeface="Inter"/>
                <a:ea typeface="Inter"/>
                <a:cs typeface="Inter"/>
                <a:sym typeface="Inter"/>
              </a:endParaRPr>
            </a:p>
          </p:txBody>
        </p:sp>
      </p:grpSp>
      <p:grpSp>
        <p:nvGrpSpPr>
          <p:cNvPr id="494" name="Google Shape;494;p37"/>
          <p:cNvGrpSpPr/>
          <p:nvPr/>
        </p:nvGrpSpPr>
        <p:grpSpPr>
          <a:xfrm>
            <a:off x="8601860" y="7010824"/>
            <a:ext cx="9269165" cy="1354500"/>
            <a:chOff x="7839860" y="3886624"/>
            <a:chExt cx="9269165" cy="1354500"/>
          </a:xfrm>
        </p:grpSpPr>
        <p:grpSp>
          <p:nvGrpSpPr>
            <p:cNvPr id="495" name="Google Shape;495;p37"/>
            <p:cNvGrpSpPr/>
            <p:nvPr/>
          </p:nvGrpSpPr>
          <p:grpSpPr>
            <a:xfrm>
              <a:off x="7839860" y="3886624"/>
              <a:ext cx="1105500" cy="1105408"/>
              <a:chOff x="1704735" y="2780838"/>
              <a:chExt cx="1105500" cy="1105408"/>
            </a:xfrm>
          </p:grpSpPr>
          <p:grpSp>
            <p:nvGrpSpPr>
              <p:cNvPr id="496" name="Google Shape;496;p37"/>
              <p:cNvGrpSpPr/>
              <p:nvPr/>
            </p:nvGrpSpPr>
            <p:grpSpPr>
              <a:xfrm>
                <a:off x="1704735" y="2780838"/>
                <a:ext cx="1105408" cy="1105408"/>
                <a:chOff x="0" y="-56030"/>
                <a:chExt cx="812800" cy="812800"/>
              </a:xfrm>
            </p:grpSpPr>
            <p:sp>
              <p:nvSpPr>
                <p:cNvPr id="497" name="Google Shape;497;p3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3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99" name="Google Shape;499;p37"/>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4</a:t>
                </a:r>
                <a:endParaRPr>
                  <a:solidFill>
                    <a:srgbClr val="FFFFFF"/>
                  </a:solidFill>
                </a:endParaRPr>
              </a:p>
            </p:txBody>
          </p:sp>
        </p:grpSp>
        <p:sp>
          <p:nvSpPr>
            <p:cNvPr id="500" name="Google Shape;500;p37"/>
            <p:cNvSpPr txBox="1"/>
            <p:nvPr/>
          </p:nvSpPr>
          <p:spPr>
            <a:xfrm>
              <a:off x="9123625" y="3886624"/>
              <a:ext cx="7985400" cy="1354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200">
                  <a:solidFill>
                    <a:schemeClr val="dk1"/>
                  </a:solidFill>
                  <a:latin typeface="Inter"/>
                  <a:ea typeface="Inter"/>
                  <a:cs typeface="Inter"/>
                  <a:sym typeface="Inter"/>
                </a:rPr>
                <a:t>After Readings:</a:t>
              </a:r>
              <a:endParaRPr b="1"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Complete the written component with a summary, connection to Essential Question, Historical Significance and Personal Reflection </a:t>
              </a:r>
              <a:endParaRPr sz="2200">
                <a:solidFill>
                  <a:schemeClr val="dk1"/>
                </a:solidFill>
                <a:latin typeface="Inter"/>
                <a:ea typeface="Inter"/>
                <a:cs typeface="Inter"/>
                <a:sym typeface="Inter"/>
              </a:endParaRPr>
            </a:p>
          </p:txBody>
        </p:sp>
      </p:grpSp>
      <p:pic>
        <p:nvPicPr>
          <p:cNvPr id="501" name="Google Shape;501;p37"/>
          <p:cNvPicPr preferRelativeResize="0"/>
          <p:nvPr/>
        </p:nvPicPr>
        <p:blipFill rotWithShape="1">
          <a:blip r:embed="rId4">
            <a:alphaModFix/>
          </a:blip>
          <a:srcRect b="0" l="24206" r="24366" t="0"/>
          <a:stretch/>
        </p:blipFill>
        <p:spPr>
          <a:xfrm>
            <a:off x="1646275" y="2864575"/>
            <a:ext cx="3550976" cy="4602074"/>
          </a:xfrm>
          <a:prstGeom prst="rect">
            <a:avLst/>
          </a:prstGeom>
          <a:noFill/>
          <a:ln cap="flat" cmpd="sng" w="19050">
            <a:solidFill>
              <a:schemeClr val="dk1"/>
            </a:solidFill>
            <a:prstDash val="solid"/>
            <a:round/>
            <a:headEnd len="sm" w="sm" type="none"/>
            <a:tailEnd len="sm" w="sm" type="none"/>
          </a:ln>
        </p:spPr>
      </p:pic>
      <p:sp>
        <p:nvSpPr>
          <p:cNvPr id="502" name="Google Shape;502;p37"/>
          <p:cNvSpPr txBox="1"/>
          <p:nvPr/>
        </p:nvSpPr>
        <p:spPr>
          <a:xfrm>
            <a:off x="3498375" y="6361000"/>
            <a:ext cx="4727400" cy="3510900"/>
          </a:xfrm>
          <a:prstGeom prst="rect">
            <a:avLst/>
          </a:prstGeom>
          <a:solidFill>
            <a:schemeClr val="lt1"/>
          </a:solidFill>
          <a:ln cap="flat" cmpd="sng" w="2857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300">
                <a:solidFill>
                  <a:schemeClr val="dk1"/>
                </a:solidFill>
                <a:latin typeface="Inter"/>
                <a:ea typeface="Inter"/>
                <a:cs typeface="Inter"/>
                <a:sym typeface="Inter"/>
              </a:rPr>
              <a:t>Image Annotations</a:t>
            </a:r>
            <a:endParaRPr b="1"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lang="en-US" sz="2300">
                <a:solidFill>
                  <a:schemeClr val="dk1"/>
                </a:solidFill>
                <a:latin typeface="Inter"/>
                <a:ea typeface="Inter"/>
                <a:cs typeface="Inter"/>
                <a:sym typeface="Inter"/>
              </a:rPr>
              <a:t>Focus on and DESCRIBE elements (color, perspective, symbolism, etc)</a:t>
            </a:r>
            <a:endParaRPr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lang="en-US" sz="2300">
                <a:solidFill>
                  <a:schemeClr val="dk1"/>
                </a:solidFill>
                <a:latin typeface="Inter"/>
                <a:ea typeface="Inter"/>
                <a:cs typeface="Inter"/>
                <a:sym typeface="Inter"/>
              </a:rPr>
              <a:t>Consider</a:t>
            </a:r>
            <a:r>
              <a:rPr lang="en-US" sz="2300">
                <a:solidFill>
                  <a:schemeClr val="dk1"/>
                </a:solidFill>
                <a:latin typeface="Inter"/>
                <a:ea typeface="Inter"/>
                <a:cs typeface="Inter"/>
                <a:sym typeface="Inter"/>
              </a:rPr>
              <a:t> and INTERPRET body language, objects, settings, etc)</a:t>
            </a:r>
            <a:endParaRPr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lang="en-US" sz="2300">
                <a:solidFill>
                  <a:schemeClr val="dk1"/>
                </a:solidFill>
                <a:latin typeface="Inter"/>
                <a:ea typeface="Inter"/>
                <a:cs typeface="Inter"/>
                <a:sym typeface="Inter"/>
              </a:rPr>
              <a:t>Address historical context in which the </a:t>
            </a:r>
            <a:r>
              <a:rPr lang="en-US" sz="2300">
                <a:solidFill>
                  <a:schemeClr val="dk1"/>
                </a:solidFill>
                <a:latin typeface="Inter"/>
                <a:ea typeface="Inter"/>
                <a:cs typeface="Inter"/>
                <a:sym typeface="Inter"/>
              </a:rPr>
              <a:t>image</a:t>
            </a:r>
            <a:r>
              <a:rPr lang="en-US" sz="2300">
                <a:solidFill>
                  <a:schemeClr val="dk1"/>
                </a:solidFill>
                <a:latin typeface="Inter"/>
                <a:ea typeface="Inter"/>
                <a:cs typeface="Inter"/>
                <a:sym typeface="Inter"/>
              </a:rPr>
              <a:t> was created</a:t>
            </a:r>
            <a:endParaRPr sz="23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38"/>
          <p:cNvSpPr txBox="1"/>
          <p:nvPr/>
        </p:nvSpPr>
        <p:spPr>
          <a:xfrm>
            <a:off x="2768975" y="723575"/>
            <a:ext cx="13917300" cy="1154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500">
                <a:solidFill>
                  <a:srgbClr val="231F20"/>
                </a:solidFill>
                <a:latin typeface="Halant"/>
                <a:ea typeface="Halant"/>
                <a:cs typeface="Halant"/>
                <a:sym typeface="Halant"/>
              </a:rPr>
              <a:t>PEER EVALUATION</a:t>
            </a:r>
            <a:endParaRPr sz="7500"/>
          </a:p>
        </p:txBody>
      </p:sp>
      <p:grpSp>
        <p:nvGrpSpPr>
          <p:cNvPr id="508" name="Google Shape;508;p38"/>
          <p:cNvGrpSpPr/>
          <p:nvPr/>
        </p:nvGrpSpPr>
        <p:grpSpPr>
          <a:xfrm>
            <a:off x="15859155" y="-21841"/>
            <a:ext cx="1562625" cy="1695071"/>
            <a:chOff x="0" y="-29121"/>
            <a:chExt cx="2083500" cy="2260095"/>
          </a:xfrm>
        </p:grpSpPr>
        <p:grpSp>
          <p:nvGrpSpPr>
            <p:cNvPr id="509" name="Google Shape;509;p38"/>
            <p:cNvGrpSpPr/>
            <p:nvPr/>
          </p:nvGrpSpPr>
          <p:grpSpPr>
            <a:xfrm>
              <a:off x="75599" y="-29121"/>
              <a:ext cx="1932614" cy="2260095"/>
              <a:chOff x="0" y="-10610"/>
              <a:chExt cx="704100" cy="823410"/>
            </a:xfrm>
          </p:grpSpPr>
          <p:sp>
            <p:nvSpPr>
              <p:cNvPr id="510" name="Google Shape;510;p3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38"/>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13</a:t>
                </a:r>
                <a:endParaRPr b="1" i="0" sz="5550" u="none" cap="none" strike="noStrike">
                  <a:solidFill>
                    <a:schemeClr val="dk1"/>
                  </a:solidFill>
                  <a:latin typeface="Halant"/>
                  <a:ea typeface="Halant"/>
                  <a:cs typeface="Halant"/>
                  <a:sym typeface="Halant"/>
                </a:endParaRPr>
              </a:p>
            </p:txBody>
          </p:sp>
        </p:grpSp>
        <p:sp>
          <p:nvSpPr>
            <p:cNvPr id="512" name="Google Shape;512;p38"/>
            <p:cNvSpPr txBox="1"/>
            <p:nvPr/>
          </p:nvSpPr>
          <p:spPr>
            <a:xfrm>
              <a:off x="0" y="5487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a:p>
          </p:txBody>
        </p:sp>
      </p:grpSp>
      <p:sp>
        <p:nvSpPr>
          <p:cNvPr id="513" name="Google Shape;513;p38"/>
          <p:cNvSpPr/>
          <p:nvPr/>
        </p:nvSpPr>
        <p:spPr>
          <a:xfrm>
            <a:off x="-1921038" y="-606408"/>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514" name="Google Shape;514;p38"/>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15" name="Google Shape;515;p38"/>
          <p:cNvGrpSpPr/>
          <p:nvPr/>
        </p:nvGrpSpPr>
        <p:grpSpPr>
          <a:xfrm>
            <a:off x="185402" y="-144662"/>
            <a:ext cx="937448" cy="10431660"/>
            <a:chOff x="0" y="-53378"/>
            <a:chExt cx="1249931" cy="13908880"/>
          </a:xfrm>
        </p:grpSpPr>
        <p:grpSp>
          <p:nvGrpSpPr>
            <p:cNvPr id="516" name="Google Shape;516;p38"/>
            <p:cNvGrpSpPr/>
            <p:nvPr/>
          </p:nvGrpSpPr>
          <p:grpSpPr>
            <a:xfrm>
              <a:off x="0" y="-53378"/>
              <a:ext cx="1249931" cy="13908880"/>
              <a:chOff x="0" y="-38100"/>
              <a:chExt cx="246900" cy="2747433"/>
            </a:xfrm>
          </p:grpSpPr>
          <p:sp>
            <p:nvSpPr>
              <p:cNvPr id="517" name="Google Shape;517;p38"/>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518" name="Google Shape;518;p38"/>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19" name="Google Shape;519;p38"/>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20" name="Google Shape;520;p38"/>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521" name="Google Shape;521;p38"/>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522" name="Google Shape;522;p38"/>
          <p:cNvSpPr txBox="1"/>
          <p:nvPr/>
        </p:nvSpPr>
        <p:spPr>
          <a:xfrm>
            <a:off x="8110700" y="2084375"/>
            <a:ext cx="9805800" cy="7572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3000" u="sng">
                <a:solidFill>
                  <a:schemeClr val="dk1"/>
                </a:solidFill>
                <a:latin typeface="Inter"/>
                <a:ea typeface="Inter"/>
                <a:cs typeface="Inter"/>
                <a:sym typeface="Inter"/>
              </a:rPr>
              <a:t>Rubric:</a:t>
            </a:r>
            <a:endParaRPr b="1" sz="3000" u="sng">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Char char="●"/>
            </a:pPr>
            <a:r>
              <a:rPr b="1" lang="en-US" sz="3000">
                <a:solidFill>
                  <a:schemeClr val="dk1"/>
                </a:solidFill>
                <a:latin typeface="Inter"/>
                <a:ea typeface="Inter"/>
                <a:cs typeface="Inter"/>
                <a:sym typeface="Inter"/>
              </a:rPr>
              <a:t>Source Marking: </a:t>
            </a:r>
            <a:r>
              <a:rPr lang="en-US" sz="3000">
                <a:solidFill>
                  <a:schemeClr val="dk1"/>
                </a:solidFill>
                <a:latin typeface="Inter"/>
                <a:ea typeface="Inter"/>
                <a:cs typeface="Inter"/>
                <a:sym typeface="Inter"/>
              </a:rPr>
              <a:t>Contains visible markings on the source, such as underlining, highlighting, or notes, that show active engagement or analysis.</a:t>
            </a:r>
            <a:endParaRPr b="1"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Char char="●"/>
            </a:pPr>
            <a:r>
              <a:rPr b="1" lang="en-US" sz="3000">
                <a:solidFill>
                  <a:schemeClr val="dk1"/>
                </a:solidFill>
                <a:latin typeface="Inter"/>
                <a:ea typeface="Inter"/>
                <a:cs typeface="Inter"/>
                <a:sym typeface="Inter"/>
              </a:rPr>
              <a:t>Clarity of Summary: </a:t>
            </a:r>
            <a:r>
              <a:rPr lang="en-US" sz="3000">
                <a:solidFill>
                  <a:schemeClr val="dk1"/>
                </a:solidFill>
                <a:latin typeface="Inter"/>
                <a:ea typeface="Inter"/>
                <a:cs typeface="Inter"/>
                <a:sym typeface="Inter"/>
              </a:rPr>
              <a:t>Accurately summarizes the source’s main ideas; is concise and clear.</a:t>
            </a:r>
            <a:endParaRPr b="1"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Char char="●"/>
            </a:pPr>
            <a:r>
              <a:rPr b="1" lang="en-US" sz="3000">
                <a:solidFill>
                  <a:schemeClr val="dk1"/>
                </a:solidFill>
                <a:latin typeface="Inter"/>
                <a:ea typeface="Inter"/>
                <a:cs typeface="Inter"/>
                <a:sym typeface="Inter"/>
              </a:rPr>
              <a:t>Connection to Essential Question: </a:t>
            </a:r>
            <a:r>
              <a:rPr lang="en-US" sz="3000">
                <a:solidFill>
                  <a:schemeClr val="dk1"/>
                </a:solidFill>
                <a:latin typeface="Inter"/>
                <a:ea typeface="Inter"/>
                <a:cs typeface="Inter"/>
                <a:sym typeface="Inter"/>
              </a:rPr>
              <a:t>Thoughtfully connects the source to the essential question.</a:t>
            </a:r>
            <a:endParaRPr b="1"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Font typeface="Inter"/>
              <a:buChar char="●"/>
            </a:pPr>
            <a:r>
              <a:rPr b="1" lang="en-US" sz="3000">
                <a:solidFill>
                  <a:schemeClr val="dk1"/>
                </a:solidFill>
                <a:latin typeface="Inter"/>
                <a:ea typeface="Inter"/>
                <a:cs typeface="Inter"/>
                <a:sym typeface="Inter"/>
              </a:rPr>
              <a:t>Personal Reflection: </a:t>
            </a:r>
            <a:r>
              <a:rPr lang="en-US" sz="3000">
                <a:solidFill>
                  <a:schemeClr val="dk1"/>
                </a:solidFill>
                <a:latin typeface="Inter"/>
                <a:ea typeface="Inter"/>
                <a:cs typeface="Inter"/>
                <a:sym typeface="Inter"/>
              </a:rPr>
              <a:t>Includes a meaningful reflection or questions raised by the source.</a:t>
            </a:r>
            <a:endParaRPr b="1" sz="3000">
              <a:solidFill>
                <a:schemeClr val="dk1"/>
              </a:solidFill>
              <a:latin typeface="Inter"/>
              <a:ea typeface="Inter"/>
              <a:cs typeface="Inter"/>
              <a:sym typeface="Inter"/>
            </a:endParaRPr>
          </a:p>
          <a:p>
            <a:pPr indent="0" lvl="0" marL="0" rtl="0" algn="l">
              <a:spcBef>
                <a:spcPts val="0"/>
              </a:spcBef>
              <a:spcAft>
                <a:spcPts val="0"/>
              </a:spcAft>
              <a:buNone/>
            </a:pPr>
            <a:r>
              <a:t/>
            </a:r>
            <a:endParaRPr sz="3000">
              <a:solidFill>
                <a:schemeClr val="dk1"/>
              </a:solidFill>
              <a:latin typeface="Inter"/>
              <a:ea typeface="Inter"/>
              <a:cs typeface="Inter"/>
              <a:sym typeface="Inter"/>
            </a:endParaRPr>
          </a:p>
          <a:p>
            <a:pPr indent="0" lvl="0" marL="0" rtl="0" algn="l">
              <a:spcBef>
                <a:spcPts val="0"/>
              </a:spcBef>
              <a:spcAft>
                <a:spcPts val="0"/>
              </a:spcAft>
              <a:buNone/>
            </a:pPr>
            <a:r>
              <a:rPr b="1" lang="en-US" sz="3000" u="sng">
                <a:solidFill>
                  <a:schemeClr val="dk1"/>
                </a:solidFill>
                <a:latin typeface="Inter"/>
                <a:ea typeface="Inter"/>
                <a:cs typeface="Inter"/>
                <a:sym typeface="Inter"/>
              </a:rPr>
              <a:t>Feedback:</a:t>
            </a:r>
            <a:endParaRPr b="1" sz="3000" u="sng">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Font typeface="Inter"/>
              <a:buChar char="●"/>
            </a:pPr>
            <a:r>
              <a:rPr b="1" lang="en-US" sz="3000">
                <a:solidFill>
                  <a:schemeClr val="dk1"/>
                </a:solidFill>
                <a:latin typeface="Inter"/>
                <a:ea typeface="Inter"/>
                <a:cs typeface="Inter"/>
                <a:sym typeface="Inter"/>
              </a:rPr>
              <a:t>Glow:</a:t>
            </a:r>
            <a:r>
              <a:rPr lang="en-US" sz="3000">
                <a:solidFill>
                  <a:schemeClr val="dk1"/>
                </a:solidFill>
                <a:latin typeface="Inter"/>
                <a:ea typeface="Inter"/>
                <a:cs typeface="Inter"/>
                <a:sym typeface="Inter"/>
              </a:rPr>
              <a:t> Point out one or two strengths of the post.</a:t>
            </a:r>
            <a:endParaRPr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Font typeface="Inter"/>
              <a:buChar char="●"/>
            </a:pPr>
            <a:r>
              <a:rPr b="1" lang="en-US" sz="3000">
                <a:solidFill>
                  <a:schemeClr val="dk1"/>
                </a:solidFill>
                <a:latin typeface="Inter"/>
                <a:ea typeface="Inter"/>
                <a:cs typeface="Inter"/>
                <a:sym typeface="Inter"/>
              </a:rPr>
              <a:t>Grow:</a:t>
            </a:r>
            <a:r>
              <a:rPr lang="en-US" sz="3000">
                <a:solidFill>
                  <a:schemeClr val="dk1"/>
                </a:solidFill>
                <a:latin typeface="Inter"/>
                <a:ea typeface="Inter"/>
                <a:cs typeface="Inter"/>
                <a:sym typeface="Inter"/>
              </a:rPr>
              <a:t> Offer one or two areas for improvement, such as expanding ideas, improving transitions, or clarifying arguments.</a:t>
            </a:r>
            <a:endParaRPr sz="3000">
              <a:solidFill>
                <a:schemeClr val="dk1"/>
              </a:solidFill>
              <a:latin typeface="Inter"/>
              <a:ea typeface="Inter"/>
              <a:cs typeface="Inter"/>
              <a:sym typeface="Inter"/>
            </a:endParaRPr>
          </a:p>
        </p:txBody>
      </p:sp>
      <p:pic>
        <p:nvPicPr>
          <p:cNvPr id="523" name="Google Shape;523;p38"/>
          <p:cNvPicPr preferRelativeResize="0"/>
          <p:nvPr/>
        </p:nvPicPr>
        <p:blipFill rotWithShape="1">
          <a:blip r:embed="rId4">
            <a:alphaModFix/>
          </a:blip>
          <a:srcRect b="0" l="24192" r="24321" t="0"/>
          <a:stretch/>
        </p:blipFill>
        <p:spPr>
          <a:xfrm>
            <a:off x="2121300" y="2368613"/>
            <a:ext cx="5411000" cy="7004426"/>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6"/>
          <p:cNvSpPr txBox="1"/>
          <p:nvPr/>
        </p:nvSpPr>
        <p:spPr>
          <a:xfrm>
            <a:off x="1791340" y="3962780"/>
            <a:ext cx="14705400" cy="2308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How did European conquest of the Americas have long-lasting impacts on Indigenous American societies?</a:t>
            </a:r>
            <a:endParaRPr i="1" sz="5000">
              <a:solidFill>
                <a:schemeClr val="dk1"/>
              </a:solidFill>
              <a:latin typeface="Inter"/>
              <a:ea typeface="Inter"/>
              <a:cs typeface="Inter"/>
              <a:sym typeface="Inter"/>
            </a:endParaRPr>
          </a:p>
        </p:txBody>
      </p:sp>
      <p:sp>
        <p:nvSpPr>
          <p:cNvPr id="181" name="Google Shape;181;p2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2" name="Google Shape;182;p26"/>
          <p:cNvGrpSpPr/>
          <p:nvPr/>
        </p:nvGrpSpPr>
        <p:grpSpPr>
          <a:xfrm>
            <a:off x="-254016" y="9230009"/>
            <a:ext cx="18796043" cy="937448"/>
            <a:chOff x="204" y="0"/>
            <a:chExt cx="25061391" cy="1249931"/>
          </a:xfrm>
        </p:grpSpPr>
        <p:grpSp>
          <p:nvGrpSpPr>
            <p:cNvPr id="183" name="Google Shape;183;p26"/>
            <p:cNvGrpSpPr/>
            <p:nvPr/>
          </p:nvGrpSpPr>
          <p:grpSpPr>
            <a:xfrm rot="5400000">
              <a:off x="12002369" y="-11663474"/>
              <a:ext cx="1249931" cy="24576878"/>
              <a:chOff x="0" y="-38100"/>
              <a:chExt cx="246900" cy="4854692"/>
            </a:xfrm>
          </p:grpSpPr>
          <p:sp>
            <p:nvSpPr>
              <p:cNvPr id="184" name="Google Shape;18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5" name="Google Shape;185;p2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6" name="Google Shape;186;p2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7" name="Google Shape;18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8" name="Google Shape;18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9" name="Google Shape;189;p26"/>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ESSENTIAL QUESTION</a:t>
            </a:r>
            <a:endParaRPr/>
          </a:p>
        </p:txBody>
      </p:sp>
      <p:grpSp>
        <p:nvGrpSpPr>
          <p:cNvPr id="190" name="Google Shape;190;p26"/>
          <p:cNvGrpSpPr/>
          <p:nvPr/>
        </p:nvGrpSpPr>
        <p:grpSpPr>
          <a:xfrm>
            <a:off x="15859155" y="-98041"/>
            <a:ext cx="1562625" cy="1771271"/>
            <a:chOff x="0" y="-130721"/>
            <a:chExt cx="2083500" cy="2361695"/>
          </a:xfrm>
        </p:grpSpPr>
        <p:grpSp>
          <p:nvGrpSpPr>
            <p:cNvPr id="191" name="Google Shape;191;p26"/>
            <p:cNvGrpSpPr/>
            <p:nvPr/>
          </p:nvGrpSpPr>
          <p:grpSpPr>
            <a:xfrm>
              <a:off x="75599" y="-130721"/>
              <a:ext cx="1932614" cy="2361695"/>
              <a:chOff x="0" y="-47625"/>
              <a:chExt cx="704100" cy="860425"/>
            </a:xfrm>
          </p:grpSpPr>
          <p:sp>
            <p:nvSpPr>
              <p:cNvPr id="192" name="Google Shape;19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2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b="1" sz="5575">
                <a:solidFill>
                  <a:schemeClr val="lt1"/>
                </a:solidFill>
                <a:latin typeface="Halant"/>
                <a:ea typeface="Halant"/>
                <a:cs typeface="Halant"/>
                <a:sym typeface="Halant"/>
              </a:endParaRPr>
            </a:p>
          </p:txBody>
        </p:sp>
      </p:grpSp>
      <p:sp>
        <p:nvSpPr>
          <p:cNvPr id="195" name="Google Shape;195;p2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grpSp>
        <p:nvGrpSpPr>
          <p:cNvPr id="200" name="Google Shape;200;p27"/>
          <p:cNvGrpSpPr/>
          <p:nvPr/>
        </p:nvGrpSpPr>
        <p:grpSpPr>
          <a:xfrm>
            <a:off x="15859155" y="-21841"/>
            <a:ext cx="1562625" cy="1695071"/>
            <a:chOff x="0" y="-29121"/>
            <a:chExt cx="2083500" cy="2260095"/>
          </a:xfrm>
        </p:grpSpPr>
        <p:grpSp>
          <p:nvGrpSpPr>
            <p:cNvPr id="201" name="Google Shape;201;p27"/>
            <p:cNvGrpSpPr/>
            <p:nvPr/>
          </p:nvGrpSpPr>
          <p:grpSpPr>
            <a:xfrm>
              <a:off x="75599" y="-29121"/>
              <a:ext cx="1932614" cy="2260095"/>
              <a:chOff x="0" y="-10610"/>
              <a:chExt cx="704100" cy="823410"/>
            </a:xfrm>
          </p:grpSpPr>
          <p:sp>
            <p:nvSpPr>
              <p:cNvPr id="202" name="Google Shape;202;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7"/>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2</a:t>
                </a:r>
                <a:endParaRPr b="1" i="0" sz="5550" u="none" cap="none" strike="noStrike">
                  <a:solidFill>
                    <a:schemeClr val="dk1"/>
                  </a:solidFill>
                  <a:latin typeface="Halant"/>
                  <a:ea typeface="Halant"/>
                  <a:cs typeface="Halant"/>
                  <a:sym typeface="Halant"/>
                </a:endParaRPr>
              </a:p>
            </p:txBody>
          </p:sp>
        </p:grpSp>
        <p:sp>
          <p:nvSpPr>
            <p:cNvPr id="204" name="Google Shape;204;p27"/>
            <p:cNvSpPr txBox="1"/>
            <p:nvPr/>
          </p:nvSpPr>
          <p:spPr>
            <a:xfrm>
              <a:off x="0" y="4471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a:p>
          </p:txBody>
        </p:sp>
      </p:grpSp>
      <p:sp>
        <p:nvSpPr>
          <p:cNvPr id="205" name="Google Shape;205;p27"/>
          <p:cNvSpPr/>
          <p:nvPr/>
        </p:nvSpPr>
        <p:spPr>
          <a:xfrm>
            <a:off x="1263762" y="-1458608"/>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06" name="Google Shape;206;p27"/>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7" name="Google Shape;207;p27"/>
          <p:cNvGrpSpPr/>
          <p:nvPr/>
        </p:nvGrpSpPr>
        <p:grpSpPr>
          <a:xfrm>
            <a:off x="185402" y="-144662"/>
            <a:ext cx="937448" cy="10431660"/>
            <a:chOff x="0" y="-53378"/>
            <a:chExt cx="1249931" cy="13908880"/>
          </a:xfrm>
        </p:grpSpPr>
        <p:grpSp>
          <p:nvGrpSpPr>
            <p:cNvPr id="208" name="Google Shape;208;p27"/>
            <p:cNvGrpSpPr/>
            <p:nvPr/>
          </p:nvGrpSpPr>
          <p:grpSpPr>
            <a:xfrm>
              <a:off x="0" y="-53378"/>
              <a:ext cx="1249931" cy="13908880"/>
              <a:chOff x="0" y="-38100"/>
              <a:chExt cx="246900" cy="2747433"/>
            </a:xfrm>
          </p:grpSpPr>
          <p:sp>
            <p:nvSpPr>
              <p:cNvPr id="209" name="Google Shape;209;p27"/>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10" name="Google Shape;210;p27"/>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1" name="Google Shape;211;p27"/>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2" name="Google Shape;212;p27"/>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213" name="Google Shape;213;p27"/>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214" name="Google Shape;214;p27"/>
          <p:cNvSpPr txBox="1"/>
          <p:nvPr/>
        </p:nvSpPr>
        <p:spPr>
          <a:xfrm>
            <a:off x="1706200" y="2824225"/>
            <a:ext cx="10098600" cy="68835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None/>
            </a:pPr>
            <a:r>
              <a:rPr i="1" lang="en-US" sz="3380">
                <a:solidFill>
                  <a:srgbClr val="231F20"/>
                </a:solidFill>
                <a:latin typeface="Inter"/>
                <a:ea typeface="Inter"/>
                <a:cs typeface="Inter"/>
                <a:sym typeface="Inter"/>
              </a:rPr>
              <a:t>It is the process of providing detailed analysis and commentary on a source of information.</a:t>
            </a:r>
            <a:endParaRPr i="1" sz="338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i="1" sz="2400">
              <a:solidFill>
                <a:srgbClr val="231F20"/>
              </a:solidFill>
              <a:latin typeface="Inter"/>
              <a:ea typeface="Inter"/>
              <a:cs typeface="Inter"/>
              <a:sym typeface="Inter"/>
            </a:endParaRPr>
          </a:p>
          <a:p>
            <a:pPr indent="-443230" lvl="0" marL="457200" rtl="0" algn="l">
              <a:lnSpc>
                <a:spcPct val="100000"/>
              </a:lnSpc>
              <a:spcBef>
                <a:spcPts val="0"/>
              </a:spcBef>
              <a:spcAft>
                <a:spcPts val="0"/>
              </a:spcAft>
              <a:buClr>
                <a:srgbClr val="231F20"/>
              </a:buClr>
              <a:buSzPts val="3380"/>
              <a:buFont typeface="Inter"/>
              <a:buChar char="●"/>
            </a:pPr>
            <a:r>
              <a:rPr lang="en-US" sz="3380">
                <a:solidFill>
                  <a:srgbClr val="231F20"/>
                </a:solidFill>
                <a:latin typeface="Inter"/>
                <a:ea typeface="Inter"/>
                <a:cs typeface="Inter"/>
                <a:sym typeface="Inter"/>
              </a:rPr>
              <a:t>Purposes:</a:t>
            </a:r>
            <a:endParaRPr sz="338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Clarification</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Summarization</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Analyze Credibility</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Understand Perspective</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Connections</a:t>
            </a:r>
            <a:endParaRPr sz="2400">
              <a:solidFill>
                <a:srgbClr val="231F20"/>
              </a:solidFill>
              <a:latin typeface="Inter"/>
              <a:ea typeface="Inter"/>
              <a:cs typeface="Inter"/>
              <a:sym typeface="Inter"/>
            </a:endParaRPr>
          </a:p>
          <a:p>
            <a:pPr indent="0" lvl="0" marL="914400" rtl="0" algn="l">
              <a:lnSpc>
                <a:spcPct val="100000"/>
              </a:lnSpc>
              <a:spcBef>
                <a:spcPts val="0"/>
              </a:spcBef>
              <a:spcAft>
                <a:spcPts val="0"/>
              </a:spcAft>
              <a:buNone/>
            </a:pPr>
            <a:r>
              <a:t/>
            </a:r>
            <a:endParaRPr sz="2400">
              <a:solidFill>
                <a:srgbClr val="231F20"/>
              </a:solidFill>
              <a:latin typeface="Inter"/>
              <a:ea typeface="Inter"/>
              <a:cs typeface="Inter"/>
              <a:sym typeface="Inter"/>
            </a:endParaRPr>
          </a:p>
          <a:p>
            <a:pPr indent="-443230" lvl="0" marL="457200" rtl="0" algn="l">
              <a:lnSpc>
                <a:spcPct val="100000"/>
              </a:lnSpc>
              <a:spcBef>
                <a:spcPts val="0"/>
              </a:spcBef>
              <a:spcAft>
                <a:spcPts val="0"/>
              </a:spcAft>
              <a:buClr>
                <a:srgbClr val="231F20"/>
              </a:buClr>
              <a:buSzPts val="3380"/>
              <a:buFont typeface="Inter"/>
              <a:buChar char="●"/>
            </a:pPr>
            <a:r>
              <a:rPr lang="en-US" sz="3380">
                <a:solidFill>
                  <a:srgbClr val="231F20"/>
                </a:solidFill>
                <a:latin typeface="Inter"/>
                <a:ea typeface="Inter"/>
                <a:cs typeface="Inter"/>
                <a:sym typeface="Inter"/>
              </a:rPr>
              <a:t>Ways to Annotate:</a:t>
            </a:r>
            <a:endParaRPr sz="338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Write a summary</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Identify attributes of author</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Contextualize background information</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Highlight evidence</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Note personal thoughts and reflections</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Ask questions</a:t>
            </a:r>
            <a:endParaRPr sz="2400">
              <a:solidFill>
                <a:srgbClr val="231F20"/>
              </a:solidFill>
              <a:latin typeface="Inter"/>
              <a:ea typeface="Inter"/>
              <a:cs typeface="Inter"/>
              <a:sym typeface="Inter"/>
            </a:endParaRPr>
          </a:p>
        </p:txBody>
      </p:sp>
      <p:pic>
        <p:nvPicPr>
          <p:cNvPr id="215" name="Google Shape;215;p27"/>
          <p:cNvPicPr preferRelativeResize="0"/>
          <p:nvPr/>
        </p:nvPicPr>
        <p:blipFill rotWithShape="1">
          <a:blip r:embed="rId4">
            <a:alphaModFix/>
          </a:blip>
          <a:srcRect b="17096" l="18438" r="26239" t="11607"/>
          <a:stretch/>
        </p:blipFill>
        <p:spPr>
          <a:xfrm>
            <a:off x="11421075" y="3351500"/>
            <a:ext cx="6553526" cy="4750874"/>
          </a:xfrm>
          <a:prstGeom prst="rect">
            <a:avLst/>
          </a:prstGeom>
          <a:noFill/>
          <a:ln>
            <a:noFill/>
          </a:ln>
        </p:spPr>
      </p:pic>
      <p:sp>
        <p:nvSpPr>
          <p:cNvPr id="216" name="Google Shape;216;p27"/>
          <p:cNvSpPr txBox="1"/>
          <p:nvPr/>
        </p:nvSpPr>
        <p:spPr>
          <a:xfrm>
            <a:off x="2553980" y="266700"/>
            <a:ext cx="131799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WHAT IS SOURCE ANNOTATION?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grpSp>
        <p:nvGrpSpPr>
          <p:cNvPr id="221" name="Google Shape;221;p28"/>
          <p:cNvGrpSpPr/>
          <p:nvPr/>
        </p:nvGrpSpPr>
        <p:grpSpPr>
          <a:xfrm>
            <a:off x="15859155" y="-21841"/>
            <a:ext cx="1562625" cy="1695071"/>
            <a:chOff x="0" y="-29121"/>
            <a:chExt cx="2083500" cy="2260095"/>
          </a:xfrm>
        </p:grpSpPr>
        <p:grpSp>
          <p:nvGrpSpPr>
            <p:cNvPr id="222" name="Google Shape;222;p28"/>
            <p:cNvGrpSpPr/>
            <p:nvPr/>
          </p:nvGrpSpPr>
          <p:grpSpPr>
            <a:xfrm>
              <a:off x="75599" y="-29121"/>
              <a:ext cx="1932614" cy="2260095"/>
              <a:chOff x="0" y="-10610"/>
              <a:chExt cx="704100" cy="823410"/>
            </a:xfrm>
          </p:grpSpPr>
          <p:sp>
            <p:nvSpPr>
              <p:cNvPr id="223" name="Google Shape;223;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8"/>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3</a:t>
                </a:r>
                <a:endParaRPr b="1" i="0" sz="5550" u="none" cap="none" strike="noStrike">
                  <a:solidFill>
                    <a:schemeClr val="dk1"/>
                  </a:solidFill>
                  <a:latin typeface="Halant"/>
                  <a:ea typeface="Halant"/>
                  <a:cs typeface="Halant"/>
                  <a:sym typeface="Halant"/>
                </a:endParaRPr>
              </a:p>
            </p:txBody>
          </p:sp>
        </p:grpSp>
        <p:sp>
          <p:nvSpPr>
            <p:cNvPr id="225" name="Google Shape;225;p28"/>
            <p:cNvSpPr txBox="1"/>
            <p:nvPr/>
          </p:nvSpPr>
          <p:spPr>
            <a:xfrm>
              <a:off x="0" y="6503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a:p>
          </p:txBody>
        </p:sp>
      </p:grpSp>
      <p:sp>
        <p:nvSpPr>
          <p:cNvPr id="226" name="Google Shape;226;p28"/>
          <p:cNvSpPr/>
          <p:nvPr/>
        </p:nvSpPr>
        <p:spPr>
          <a:xfrm>
            <a:off x="-1831313" y="-3073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27" name="Google Shape;227;p28"/>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8" name="Google Shape;228;p28"/>
          <p:cNvGrpSpPr/>
          <p:nvPr/>
        </p:nvGrpSpPr>
        <p:grpSpPr>
          <a:xfrm>
            <a:off x="185402" y="-144662"/>
            <a:ext cx="937448" cy="10431660"/>
            <a:chOff x="0" y="-53378"/>
            <a:chExt cx="1249931" cy="13908880"/>
          </a:xfrm>
        </p:grpSpPr>
        <p:grpSp>
          <p:nvGrpSpPr>
            <p:cNvPr id="229" name="Google Shape;229;p28"/>
            <p:cNvGrpSpPr/>
            <p:nvPr/>
          </p:nvGrpSpPr>
          <p:grpSpPr>
            <a:xfrm>
              <a:off x="0" y="-53378"/>
              <a:ext cx="1249931" cy="13908880"/>
              <a:chOff x="0" y="-38100"/>
              <a:chExt cx="246900" cy="2747433"/>
            </a:xfrm>
          </p:grpSpPr>
          <p:sp>
            <p:nvSpPr>
              <p:cNvPr id="230" name="Google Shape;230;p28"/>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31" name="Google Shape;231;p28"/>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2" name="Google Shape;232;p28"/>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33" name="Google Shape;233;p28"/>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234" name="Google Shape;234;p28"/>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235" name="Google Shape;235;p28"/>
          <p:cNvSpPr txBox="1"/>
          <p:nvPr/>
        </p:nvSpPr>
        <p:spPr>
          <a:xfrm>
            <a:off x="1685425" y="2244675"/>
            <a:ext cx="11212200" cy="7389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US" sz="2400">
                <a:solidFill>
                  <a:schemeClr val="dk1"/>
                </a:solidFill>
                <a:latin typeface="Halant"/>
                <a:ea typeface="Halant"/>
                <a:cs typeface="Halant"/>
                <a:sym typeface="Halant"/>
              </a:rPr>
              <a:t>Instructions:</a:t>
            </a:r>
            <a:r>
              <a:rPr lang="en-US" sz="2400">
                <a:solidFill>
                  <a:schemeClr val="dk1"/>
                </a:solidFill>
                <a:latin typeface="Halant"/>
                <a:ea typeface="Halant"/>
                <a:cs typeface="Halant"/>
                <a:sym typeface="Halant"/>
              </a:rPr>
              <a:t> You will create an </a:t>
            </a:r>
            <a:r>
              <a:rPr b="1" lang="en-US" sz="2400">
                <a:solidFill>
                  <a:schemeClr val="dk1"/>
                </a:solidFill>
                <a:latin typeface="Halant"/>
                <a:ea typeface="Halant"/>
                <a:cs typeface="Halant"/>
                <a:sym typeface="Halant"/>
              </a:rPr>
              <a:t>Annotated Source Collection</a:t>
            </a:r>
            <a:r>
              <a:rPr lang="en-US" sz="2400">
                <a:solidFill>
                  <a:schemeClr val="dk1"/>
                </a:solidFill>
                <a:latin typeface="Halant"/>
                <a:ea typeface="Halant"/>
                <a:cs typeface="Halant"/>
                <a:sym typeface="Halant"/>
              </a:rPr>
              <a:t> that demonstrates historical significance and answers the unit essential question.</a:t>
            </a:r>
            <a:endParaRPr b="1" sz="2400">
              <a:solidFill>
                <a:schemeClr val="dk1"/>
              </a:solidFill>
              <a:latin typeface="Halant"/>
              <a:ea typeface="Halant"/>
              <a:cs typeface="Halant"/>
              <a:sym typeface="Halant"/>
            </a:endParaRPr>
          </a:p>
        </p:txBody>
      </p:sp>
      <p:sp>
        <p:nvSpPr>
          <p:cNvPr id="236" name="Google Shape;236;p28"/>
          <p:cNvSpPr txBox="1"/>
          <p:nvPr/>
        </p:nvSpPr>
        <p:spPr>
          <a:xfrm>
            <a:off x="2554055" y="692200"/>
            <a:ext cx="13179900" cy="1154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500">
                <a:solidFill>
                  <a:srgbClr val="231F20"/>
                </a:solidFill>
                <a:latin typeface="Halant"/>
                <a:ea typeface="Halant"/>
                <a:cs typeface="Halant"/>
                <a:sym typeface="Halant"/>
              </a:rPr>
              <a:t>ASSESSMENT DESCRIPTION</a:t>
            </a:r>
            <a:endParaRPr sz="7500"/>
          </a:p>
        </p:txBody>
      </p:sp>
      <p:sp>
        <p:nvSpPr>
          <p:cNvPr id="237" name="Google Shape;237;p28"/>
          <p:cNvSpPr/>
          <p:nvPr/>
        </p:nvSpPr>
        <p:spPr>
          <a:xfrm>
            <a:off x="13231788" y="1846600"/>
            <a:ext cx="4119600" cy="3583800"/>
          </a:xfrm>
          <a:prstGeom prst="wave">
            <a:avLst>
              <a:gd fmla="val 12500" name="adj1"/>
              <a:gd fmla="val 0" name="adj2"/>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i="1" lang="en-US" sz="2000">
                <a:solidFill>
                  <a:schemeClr val="dk1"/>
                </a:solidFill>
                <a:latin typeface="Inter"/>
                <a:ea typeface="Inter"/>
                <a:cs typeface="Inter"/>
                <a:sym typeface="Inter"/>
              </a:rPr>
              <a:t>ESSENTIAL QUESTION</a:t>
            </a:r>
            <a:endParaRPr b="1" i="1" sz="2000">
              <a:solidFill>
                <a:schemeClr val="dk1"/>
              </a:solidFill>
              <a:latin typeface="Inter"/>
              <a:ea typeface="Inter"/>
              <a:cs typeface="Inter"/>
              <a:sym typeface="Inter"/>
            </a:endParaRPr>
          </a:p>
          <a:p>
            <a:pPr indent="0" lvl="0" marL="0" rtl="0" algn="ctr">
              <a:spcBef>
                <a:spcPts val="0"/>
              </a:spcBef>
              <a:spcAft>
                <a:spcPts val="0"/>
              </a:spcAft>
              <a:buNone/>
            </a:pPr>
            <a:r>
              <a:rPr i="1" lang="en-US" sz="2000">
                <a:solidFill>
                  <a:schemeClr val="dk1"/>
                </a:solidFill>
                <a:latin typeface="Inter"/>
                <a:ea typeface="Inter"/>
                <a:cs typeface="Inter"/>
                <a:sym typeface="Inter"/>
              </a:rPr>
              <a:t>How did European conquest of the Americas have long-lasting impacts on Indigenous American societies?</a:t>
            </a:r>
            <a:endParaRPr sz="2000">
              <a:latin typeface="Calibri"/>
              <a:ea typeface="Calibri"/>
              <a:cs typeface="Calibri"/>
              <a:sym typeface="Calibri"/>
            </a:endParaRPr>
          </a:p>
        </p:txBody>
      </p:sp>
      <p:grpSp>
        <p:nvGrpSpPr>
          <p:cNvPr id="238" name="Google Shape;238;p28"/>
          <p:cNvGrpSpPr/>
          <p:nvPr/>
        </p:nvGrpSpPr>
        <p:grpSpPr>
          <a:xfrm>
            <a:off x="1568085" y="3256149"/>
            <a:ext cx="7085465" cy="4340700"/>
            <a:chOff x="1568085" y="3256149"/>
            <a:chExt cx="7085465" cy="4340700"/>
          </a:xfrm>
        </p:grpSpPr>
        <p:grpSp>
          <p:nvGrpSpPr>
            <p:cNvPr id="239" name="Google Shape;239;p28"/>
            <p:cNvGrpSpPr/>
            <p:nvPr/>
          </p:nvGrpSpPr>
          <p:grpSpPr>
            <a:xfrm>
              <a:off x="1568085" y="3256149"/>
              <a:ext cx="1105500" cy="1105408"/>
              <a:chOff x="1704735" y="2780838"/>
              <a:chExt cx="1105500" cy="1105408"/>
            </a:xfrm>
          </p:grpSpPr>
          <p:grpSp>
            <p:nvGrpSpPr>
              <p:cNvPr id="240" name="Google Shape;240;p28"/>
              <p:cNvGrpSpPr/>
              <p:nvPr/>
            </p:nvGrpSpPr>
            <p:grpSpPr>
              <a:xfrm>
                <a:off x="1704735" y="2780838"/>
                <a:ext cx="1105408" cy="1105408"/>
                <a:chOff x="0" y="-56030"/>
                <a:chExt cx="812800" cy="812800"/>
              </a:xfrm>
            </p:grpSpPr>
            <p:sp>
              <p:nvSpPr>
                <p:cNvPr id="241" name="Google Shape;241;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43" name="Google Shape;243;p28"/>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rgbClr val="FFFFFF"/>
                    </a:solidFill>
                    <a:latin typeface="Halant"/>
                    <a:ea typeface="Halant"/>
                    <a:cs typeface="Halant"/>
                    <a:sym typeface="Halant"/>
                  </a:rPr>
                  <a:t>1</a:t>
                </a:r>
                <a:endParaRPr>
                  <a:solidFill>
                    <a:srgbClr val="FFFFFF"/>
                  </a:solidFill>
                </a:endParaRPr>
              </a:p>
            </p:txBody>
          </p:sp>
        </p:grpSp>
        <p:sp>
          <p:nvSpPr>
            <p:cNvPr id="244" name="Google Shape;244;p28"/>
            <p:cNvSpPr txBox="1"/>
            <p:nvPr/>
          </p:nvSpPr>
          <p:spPr>
            <a:xfrm>
              <a:off x="2851850" y="3256149"/>
              <a:ext cx="5801700" cy="4340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Gather</a:t>
              </a:r>
              <a:r>
                <a:rPr b="1" lang="en-US" sz="2400">
                  <a:solidFill>
                    <a:schemeClr val="dk1"/>
                  </a:solidFill>
                  <a:latin typeface="Inter"/>
                  <a:ea typeface="Inter"/>
                  <a:cs typeface="Inter"/>
                  <a:sym typeface="Inter"/>
                </a:rPr>
                <a:t> 4-6 Sources:</a:t>
              </a:r>
              <a:endParaRPr b="1" sz="24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Include a mix of primary and secondary sources. It may include documents, images, maps, diaries, letters, articles, or scholarly analysis</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One source will be completed together</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Two sources will be provided to you</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You will select 1-3 independently</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No more than 2 visual sources may be chosen</a:t>
              </a:r>
              <a:endParaRPr sz="2000">
                <a:solidFill>
                  <a:schemeClr val="dk1"/>
                </a:solidFill>
                <a:latin typeface="Inter"/>
                <a:ea typeface="Inter"/>
                <a:cs typeface="Inter"/>
                <a:sym typeface="Inter"/>
              </a:endParaRPr>
            </a:p>
            <a:p>
              <a:pPr indent="0" lvl="0" marL="0" marR="0" rtl="0" algn="l">
                <a:lnSpc>
                  <a:spcPct val="100000"/>
                </a:lnSpc>
                <a:spcBef>
                  <a:spcPts val="1000"/>
                </a:spcBef>
                <a:spcAft>
                  <a:spcPts val="0"/>
                </a:spcAft>
                <a:buNone/>
              </a:pPr>
              <a:r>
                <a:t/>
              </a:r>
              <a:endParaRPr sz="2800">
                <a:solidFill>
                  <a:srgbClr val="231F20"/>
                </a:solidFill>
                <a:latin typeface="Inter"/>
                <a:ea typeface="Inter"/>
                <a:cs typeface="Inter"/>
                <a:sym typeface="Inter"/>
              </a:endParaRPr>
            </a:p>
          </p:txBody>
        </p:sp>
      </p:grpSp>
      <p:grpSp>
        <p:nvGrpSpPr>
          <p:cNvPr id="245" name="Google Shape;245;p28"/>
          <p:cNvGrpSpPr/>
          <p:nvPr/>
        </p:nvGrpSpPr>
        <p:grpSpPr>
          <a:xfrm>
            <a:off x="8868560" y="5576750"/>
            <a:ext cx="9030340" cy="3535200"/>
            <a:chOff x="8868560" y="5576750"/>
            <a:chExt cx="9030340" cy="3535200"/>
          </a:xfrm>
        </p:grpSpPr>
        <p:grpSp>
          <p:nvGrpSpPr>
            <p:cNvPr id="246" name="Google Shape;246;p28"/>
            <p:cNvGrpSpPr/>
            <p:nvPr/>
          </p:nvGrpSpPr>
          <p:grpSpPr>
            <a:xfrm>
              <a:off x="8868560" y="5576750"/>
              <a:ext cx="1105500" cy="1105408"/>
              <a:chOff x="1704735" y="2780838"/>
              <a:chExt cx="1105500" cy="1105408"/>
            </a:xfrm>
          </p:grpSpPr>
          <p:grpSp>
            <p:nvGrpSpPr>
              <p:cNvPr id="247" name="Google Shape;247;p28"/>
              <p:cNvGrpSpPr/>
              <p:nvPr/>
            </p:nvGrpSpPr>
            <p:grpSpPr>
              <a:xfrm>
                <a:off x="1704735" y="2780838"/>
                <a:ext cx="1105408" cy="1105408"/>
                <a:chOff x="0" y="-56030"/>
                <a:chExt cx="812800" cy="812800"/>
              </a:xfrm>
            </p:grpSpPr>
            <p:sp>
              <p:nvSpPr>
                <p:cNvPr id="248" name="Google Shape;248;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50" name="Google Shape;250;p28"/>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2</a:t>
                </a:r>
                <a:endParaRPr>
                  <a:solidFill>
                    <a:srgbClr val="FFFFFF"/>
                  </a:solidFill>
                </a:endParaRPr>
              </a:p>
            </p:txBody>
          </p:sp>
        </p:grpSp>
        <p:sp>
          <p:nvSpPr>
            <p:cNvPr id="251" name="Google Shape;251;p28"/>
            <p:cNvSpPr txBox="1"/>
            <p:nvPr/>
          </p:nvSpPr>
          <p:spPr>
            <a:xfrm>
              <a:off x="10583700" y="5576750"/>
              <a:ext cx="7315200" cy="35352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Annotate each source and complete a written component that includes:</a:t>
              </a:r>
              <a:endParaRPr sz="24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A summary of the content</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Connection to the Essential Question</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Discussion of the Historical Significance</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Personal Reflection on how the source contributes to your understanding of the period or any questions that it raises for you</a:t>
              </a:r>
              <a:endParaRPr sz="2000">
                <a:solidFill>
                  <a:schemeClr val="dk1"/>
                </a:solidFill>
                <a:latin typeface="Inter"/>
                <a:ea typeface="Inter"/>
                <a:cs typeface="Inter"/>
                <a:sym typeface="Inter"/>
              </a:endParaRPr>
            </a:p>
            <a:p>
              <a:pPr indent="0" lvl="0" marL="0" marR="0" rtl="0" algn="l">
                <a:lnSpc>
                  <a:spcPct val="100000"/>
                </a:lnSpc>
                <a:spcBef>
                  <a:spcPts val="1000"/>
                </a:spcBef>
                <a:spcAft>
                  <a:spcPts val="1000"/>
                </a:spcAft>
                <a:buNone/>
              </a:pPr>
              <a:r>
                <a:t/>
              </a:r>
              <a:endParaRPr sz="2000">
                <a:solidFill>
                  <a:srgbClr val="231F20"/>
                </a:solidFill>
                <a:latin typeface="Inter"/>
                <a:ea typeface="Inter"/>
                <a:cs typeface="Inter"/>
                <a:sym typeface="Inter"/>
              </a:endParaRPr>
            </a:p>
          </p:txBody>
        </p:sp>
      </p:grpSp>
      <p:grpSp>
        <p:nvGrpSpPr>
          <p:cNvPr id="252" name="Google Shape;252;p28"/>
          <p:cNvGrpSpPr/>
          <p:nvPr/>
        </p:nvGrpSpPr>
        <p:grpSpPr>
          <a:xfrm>
            <a:off x="2295035" y="7749249"/>
            <a:ext cx="8009765" cy="2108700"/>
            <a:chOff x="2295035" y="7749249"/>
            <a:chExt cx="8009765" cy="2108700"/>
          </a:xfrm>
        </p:grpSpPr>
        <p:grpSp>
          <p:nvGrpSpPr>
            <p:cNvPr id="253" name="Google Shape;253;p28"/>
            <p:cNvGrpSpPr/>
            <p:nvPr/>
          </p:nvGrpSpPr>
          <p:grpSpPr>
            <a:xfrm>
              <a:off x="2295035" y="7749249"/>
              <a:ext cx="1105500" cy="1105408"/>
              <a:chOff x="1704735" y="2780838"/>
              <a:chExt cx="1105500" cy="1105408"/>
            </a:xfrm>
          </p:grpSpPr>
          <p:grpSp>
            <p:nvGrpSpPr>
              <p:cNvPr id="254" name="Google Shape;254;p28"/>
              <p:cNvGrpSpPr/>
              <p:nvPr/>
            </p:nvGrpSpPr>
            <p:grpSpPr>
              <a:xfrm>
                <a:off x="1704735" y="2780838"/>
                <a:ext cx="1105408" cy="1105408"/>
                <a:chOff x="0" y="-56030"/>
                <a:chExt cx="812800" cy="812800"/>
              </a:xfrm>
            </p:grpSpPr>
            <p:sp>
              <p:nvSpPr>
                <p:cNvPr id="255" name="Google Shape;255;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57" name="Google Shape;257;p28"/>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3</a:t>
                </a:r>
                <a:endParaRPr>
                  <a:solidFill>
                    <a:srgbClr val="FFFFFF"/>
                  </a:solidFill>
                </a:endParaRPr>
              </a:p>
            </p:txBody>
          </p:sp>
        </p:grpSp>
        <p:sp>
          <p:nvSpPr>
            <p:cNvPr id="258" name="Google Shape;258;p28"/>
            <p:cNvSpPr txBox="1"/>
            <p:nvPr/>
          </p:nvSpPr>
          <p:spPr>
            <a:xfrm>
              <a:off x="3578800" y="7749249"/>
              <a:ext cx="6726000" cy="2108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Peer Review:</a:t>
              </a:r>
              <a:endParaRPr sz="24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Exchange a source with a partner and complete the review process</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Make revisions as needed</a:t>
              </a:r>
              <a:endParaRPr sz="2000">
                <a:solidFill>
                  <a:schemeClr val="dk1"/>
                </a:solidFill>
                <a:latin typeface="Inter"/>
                <a:ea typeface="Inter"/>
                <a:cs typeface="Inter"/>
                <a:sym typeface="Inter"/>
              </a:endParaRPr>
            </a:p>
            <a:p>
              <a:pPr indent="0" lvl="0" marL="0" marR="0" rtl="0" algn="l">
                <a:lnSpc>
                  <a:spcPct val="100000"/>
                </a:lnSpc>
                <a:spcBef>
                  <a:spcPts val="1000"/>
                </a:spcBef>
                <a:spcAft>
                  <a:spcPts val="1000"/>
                </a:spcAft>
                <a:buNone/>
              </a:pPr>
              <a:r>
                <a:t/>
              </a:r>
              <a:endParaRPr sz="2800">
                <a:solidFill>
                  <a:srgbClr val="231F20"/>
                </a:solidFill>
                <a:latin typeface="Inter"/>
                <a:ea typeface="Inter"/>
                <a:cs typeface="Inter"/>
                <a:sym typeface="Inte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9"/>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64" name="Google Shape;264;p29"/>
          <p:cNvGrpSpPr/>
          <p:nvPr/>
        </p:nvGrpSpPr>
        <p:grpSpPr>
          <a:xfrm>
            <a:off x="15859155" y="-98041"/>
            <a:ext cx="1562625" cy="1771271"/>
            <a:chOff x="0" y="-130721"/>
            <a:chExt cx="2083500" cy="2361695"/>
          </a:xfrm>
        </p:grpSpPr>
        <p:grpSp>
          <p:nvGrpSpPr>
            <p:cNvPr id="265" name="Google Shape;265;p29"/>
            <p:cNvGrpSpPr/>
            <p:nvPr/>
          </p:nvGrpSpPr>
          <p:grpSpPr>
            <a:xfrm>
              <a:off x="75599" y="-130721"/>
              <a:ext cx="1932614" cy="2361695"/>
              <a:chOff x="0" y="-47625"/>
              <a:chExt cx="704100" cy="860425"/>
            </a:xfrm>
          </p:grpSpPr>
          <p:sp>
            <p:nvSpPr>
              <p:cNvPr id="266" name="Google Shape;266;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8" name="Google Shape;268;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4</a:t>
              </a:r>
              <a:endParaRPr/>
            </a:p>
          </p:txBody>
        </p:sp>
      </p:grpSp>
      <p:sp>
        <p:nvSpPr>
          <p:cNvPr id="269" name="Google Shape;269;p29"/>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70" name="Google Shape;270;p29"/>
          <p:cNvGrpSpPr/>
          <p:nvPr/>
        </p:nvGrpSpPr>
        <p:grpSpPr>
          <a:xfrm>
            <a:off x="-254016" y="9230009"/>
            <a:ext cx="18796043" cy="937448"/>
            <a:chOff x="204" y="0"/>
            <a:chExt cx="25061391" cy="1249931"/>
          </a:xfrm>
        </p:grpSpPr>
        <p:grpSp>
          <p:nvGrpSpPr>
            <p:cNvPr id="271" name="Google Shape;271;p29"/>
            <p:cNvGrpSpPr/>
            <p:nvPr/>
          </p:nvGrpSpPr>
          <p:grpSpPr>
            <a:xfrm rot="5400000">
              <a:off x="12002369" y="-11663474"/>
              <a:ext cx="1249931" cy="24576878"/>
              <a:chOff x="0" y="-38100"/>
              <a:chExt cx="246900" cy="4854692"/>
            </a:xfrm>
          </p:grpSpPr>
          <p:sp>
            <p:nvSpPr>
              <p:cNvPr id="272" name="Google Shape;272;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3" name="Google Shape;273;p2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4" name="Google Shape;274;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75" name="Google Shape;275;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76" name="Google Shape;276;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77" name="Google Shape;277;p29"/>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278" name="Google Shape;278;p29"/>
          <p:cNvSpPr txBox="1"/>
          <p:nvPr/>
        </p:nvSpPr>
        <p:spPr>
          <a:xfrm>
            <a:off x="574300" y="1548700"/>
            <a:ext cx="13920600" cy="731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2400">
                <a:solidFill>
                  <a:schemeClr val="dk1"/>
                </a:solidFill>
                <a:latin typeface="Inter"/>
                <a:ea typeface="Inter"/>
                <a:cs typeface="Inter"/>
                <a:sym typeface="Inter"/>
              </a:rPr>
              <a:t>“Their reason for killing and destroying such an infinite number of souls is that Christians have an ultimate aim, which is to acquire gold, and to swell themselves with riches in a very brief time and thus rise to a high estate disproportionate to their merits. It should be kept in mind that their insatiable greed and ambition, the greatest ever seen in the world, is the cause of their villainies. And also, those lands are so rich and felicitous, the native peoples so meek and patient, so easy to subject, that our Spaniards have no more consideration for them than beasts. And I say this from my own knowledge of the acts I witnessed. But I should not say “than beasts” for, thanks be to God, they have treated beasts with some respect; I should say instead like excrement on the public squares. And thus they have deprived the Indians of their lives and souls, for the millions I mentioned have died without the Faith and without the benefit of sacraments. This is a well-known and proven fact which even the tyrant Governors, themselves killers, know and admit. And never have the Indians in all the Indies committed any act against the Spanish Christians, until those Christians have first and many times committed countless cruel aggressions against them or against neighboring nations. For in the beginning the Indians regarded the Spaniards as angels from Heaven. Only after the Spaniards had used violence against them, killing, robbing, torturing, did the Indians ever rise up against them.”</a:t>
            </a:r>
            <a:endParaRPr sz="24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rPr lang="en-US" sz="2400">
                <a:solidFill>
                  <a:schemeClr val="dk1"/>
                </a:solidFill>
                <a:latin typeface="Halant"/>
                <a:ea typeface="Halant"/>
                <a:cs typeface="Halant"/>
                <a:sym typeface="Halant"/>
              </a:rPr>
              <a:t>Source: Bartolomé de las Casas, </a:t>
            </a:r>
            <a:r>
              <a:rPr i="1" lang="en-US" sz="2400">
                <a:solidFill>
                  <a:schemeClr val="dk1"/>
                </a:solidFill>
                <a:latin typeface="Halant"/>
                <a:ea typeface="Halant"/>
                <a:cs typeface="Halant"/>
                <a:sym typeface="Halant"/>
              </a:rPr>
              <a:t>A Short Account of the Destruction of the Indies</a:t>
            </a:r>
            <a:r>
              <a:rPr lang="en-US" sz="2400">
                <a:solidFill>
                  <a:schemeClr val="dk1"/>
                </a:solidFill>
                <a:latin typeface="Halant"/>
                <a:ea typeface="Halant"/>
                <a:cs typeface="Halant"/>
                <a:sym typeface="Halant"/>
              </a:rPr>
              <a:t>, 1542.</a:t>
            </a:r>
            <a:endParaRPr sz="24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b="1" sz="3200">
              <a:solidFill>
                <a:schemeClr val="dk1"/>
              </a:solidFill>
              <a:latin typeface="Inter"/>
              <a:ea typeface="Inter"/>
              <a:cs typeface="Inter"/>
              <a:sym typeface="Inter"/>
            </a:endParaRPr>
          </a:p>
        </p:txBody>
      </p:sp>
      <p:sp>
        <p:nvSpPr>
          <p:cNvPr id="279" name="Google Shape;279;p29"/>
          <p:cNvSpPr/>
          <p:nvPr/>
        </p:nvSpPr>
        <p:spPr>
          <a:xfrm rot="-5400000">
            <a:off x="14744625" y="2355875"/>
            <a:ext cx="3506700" cy="32853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280" name="Google Shape;280;p29"/>
          <p:cNvSpPr txBox="1"/>
          <p:nvPr/>
        </p:nvSpPr>
        <p:spPr>
          <a:xfrm>
            <a:off x="15153975" y="2577275"/>
            <a:ext cx="27708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1st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a:t>
            </a:r>
            <a:r>
              <a:rPr lang="en-US" sz="2200">
                <a:solidFill>
                  <a:schemeClr val="dk1"/>
                </a:solidFill>
                <a:latin typeface="Inter"/>
                <a:ea typeface="Inter"/>
                <a:cs typeface="Inter"/>
                <a:sym typeface="Inter"/>
              </a:rPr>
              <a:t> next things you don’t understand</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u="sng">
                <a:solidFill>
                  <a:schemeClr val="dk1"/>
                </a:solidFill>
                <a:latin typeface="Inter"/>
                <a:ea typeface="Inter"/>
                <a:cs typeface="Inter"/>
                <a:sym typeface="Inter"/>
              </a:rPr>
              <a:t>Underline</a:t>
            </a:r>
            <a:r>
              <a:rPr lang="en-US" sz="2200">
                <a:solidFill>
                  <a:schemeClr val="dk1"/>
                </a:solidFill>
                <a:latin typeface="Inter"/>
                <a:ea typeface="Inter"/>
                <a:cs typeface="Inter"/>
                <a:sym typeface="Inter"/>
              </a:rPr>
              <a:t> or </a:t>
            </a:r>
            <a:r>
              <a:rPr lang="en-US" sz="2200">
                <a:solidFill>
                  <a:schemeClr val="dk1"/>
                </a:solidFill>
                <a:highlight>
                  <a:srgbClr val="E95C3D"/>
                </a:highlight>
                <a:latin typeface="Inter"/>
                <a:ea typeface="Inter"/>
                <a:cs typeface="Inter"/>
                <a:sym typeface="Inter"/>
              </a:rPr>
              <a:t>Highlight</a:t>
            </a:r>
            <a:r>
              <a:rPr lang="en-US" sz="2200">
                <a:solidFill>
                  <a:schemeClr val="dk1"/>
                </a:solidFill>
                <a:latin typeface="Inter"/>
                <a:ea typeface="Inter"/>
                <a:cs typeface="Inter"/>
                <a:sym typeface="Inter"/>
              </a:rPr>
              <a:t> things you think are important</a:t>
            </a:r>
            <a:endParaRPr sz="2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0"/>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86" name="Google Shape;286;p30"/>
          <p:cNvGrpSpPr/>
          <p:nvPr/>
        </p:nvGrpSpPr>
        <p:grpSpPr>
          <a:xfrm>
            <a:off x="15859155" y="-98041"/>
            <a:ext cx="1562625" cy="1771271"/>
            <a:chOff x="0" y="-130721"/>
            <a:chExt cx="2083500" cy="2361695"/>
          </a:xfrm>
        </p:grpSpPr>
        <p:grpSp>
          <p:nvGrpSpPr>
            <p:cNvPr id="287" name="Google Shape;287;p30"/>
            <p:cNvGrpSpPr/>
            <p:nvPr/>
          </p:nvGrpSpPr>
          <p:grpSpPr>
            <a:xfrm>
              <a:off x="75599" y="-130721"/>
              <a:ext cx="1932614" cy="2361695"/>
              <a:chOff x="0" y="-47625"/>
              <a:chExt cx="704100" cy="860425"/>
            </a:xfrm>
          </p:grpSpPr>
          <p:sp>
            <p:nvSpPr>
              <p:cNvPr id="288" name="Google Shape;288;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3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0" name="Google Shape;290;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5</a:t>
              </a:r>
              <a:endParaRPr/>
            </a:p>
          </p:txBody>
        </p:sp>
      </p:grpSp>
      <p:sp>
        <p:nvSpPr>
          <p:cNvPr id="291" name="Google Shape;291;p30"/>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92" name="Google Shape;292;p30"/>
          <p:cNvGrpSpPr/>
          <p:nvPr/>
        </p:nvGrpSpPr>
        <p:grpSpPr>
          <a:xfrm>
            <a:off x="-254016" y="9230009"/>
            <a:ext cx="18796043" cy="937448"/>
            <a:chOff x="204" y="0"/>
            <a:chExt cx="25061391" cy="1249931"/>
          </a:xfrm>
        </p:grpSpPr>
        <p:grpSp>
          <p:nvGrpSpPr>
            <p:cNvPr id="293" name="Google Shape;293;p30"/>
            <p:cNvGrpSpPr/>
            <p:nvPr/>
          </p:nvGrpSpPr>
          <p:grpSpPr>
            <a:xfrm rot="5400000">
              <a:off x="12002369" y="-11663474"/>
              <a:ext cx="1249931" cy="24576878"/>
              <a:chOff x="0" y="-38100"/>
              <a:chExt cx="246900" cy="4854692"/>
            </a:xfrm>
          </p:grpSpPr>
          <p:sp>
            <p:nvSpPr>
              <p:cNvPr id="294" name="Google Shape;294;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95" name="Google Shape;295;p3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6" name="Google Shape;296;p3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97" name="Google Shape;297;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98" name="Google Shape;298;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99" name="Google Shape;299;p30"/>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00" name="Google Shape;300;p30"/>
          <p:cNvSpPr txBox="1"/>
          <p:nvPr/>
        </p:nvSpPr>
        <p:spPr>
          <a:xfrm>
            <a:off x="574300" y="1548700"/>
            <a:ext cx="13920600" cy="731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2400">
                <a:solidFill>
                  <a:schemeClr val="dk1"/>
                </a:solidFill>
                <a:latin typeface="Inter"/>
                <a:ea typeface="Inter"/>
                <a:cs typeface="Inter"/>
                <a:sym typeface="Inter"/>
              </a:rPr>
              <a:t>“Their reason for killing and destroying such an infinite number of souls is that Christians have </a:t>
            </a:r>
            <a:r>
              <a:rPr lang="en-US" sz="2400">
                <a:solidFill>
                  <a:schemeClr val="dk1"/>
                </a:solidFill>
                <a:highlight>
                  <a:srgbClr val="E95C3D"/>
                </a:highlight>
                <a:latin typeface="Inter"/>
                <a:ea typeface="Inter"/>
                <a:cs typeface="Inter"/>
                <a:sym typeface="Inter"/>
              </a:rPr>
              <a:t>an ultimate aim, which is to acquire gold, and to swell themselves with riches</a:t>
            </a:r>
            <a:r>
              <a:rPr lang="en-US" sz="2400">
                <a:solidFill>
                  <a:schemeClr val="dk1"/>
                </a:solidFill>
                <a:latin typeface="Inter"/>
                <a:ea typeface="Inter"/>
                <a:cs typeface="Inter"/>
                <a:sym typeface="Inter"/>
              </a:rPr>
              <a:t> in a very brief time and thus rise to a high estate disproportionate to their merits. It should be kept in mind that </a:t>
            </a:r>
            <a:r>
              <a:rPr lang="en-US" sz="2400">
                <a:solidFill>
                  <a:schemeClr val="dk1"/>
                </a:solidFill>
                <a:highlight>
                  <a:srgbClr val="E95C3D"/>
                </a:highlight>
                <a:latin typeface="Inter"/>
                <a:ea typeface="Inter"/>
                <a:cs typeface="Inter"/>
                <a:sym typeface="Inter"/>
              </a:rPr>
              <a:t>their insatiable greed and ambition, the greatest ever seen in the world, is the cause of their villainies.</a:t>
            </a:r>
            <a:r>
              <a:rPr lang="en-US" sz="2400">
                <a:solidFill>
                  <a:schemeClr val="dk1"/>
                </a:solidFill>
                <a:latin typeface="Inter"/>
                <a:ea typeface="Inter"/>
                <a:cs typeface="Inter"/>
                <a:sym typeface="Inter"/>
              </a:rPr>
              <a:t> And also, those lands are so rich and felicitous, the native peoples so meek and patient, so easy to subject, that our </a:t>
            </a:r>
            <a:r>
              <a:rPr lang="en-US" sz="2400">
                <a:solidFill>
                  <a:schemeClr val="dk1"/>
                </a:solidFill>
                <a:highlight>
                  <a:srgbClr val="E95C3D"/>
                </a:highlight>
                <a:latin typeface="Inter"/>
                <a:ea typeface="Inter"/>
                <a:cs typeface="Inter"/>
                <a:sym typeface="Inter"/>
              </a:rPr>
              <a:t>Spaniards have no more consideration for them than beasts.</a:t>
            </a:r>
            <a:r>
              <a:rPr lang="en-US" sz="2400">
                <a:solidFill>
                  <a:schemeClr val="dk1"/>
                </a:solidFill>
                <a:latin typeface="Inter"/>
                <a:ea typeface="Inter"/>
                <a:cs typeface="Inter"/>
                <a:sym typeface="Inter"/>
              </a:rPr>
              <a:t> And I say this from my own knowledge of the acts I witnessed. But I should not say “than beasts” for, thanks be to God, they have treated beasts with some respect; I should say instead like excrement on the public squares. And thus </a:t>
            </a:r>
            <a:r>
              <a:rPr lang="en-US" sz="2400">
                <a:solidFill>
                  <a:schemeClr val="dk1"/>
                </a:solidFill>
                <a:highlight>
                  <a:srgbClr val="E95C3D"/>
                </a:highlight>
                <a:latin typeface="Inter"/>
                <a:ea typeface="Inter"/>
                <a:cs typeface="Inter"/>
                <a:sym typeface="Inter"/>
              </a:rPr>
              <a:t>they have deprived the Indians of their lives and souls, for the millions I mentioned have died</a:t>
            </a:r>
            <a:r>
              <a:rPr lang="en-US" sz="2400">
                <a:solidFill>
                  <a:schemeClr val="dk1"/>
                </a:solidFill>
                <a:latin typeface="Inter"/>
                <a:ea typeface="Inter"/>
                <a:cs typeface="Inter"/>
                <a:sym typeface="Inter"/>
              </a:rPr>
              <a:t> without the Faith and without the benefit of sacraments. This is a well-known and proven fact which even the tyrant Governors, themselves killers, know and admit. And </a:t>
            </a:r>
            <a:r>
              <a:rPr lang="en-US" sz="2400">
                <a:solidFill>
                  <a:schemeClr val="dk1"/>
                </a:solidFill>
                <a:highlight>
                  <a:srgbClr val="E95C3D"/>
                </a:highlight>
                <a:latin typeface="Inter"/>
                <a:ea typeface="Inter"/>
                <a:cs typeface="Inter"/>
                <a:sym typeface="Inter"/>
              </a:rPr>
              <a:t>never have the Indians in all the Indies committed any act against the Spanish Christians, until those Christians have first and many times committed countless cruel aggressions against them</a:t>
            </a:r>
            <a:r>
              <a:rPr lang="en-US" sz="2400">
                <a:solidFill>
                  <a:schemeClr val="dk1"/>
                </a:solidFill>
                <a:latin typeface="Inter"/>
                <a:ea typeface="Inter"/>
                <a:cs typeface="Inter"/>
                <a:sym typeface="Inter"/>
              </a:rPr>
              <a:t> or against neighboring nations. For in the beginning the Indians regarded the Spaniards as angels from Heaven. </a:t>
            </a:r>
            <a:r>
              <a:rPr lang="en-US" sz="2400">
                <a:solidFill>
                  <a:schemeClr val="dk1"/>
                </a:solidFill>
                <a:highlight>
                  <a:srgbClr val="E95C3D"/>
                </a:highlight>
                <a:latin typeface="Inter"/>
                <a:ea typeface="Inter"/>
                <a:cs typeface="Inter"/>
                <a:sym typeface="Inter"/>
              </a:rPr>
              <a:t>Only after the Spaniards had used violence against them, killing, robbing, torturing, did the Indians ever rise up against them.”</a:t>
            </a:r>
            <a:endParaRPr sz="24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rPr lang="en-US" sz="2400">
                <a:solidFill>
                  <a:schemeClr val="dk1"/>
                </a:solidFill>
                <a:latin typeface="Halant"/>
                <a:ea typeface="Halant"/>
                <a:cs typeface="Halant"/>
                <a:sym typeface="Halant"/>
              </a:rPr>
              <a:t>Source: Bartolom</a:t>
            </a:r>
            <a:r>
              <a:rPr lang="en-US" sz="2400">
                <a:solidFill>
                  <a:schemeClr val="dk1"/>
                </a:solidFill>
                <a:latin typeface="Halant"/>
                <a:ea typeface="Halant"/>
                <a:cs typeface="Halant"/>
                <a:sym typeface="Halant"/>
              </a:rPr>
              <a:t>é </a:t>
            </a:r>
            <a:r>
              <a:rPr lang="en-US" sz="2400">
                <a:solidFill>
                  <a:schemeClr val="dk1"/>
                </a:solidFill>
                <a:latin typeface="Halant"/>
                <a:ea typeface="Halant"/>
                <a:cs typeface="Halant"/>
                <a:sym typeface="Halant"/>
              </a:rPr>
              <a:t> de las Casas, </a:t>
            </a:r>
            <a:r>
              <a:rPr i="1" lang="en-US" sz="2400">
                <a:solidFill>
                  <a:schemeClr val="dk1"/>
                </a:solidFill>
                <a:latin typeface="Halant"/>
                <a:ea typeface="Halant"/>
                <a:cs typeface="Halant"/>
                <a:sym typeface="Halant"/>
              </a:rPr>
              <a:t>A Short Account of the Destruction of the Indies</a:t>
            </a:r>
            <a:r>
              <a:rPr lang="en-US" sz="2400">
                <a:solidFill>
                  <a:schemeClr val="dk1"/>
                </a:solidFill>
                <a:latin typeface="Halant"/>
                <a:ea typeface="Halant"/>
                <a:cs typeface="Halant"/>
                <a:sym typeface="Halant"/>
              </a:rPr>
              <a:t>, 1542.</a:t>
            </a:r>
            <a:endParaRPr sz="24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b="1" sz="3200">
              <a:solidFill>
                <a:schemeClr val="dk1"/>
              </a:solidFill>
              <a:latin typeface="Inter"/>
              <a:ea typeface="Inter"/>
              <a:cs typeface="Inter"/>
              <a:sym typeface="Inter"/>
            </a:endParaRPr>
          </a:p>
        </p:txBody>
      </p:sp>
      <p:sp>
        <p:nvSpPr>
          <p:cNvPr id="301" name="Google Shape;301;p30"/>
          <p:cNvSpPr/>
          <p:nvPr/>
        </p:nvSpPr>
        <p:spPr>
          <a:xfrm rot="-5400000">
            <a:off x="14744625" y="2355875"/>
            <a:ext cx="3506700" cy="32853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02" name="Google Shape;302;p30"/>
          <p:cNvSpPr txBox="1"/>
          <p:nvPr/>
        </p:nvSpPr>
        <p:spPr>
          <a:xfrm>
            <a:off x="15153975" y="2577275"/>
            <a:ext cx="27708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1st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a:t>
            </a:r>
            <a:r>
              <a:rPr lang="en-US" sz="2200">
                <a:solidFill>
                  <a:schemeClr val="dk1"/>
                </a:solidFill>
                <a:latin typeface="Inter"/>
                <a:ea typeface="Inter"/>
                <a:cs typeface="Inter"/>
                <a:sym typeface="Inter"/>
              </a:rPr>
              <a:t> next things you don’t understand</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u="sng">
                <a:solidFill>
                  <a:schemeClr val="dk1"/>
                </a:solidFill>
                <a:latin typeface="Inter"/>
                <a:ea typeface="Inter"/>
                <a:cs typeface="Inter"/>
                <a:sym typeface="Inter"/>
              </a:rPr>
              <a:t>Underline</a:t>
            </a:r>
            <a:r>
              <a:rPr lang="en-US" sz="2200">
                <a:solidFill>
                  <a:schemeClr val="dk1"/>
                </a:solidFill>
                <a:latin typeface="Inter"/>
                <a:ea typeface="Inter"/>
                <a:cs typeface="Inter"/>
                <a:sym typeface="Inter"/>
              </a:rPr>
              <a:t> or </a:t>
            </a:r>
            <a:r>
              <a:rPr lang="en-US" sz="2200">
                <a:solidFill>
                  <a:schemeClr val="dk1"/>
                </a:solidFill>
                <a:highlight>
                  <a:srgbClr val="E95C3D"/>
                </a:highlight>
                <a:latin typeface="Inter"/>
                <a:ea typeface="Inter"/>
                <a:cs typeface="Inter"/>
                <a:sym typeface="Inter"/>
              </a:rPr>
              <a:t>Highlight</a:t>
            </a:r>
            <a:r>
              <a:rPr lang="en-US" sz="2200">
                <a:solidFill>
                  <a:schemeClr val="dk1"/>
                </a:solidFill>
                <a:latin typeface="Inter"/>
                <a:ea typeface="Inter"/>
                <a:cs typeface="Inter"/>
                <a:sym typeface="Inter"/>
              </a:rPr>
              <a:t> things you think are important</a:t>
            </a:r>
            <a:endParaRPr sz="2200">
              <a:solidFill>
                <a:schemeClr val="dk1"/>
              </a:solidFill>
              <a:latin typeface="Inter"/>
              <a:ea typeface="Inter"/>
              <a:cs typeface="Inter"/>
              <a:sym typeface="Inter"/>
            </a:endParaRPr>
          </a:p>
        </p:txBody>
      </p:sp>
      <p:sp>
        <p:nvSpPr>
          <p:cNvPr id="303" name="Google Shape;303;p30"/>
          <p:cNvSpPr txBox="1"/>
          <p:nvPr/>
        </p:nvSpPr>
        <p:spPr>
          <a:xfrm>
            <a:off x="155800" y="2501075"/>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
        <p:nvSpPr>
          <p:cNvPr id="304" name="Google Shape;304;p30"/>
          <p:cNvSpPr txBox="1"/>
          <p:nvPr/>
        </p:nvSpPr>
        <p:spPr>
          <a:xfrm>
            <a:off x="14344975" y="3250800"/>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31"/>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10" name="Google Shape;310;p31"/>
          <p:cNvGrpSpPr/>
          <p:nvPr/>
        </p:nvGrpSpPr>
        <p:grpSpPr>
          <a:xfrm>
            <a:off x="15859155" y="-98041"/>
            <a:ext cx="1562625" cy="1771271"/>
            <a:chOff x="0" y="-130721"/>
            <a:chExt cx="2083500" cy="2361695"/>
          </a:xfrm>
        </p:grpSpPr>
        <p:grpSp>
          <p:nvGrpSpPr>
            <p:cNvPr id="311" name="Google Shape;311;p31"/>
            <p:cNvGrpSpPr/>
            <p:nvPr/>
          </p:nvGrpSpPr>
          <p:grpSpPr>
            <a:xfrm>
              <a:off x="75599" y="-130721"/>
              <a:ext cx="1932614" cy="2361695"/>
              <a:chOff x="0" y="-47625"/>
              <a:chExt cx="704100" cy="860425"/>
            </a:xfrm>
          </p:grpSpPr>
          <p:sp>
            <p:nvSpPr>
              <p:cNvPr id="312" name="Google Shape;312;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3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4" name="Google Shape;314;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6</a:t>
              </a:r>
              <a:endParaRPr/>
            </a:p>
          </p:txBody>
        </p:sp>
      </p:grpSp>
      <p:sp>
        <p:nvSpPr>
          <p:cNvPr id="315" name="Google Shape;315;p31"/>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16" name="Google Shape;316;p31"/>
          <p:cNvGrpSpPr/>
          <p:nvPr/>
        </p:nvGrpSpPr>
        <p:grpSpPr>
          <a:xfrm>
            <a:off x="-254016" y="9230009"/>
            <a:ext cx="18796043" cy="937448"/>
            <a:chOff x="204" y="0"/>
            <a:chExt cx="25061391" cy="1249931"/>
          </a:xfrm>
        </p:grpSpPr>
        <p:grpSp>
          <p:nvGrpSpPr>
            <p:cNvPr id="317" name="Google Shape;317;p31"/>
            <p:cNvGrpSpPr/>
            <p:nvPr/>
          </p:nvGrpSpPr>
          <p:grpSpPr>
            <a:xfrm rot="5400000">
              <a:off x="12002369" y="-11663474"/>
              <a:ext cx="1249931" cy="24576878"/>
              <a:chOff x="0" y="-38100"/>
              <a:chExt cx="246900" cy="4854692"/>
            </a:xfrm>
          </p:grpSpPr>
          <p:sp>
            <p:nvSpPr>
              <p:cNvPr id="318" name="Google Shape;318;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19" name="Google Shape;319;p3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0" name="Google Shape;320;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21" name="Google Shape;321;p3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22" name="Google Shape;322;p3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23" name="Google Shape;323;p31"/>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24" name="Google Shape;324;p31"/>
          <p:cNvSpPr txBox="1"/>
          <p:nvPr/>
        </p:nvSpPr>
        <p:spPr>
          <a:xfrm>
            <a:off x="574300" y="1548700"/>
            <a:ext cx="13920600" cy="731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2400">
                <a:solidFill>
                  <a:schemeClr val="dk1"/>
                </a:solidFill>
                <a:latin typeface="Inter"/>
                <a:ea typeface="Inter"/>
                <a:cs typeface="Inter"/>
                <a:sym typeface="Inter"/>
              </a:rPr>
              <a:t>“Their reason for killing and destroying such an infinite number of souls is that Christians have </a:t>
            </a:r>
            <a:r>
              <a:rPr lang="en-US" sz="2400">
                <a:solidFill>
                  <a:schemeClr val="dk1"/>
                </a:solidFill>
                <a:highlight>
                  <a:srgbClr val="E95C3D"/>
                </a:highlight>
                <a:latin typeface="Inter"/>
                <a:ea typeface="Inter"/>
                <a:cs typeface="Inter"/>
                <a:sym typeface="Inter"/>
              </a:rPr>
              <a:t>an ultimate aim, which is to acquire gold, and to swell themselves with riches</a:t>
            </a:r>
            <a:r>
              <a:rPr lang="en-US" sz="2400">
                <a:solidFill>
                  <a:schemeClr val="dk1"/>
                </a:solidFill>
                <a:latin typeface="Inter"/>
                <a:ea typeface="Inter"/>
                <a:cs typeface="Inter"/>
                <a:sym typeface="Inter"/>
              </a:rPr>
              <a:t> in a very brief time and thus rise to a high estate disproportionate to their merits. It should be kept in mind that </a:t>
            </a:r>
            <a:r>
              <a:rPr lang="en-US" sz="2400">
                <a:solidFill>
                  <a:schemeClr val="dk1"/>
                </a:solidFill>
                <a:highlight>
                  <a:srgbClr val="E95C3D"/>
                </a:highlight>
                <a:latin typeface="Inter"/>
                <a:ea typeface="Inter"/>
                <a:cs typeface="Inter"/>
                <a:sym typeface="Inter"/>
              </a:rPr>
              <a:t>their insatiable greed and ambition, the greatest ever seen in the world, is the cause of their villainies.</a:t>
            </a:r>
            <a:r>
              <a:rPr lang="en-US" sz="2400">
                <a:solidFill>
                  <a:schemeClr val="dk1"/>
                </a:solidFill>
                <a:latin typeface="Inter"/>
                <a:ea typeface="Inter"/>
                <a:cs typeface="Inter"/>
                <a:sym typeface="Inter"/>
              </a:rPr>
              <a:t> And also, those lands are so rich and felicitous, the native peoples so meek and patient, so easy to subject, that our </a:t>
            </a:r>
            <a:r>
              <a:rPr lang="en-US" sz="2400">
                <a:solidFill>
                  <a:schemeClr val="dk1"/>
                </a:solidFill>
                <a:highlight>
                  <a:srgbClr val="E95C3D"/>
                </a:highlight>
                <a:latin typeface="Inter"/>
                <a:ea typeface="Inter"/>
                <a:cs typeface="Inter"/>
                <a:sym typeface="Inter"/>
              </a:rPr>
              <a:t>Spaniards have no more consideration for them than beasts.</a:t>
            </a:r>
            <a:r>
              <a:rPr lang="en-US" sz="2400">
                <a:solidFill>
                  <a:schemeClr val="dk1"/>
                </a:solidFill>
                <a:latin typeface="Inter"/>
                <a:ea typeface="Inter"/>
                <a:cs typeface="Inter"/>
                <a:sym typeface="Inter"/>
              </a:rPr>
              <a:t> And I say this from my own knowledge of the acts I witnessed. But I should not say “than beasts” for, thanks be to God, they have treated beasts with some respect; I should say instead like excrement on the public squares. And thus </a:t>
            </a:r>
            <a:r>
              <a:rPr lang="en-US" sz="2400">
                <a:solidFill>
                  <a:schemeClr val="dk1"/>
                </a:solidFill>
                <a:highlight>
                  <a:srgbClr val="E95C3D"/>
                </a:highlight>
                <a:latin typeface="Inter"/>
                <a:ea typeface="Inter"/>
                <a:cs typeface="Inter"/>
                <a:sym typeface="Inter"/>
              </a:rPr>
              <a:t>they have deprived the Indians of their lives and souls, for the millions I mentioned have died</a:t>
            </a:r>
            <a:r>
              <a:rPr lang="en-US" sz="2400">
                <a:solidFill>
                  <a:schemeClr val="dk1"/>
                </a:solidFill>
                <a:latin typeface="Inter"/>
                <a:ea typeface="Inter"/>
                <a:cs typeface="Inter"/>
                <a:sym typeface="Inter"/>
              </a:rPr>
              <a:t> without the Faith and without the benefit of sacraments. This is a well-known and proven fact which even the tyrant Governors, themselves killers, know and admit. And </a:t>
            </a:r>
            <a:r>
              <a:rPr lang="en-US" sz="2400">
                <a:solidFill>
                  <a:schemeClr val="dk1"/>
                </a:solidFill>
                <a:highlight>
                  <a:srgbClr val="E95C3D"/>
                </a:highlight>
                <a:latin typeface="Inter"/>
                <a:ea typeface="Inter"/>
                <a:cs typeface="Inter"/>
                <a:sym typeface="Inter"/>
              </a:rPr>
              <a:t>never have the Indians in all the Indies committed any act against the Spanish Christians, until those Christians have first and many times committed countless cruel aggressions against them</a:t>
            </a:r>
            <a:r>
              <a:rPr lang="en-US" sz="2400">
                <a:solidFill>
                  <a:schemeClr val="dk1"/>
                </a:solidFill>
                <a:latin typeface="Inter"/>
                <a:ea typeface="Inter"/>
                <a:cs typeface="Inter"/>
                <a:sym typeface="Inter"/>
              </a:rPr>
              <a:t> or against neighboring nations. For in the beginning the Indians regarded the Spaniards as angels from Heaven. </a:t>
            </a:r>
            <a:r>
              <a:rPr lang="en-US" sz="2400">
                <a:solidFill>
                  <a:schemeClr val="dk1"/>
                </a:solidFill>
                <a:highlight>
                  <a:srgbClr val="E95C3D"/>
                </a:highlight>
                <a:latin typeface="Inter"/>
                <a:ea typeface="Inter"/>
                <a:cs typeface="Inter"/>
                <a:sym typeface="Inter"/>
              </a:rPr>
              <a:t>Only after the Spaniards had used violence against them, killing, robbing, torturing, did the Indians ever rise up against them.”</a:t>
            </a:r>
            <a:endParaRPr sz="24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rPr lang="en-US" sz="2400">
                <a:solidFill>
                  <a:schemeClr val="dk1"/>
                </a:solidFill>
                <a:latin typeface="Halant"/>
                <a:ea typeface="Halant"/>
                <a:cs typeface="Halant"/>
                <a:sym typeface="Halant"/>
              </a:rPr>
              <a:t>Source: Bartolom</a:t>
            </a:r>
            <a:r>
              <a:rPr lang="en-US" sz="2400">
                <a:solidFill>
                  <a:schemeClr val="dk1"/>
                </a:solidFill>
                <a:latin typeface="Halant"/>
                <a:ea typeface="Halant"/>
                <a:cs typeface="Halant"/>
                <a:sym typeface="Halant"/>
              </a:rPr>
              <a:t>é </a:t>
            </a:r>
            <a:r>
              <a:rPr lang="en-US" sz="2400">
                <a:solidFill>
                  <a:schemeClr val="dk1"/>
                </a:solidFill>
                <a:latin typeface="Halant"/>
                <a:ea typeface="Halant"/>
                <a:cs typeface="Halant"/>
                <a:sym typeface="Halant"/>
              </a:rPr>
              <a:t> de las Casas, </a:t>
            </a:r>
            <a:r>
              <a:rPr i="1" lang="en-US" sz="2400">
                <a:solidFill>
                  <a:schemeClr val="dk1"/>
                </a:solidFill>
                <a:latin typeface="Halant"/>
                <a:ea typeface="Halant"/>
                <a:cs typeface="Halant"/>
                <a:sym typeface="Halant"/>
              </a:rPr>
              <a:t>A Short Account of the Destruction of the Indies</a:t>
            </a:r>
            <a:r>
              <a:rPr lang="en-US" sz="2400">
                <a:solidFill>
                  <a:schemeClr val="dk1"/>
                </a:solidFill>
                <a:latin typeface="Halant"/>
                <a:ea typeface="Halant"/>
                <a:cs typeface="Halant"/>
                <a:sym typeface="Halant"/>
              </a:rPr>
              <a:t>, 1542.</a:t>
            </a:r>
            <a:endParaRPr sz="24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b="1" sz="3200">
              <a:solidFill>
                <a:schemeClr val="dk1"/>
              </a:solidFill>
              <a:latin typeface="Inter"/>
              <a:ea typeface="Inter"/>
              <a:cs typeface="Inter"/>
              <a:sym typeface="Inter"/>
            </a:endParaRPr>
          </a:p>
        </p:txBody>
      </p:sp>
      <p:sp>
        <p:nvSpPr>
          <p:cNvPr id="325" name="Google Shape;325;p31"/>
          <p:cNvSpPr/>
          <p:nvPr/>
        </p:nvSpPr>
        <p:spPr>
          <a:xfrm rot="-5400000">
            <a:off x="14744625" y="2355875"/>
            <a:ext cx="3506700" cy="32853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26" name="Google Shape;326;p31"/>
          <p:cNvSpPr txBox="1"/>
          <p:nvPr/>
        </p:nvSpPr>
        <p:spPr>
          <a:xfrm>
            <a:off x="15153975" y="2577275"/>
            <a:ext cx="27708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2nd</a:t>
            </a:r>
            <a:r>
              <a:rPr lang="en-US" sz="2200">
                <a:solidFill>
                  <a:schemeClr val="dk1"/>
                </a:solidFill>
                <a:latin typeface="Inter"/>
                <a:ea typeface="Inter"/>
                <a:cs typeface="Inter"/>
                <a:sym typeface="Inter"/>
              </a:rPr>
              <a:t>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question</a:t>
            </a:r>
            <a:r>
              <a:rPr lang="en-US" sz="2200">
                <a:solidFill>
                  <a:schemeClr val="dk1"/>
                </a:solidFill>
                <a:latin typeface="Inter"/>
                <a:ea typeface="Inter"/>
                <a:cs typeface="Inter"/>
                <a:sym typeface="Inter"/>
              </a:rPr>
              <a:t> that you have about the source or the author in the margin.</a:t>
            </a:r>
            <a:endParaRPr sz="2200">
              <a:solidFill>
                <a:schemeClr val="dk1"/>
              </a:solidFill>
              <a:latin typeface="Inter"/>
              <a:ea typeface="Inter"/>
              <a:cs typeface="Inter"/>
              <a:sym typeface="Inter"/>
            </a:endParaRPr>
          </a:p>
        </p:txBody>
      </p:sp>
      <p:sp>
        <p:nvSpPr>
          <p:cNvPr id="327" name="Google Shape;327;p31"/>
          <p:cNvSpPr txBox="1"/>
          <p:nvPr/>
        </p:nvSpPr>
        <p:spPr>
          <a:xfrm>
            <a:off x="155800" y="2501075"/>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
        <p:nvSpPr>
          <p:cNvPr id="328" name="Google Shape;328;p31"/>
          <p:cNvSpPr txBox="1"/>
          <p:nvPr/>
        </p:nvSpPr>
        <p:spPr>
          <a:xfrm>
            <a:off x="14344975" y="3250800"/>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32"/>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34" name="Google Shape;334;p32"/>
          <p:cNvGrpSpPr/>
          <p:nvPr/>
        </p:nvGrpSpPr>
        <p:grpSpPr>
          <a:xfrm>
            <a:off x="15859155" y="-98041"/>
            <a:ext cx="1562625" cy="1771271"/>
            <a:chOff x="0" y="-130721"/>
            <a:chExt cx="2083500" cy="2361695"/>
          </a:xfrm>
        </p:grpSpPr>
        <p:grpSp>
          <p:nvGrpSpPr>
            <p:cNvPr id="335" name="Google Shape;335;p32"/>
            <p:cNvGrpSpPr/>
            <p:nvPr/>
          </p:nvGrpSpPr>
          <p:grpSpPr>
            <a:xfrm>
              <a:off x="75599" y="-130721"/>
              <a:ext cx="1932614" cy="2361695"/>
              <a:chOff x="0" y="-47625"/>
              <a:chExt cx="704100" cy="860425"/>
            </a:xfrm>
          </p:grpSpPr>
          <p:sp>
            <p:nvSpPr>
              <p:cNvPr id="336" name="Google Shape;336;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8" name="Google Shape;338;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7</a:t>
              </a:r>
              <a:endParaRPr/>
            </a:p>
          </p:txBody>
        </p:sp>
      </p:grpSp>
      <p:sp>
        <p:nvSpPr>
          <p:cNvPr id="339" name="Google Shape;339;p32"/>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40" name="Google Shape;340;p32"/>
          <p:cNvGrpSpPr/>
          <p:nvPr/>
        </p:nvGrpSpPr>
        <p:grpSpPr>
          <a:xfrm>
            <a:off x="-254016" y="9230009"/>
            <a:ext cx="18796043" cy="937448"/>
            <a:chOff x="204" y="0"/>
            <a:chExt cx="25061391" cy="1249931"/>
          </a:xfrm>
        </p:grpSpPr>
        <p:grpSp>
          <p:nvGrpSpPr>
            <p:cNvPr id="341" name="Google Shape;341;p32"/>
            <p:cNvGrpSpPr/>
            <p:nvPr/>
          </p:nvGrpSpPr>
          <p:grpSpPr>
            <a:xfrm rot="5400000">
              <a:off x="12002369" y="-11663474"/>
              <a:ext cx="1249931" cy="24576878"/>
              <a:chOff x="0" y="-38100"/>
              <a:chExt cx="246900" cy="4854692"/>
            </a:xfrm>
          </p:grpSpPr>
          <p:sp>
            <p:nvSpPr>
              <p:cNvPr id="342" name="Google Shape;342;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43" name="Google Shape;343;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44" name="Google Shape;344;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45" name="Google Shape;345;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46" name="Google Shape;346;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47" name="Google Shape;347;p32"/>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48" name="Google Shape;348;p32"/>
          <p:cNvSpPr txBox="1"/>
          <p:nvPr/>
        </p:nvSpPr>
        <p:spPr>
          <a:xfrm>
            <a:off x="574300" y="1548700"/>
            <a:ext cx="13920600" cy="731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2400">
                <a:solidFill>
                  <a:schemeClr val="dk1"/>
                </a:solidFill>
                <a:latin typeface="Inter"/>
                <a:ea typeface="Inter"/>
                <a:cs typeface="Inter"/>
                <a:sym typeface="Inter"/>
              </a:rPr>
              <a:t>“Their reason for killing and destroying such an infinite number of souls is that Christians have </a:t>
            </a:r>
            <a:r>
              <a:rPr lang="en-US" sz="2400">
                <a:solidFill>
                  <a:schemeClr val="dk1"/>
                </a:solidFill>
                <a:highlight>
                  <a:srgbClr val="E95C3D"/>
                </a:highlight>
                <a:latin typeface="Inter"/>
                <a:ea typeface="Inter"/>
                <a:cs typeface="Inter"/>
                <a:sym typeface="Inter"/>
              </a:rPr>
              <a:t>an ultimate aim, which is to acquire gold, and to swell themselves with riches</a:t>
            </a:r>
            <a:r>
              <a:rPr lang="en-US" sz="2400">
                <a:solidFill>
                  <a:schemeClr val="dk1"/>
                </a:solidFill>
                <a:latin typeface="Inter"/>
                <a:ea typeface="Inter"/>
                <a:cs typeface="Inter"/>
                <a:sym typeface="Inter"/>
              </a:rPr>
              <a:t> in a very brief time and thus rise to a high estate disproportionate to their merits. It should be kept in mind that </a:t>
            </a:r>
            <a:r>
              <a:rPr lang="en-US" sz="2400">
                <a:solidFill>
                  <a:schemeClr val="dk1"/>
                </a:solidFill>
                <a:highlight>
                  <a:srgbClr val="E95C3D"/>
                </a:highlight>
                <a:latin typeface="Inter"/>
                <a:ea typeface="Inter"/>
                <a:cs typeface="Inter"/>
                <a:sym typeface="Inter"/>
              </a:rPr>
              <a:t>their insatiable greed and ambition, the greatest ever seen in the world, is the cause of their villainies.</a:t>
            </a:r>
            <a:r>
              <a:rPr lang="en-US" sz="2400">
                <a:solidFill>
                  <a:schemeClr val="dk1"/>
                </a:solidFill>
                <a:latin typeface="Inter"/>
                <a:ea typeface="Inter"/>
                <a:cs typeface="Inter"/>
                <a:sym typeface="Inter"/>
              </a:rPr>
              <a:t> And also, those lands are so rich and felicitous, the native peoples so meek and patient, so easy to subject, that our </a:t>
            </a:r>
            <a:r>
              <a:rPr lang="en-US" sz="2400">
                <a:solidFill>
                  <a:schemeClr val="dk1"/>
                </a:solidFill>
                <a:highlight>
                  <a:srgbClr val="E95C3D"/>
                </a:highlight>
                <a:latin typeface="Inter"/>
                <a:ea typeface="Inter"/>
                <a:cs typeface="Inter"/>
                <a:sym typeface="Inter"/>
              </a:rPr>
              <a:t>Spaniards have no more consideration for them than beasts.</a:t>
            </a:r>
            <a:r>
              <a:rPr lang="en-US" sz="2400">
                <a:solidFill>
                  <a:schemeClr val="dk1"/>
                </a:solidFill>
                <a:latin typeface="Inter"/>
                <a:ea typeface="Inter"/>
                <a:cs typeface="Inter"/>
                <a:sym typeface="Inter"/>
              </a:rPr>
              <a:t> And I say this from my own knowledge of the acts I witnessed. But I should not say “than beasts” for, thanks be to God, they have treated beasts with some respect; I should say instead like excrement on the public squares. And thus </a:t>
            </a:r>
            <a:r>
              <a:rPr lang="en-US" sz="2400">
                <a:solidFill>
                  <a:schemeClr val="dk1"/>
                </a:solidFill>
                <a:highlight>
                  <a:srgbClr val="E95C3D"/>
                </a:highlight>
                <a:latin typeface="Inter"/>
                <a:ea typeface="Inter"/>
                <a:cs typeface="Inter"/>
                <a:sym typeface="Inter"/>
              </a:rPr>
              <a:t>they have deprived the Indians of their lives and souls, for the millions I mentioned have died</a:t>
            </a:r>
            <a:r>
              <a:rPr lang="en-US" sz="2400">
                <a:solidFill>
                  <a:schemeClr val="dk1"/>
                </a:solidFill>
                <a:latin typeface="Inter"/>
                <a:ea typeface="Inter"/>
                <a:cs typeface="Inter"/>
                <a:sym typeface="Inter"/>
              </a:rPr>
              <a:t> without the Faith and without the benefit of sacraments. This is a well-known and proven fact which even the tyrant Governors, themselves killers, know and admit. And </a:t>
            </a:r>
            <a:r>
              <a:rPr lang="en-US" sz="2400">
                <a:solidFill>
                  <a:schemeClr val="dk1"/>
                </a:solidFill>
                <a:highlight>
                  <a:srgbClr val="E95C3D"/>
                </a:highlight>
                <a:latin typeface="Inter"/>
                <a:ea typeface="Inter"/>
                <a:cs typeface="Inter"/>
                <a:sym typeface="Inter"/>
              </a:rPr>
              <a:t>never have the Indians in all the Indies committed any act against the Spanish Christians, until those Christians have first and many times committed countless cruel aggressions against them</a:t>
            </a:r>
            <a:r>
              <a:rPr lang="en-US" sz="2400">
                <a:solidFill>
                  <a:schemeClr val="dk1"/>
                </a:solidFill>
                <a:latin typeface="Inter"/>
                <a:ea typeface="Inter"/>
                <a:cs typeface="Inter"/>
                <a:sym typeface="Inter"/>
              </a:rPr>
              <a:t> or against neighboring nations. For in the beginning the Indians regarded the Spaniards as angels from Heaven. </a:t>
            </a:r>
            <a:r>
              <a:rPr lang="en-US" sz="2400">
                <a:solidFill>
                  <a:schemeClr val="dk1"/>
                </a:solidFill>
                <a:highlight>
                  <a:srgbClr val="E95C3D"/>
                </a:highlight>
                <a:latin typeface="Inter"/>
                <a:ea typeface="Inter"/>
                <a:cs typeface="Inter"/>
                <a:sym typeface="Inter"/>
              </a:rPr>
              <a:t>Only after the Spaniards had used violence against them, killing, robbing, torturing, did the Indians ever rise up against them.”</a:t>
            </a:r>
            <a:endParaRPr sz="24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rPr lang="en-US" sz="2400">
                <a:solidFill>
                  <a:schemeClr val="dk1"/>
                </a:solidFill>
                <a:latin typeface="Halant"/>
                <a:ea typeface="Halant"/>
                <a:cs typeface="Halant"/>
                <a:sym typeface="Halant"/>
              </a:rPr>
              <a:t>Source: Bartolomé  de las Casas, </a:t>
            </a:r>
            <a:r>
              <a:rPr i="1" lang="en-US" sz="2400">
                <a:solidFill>
                  <a:schemeClr val="dk1"/>
                </a:solidFill>
                <a:latin typeface="Halant"/>
                <a:ea typeface="Halant"/>
                <a:cs typeface="Halant"/>
                <a:sym typeface="Halant"/>
              </a:rPr>
              <a:t>A Short Account of the Destruction of the Indies</a:t>
            </a:r>
            <a:r>
              <a:rPr lang="en-US" sz="2400">
                <a:solidFill>
                  <a:schemeClr val="dk1"/>
                </a:solidFill>
                <a:latin typeface="Halant"/>
                <a:ea typeface="Halant"/>
                <a:cs typeface="Halant"/>
                <a:sym typeface="Halant"/>
              </a:rPr>
              <a:t>, 1542.</a:t>
            </a:r>
            <a:endParaRPr sz="24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b="1" sz="3200">
              <a:solidFill>
                <a:schemeClr val="dk1"/>
              </a:solidFill>
              <a:latin typeface="Inter"/>
              <a:ea typeface="Inter"/>
              <a:cs typeface="Inter"/>
              <a:sym typeface="Inter"/>
            </a:endParaRPr>
          </a:p>
        </p:txBody>
      </p:sp>
      <p:sp>
        <p:nvSpPr>
          <p:cNvPr id="349" name="Google Shape;349;p32"/>
          <p:cNvSpPr/>
          <p:nvPr/>
        </p:nvSpPr>
        <p:spPr>
          <a:xfrm rot="-5400000">
            <a:off x="14744625" y="2355875"/>
            <a:ext cx="3506700" cy="32853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50" name="Google Shape;350;p32"/>
          <p:cNvSpPr txBox="1"/>
          <p:nvPr/>
        </p:nvSpPr>
        <p:spPr>
          <a:xfrm>
            <a:off x="15153975" y="2577275"/>
            <a:ext cx="27708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2nd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question</a:t>
            </a:r>
            <a:r>
              <a:rPr lang="en-US" sz="2200">
                <a:solidFill>
                  <a:schemeClr val="dk1"/>
                </a:solidFill>
                <a:latin typeface="Inter"/>
                <a:ea typeface="Inter"/>
                <a:cs typeface="Inter"/>
                <a:sym typeface="Inter"/>
              </a:rPr>
              <a:t> that you have about the source or the author in the margin.</a:t>
            </a:r>
            <a:endParaRPr sz="2200">
              <a:solidFill>
                <a:schemeClr val="dk1"/>
              </a:solidFill>
              <a:latin typeface="Inter"/>
              <a:ea typeface="Inter"/>
              <a:cs typeface="Inter"/>
              <a:sym typeface="Inter"/>
            </a:endParaRPr>
          </a:p>
        </p:txBody>
      </p:sp>
      <p:sp>
        <p:nvSpPr>
          <p:cNvPr id="351" name="Google Shape;351;p32"/>
          <p:cNvSpPr txBox="1"/>
          <p:nvPr/>
        </p:nvSpPr>
        <p:spPr>
          <a:xfrm>
            <a:off x="155800" y="2501075"/>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
        <p:nvSpPr>
          <p:cNvPr id="352" name="Google Shape;352;p32"/>
          <p:cNvSpPr txBox="1"/>
          <p:nvPr/>
        </p:nvSpPr>
        <p:spPr>
          <a:xfrm>
            <a:off x="14344975" y="3250800"/>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
        <p:nvSpPr>
          <p:cNvPr id="353" name="Google Shape;353;p32"/>
          <p:cNvSpPr txBox="1"/>
          <p:nvPr/>
        </p:nvSpPr>
        <p:spPr>
          <a:xfrm>
            <a:off x="14697000" y="6758450"/>
            <a:ext cx="3417900" cy="937500"/>
          </a:xfrm>
          <a:prstGeom prst="rect">
            <a:avLst/>
          </a:prstGeom>
          <a:solidFill>
            <a:schemeClr val="lt1"/>
          </a:solidFill>
          <a:ln cap="flat" cmpd="sng" w="2857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000">
                <a:solidFill>
                  <a:schemeClr val="dk1"/>
                </a:solidFill>
                <a:latin typeface="Inter"/>
                <a:ea typeface="Inter"/>
                <a:cs typeface="Inter"/>
                <a:sym typeface="Inter"/>
              </a:rPr>
              <a:t>Who is las Casas writing this to?</a:t>
            </a:r>
            <a:endParaRPr b="1" sz="20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33"/>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59" name="Google Shape;359;p33"/>
          <p:cNvGrpSpPr/>
          <p:nvPr/>
        </p:nvGrpSpPr>
        <p:grpSpPr>
          <a:xfrm>
            <a:off x="15859155" y="-98041"/>
            <a:ext cx="1562625" cy="1771271"/>
            <a:chOff x="0" y="-130721"/>
            <a:chExt cx="2083500" cy="2361695"/>
          </a:xfrm>
        </p:grpSpPr>
        <p:grpSp>
          <p:nvGrpSpPr>
            <p:cNvPr id="360" name="Google Shape;360;p33"/>
            <p:cNvGrpSpPr/>
            <p:nvPr/>
          </p:nvGrpSpPr>
          <p:grpSpPr>
            <a:xfrm>
              <a:off x="75599" y="-130721"/>
              <a:ext cx="1932614" cy="2361695"/>
              <a:chOff x="0" y="-47625"/>
              <a:chExt cx="704100" cy="860425"/>
            </a:xfrm>
          </p:grpSpPr>
          <p:sp>
            <p:nvSpPr>
              <p:cNvPr id="361" name="Google Shape;361;p3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3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3" name="Google Shape;363;p33"/>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8</a:t>
              </a:r>
              <a:endParaRPr/>
            </a:p>
          </p:txBody>
        </p:sp>
      </p:grpSp>
      <p:sp>
        <p:nvSpPr>
          <p:cNvPr id="364" name="Google Shape;364;p33"/>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65" name="Google Shape;365;p33"/>
          <p:cNvGrpSpPr/>
          <p:nvPr/>
        </p:nvGrpSpPr>
        <p:grpSpPr>
          <a:xfrm>
            <a:off x="-254016" y="9230009"/>
            <a:ext cx="18796043" cy="937448"/>
            <a:chOff x="204" y="0"/>
            <a:chExt cx="25061391" cy="1249931"/>
          </a:xfrm>
        </p:grpSpPr>
        <p:grpSp>
          <p:nvGrpSpPr>
            <p:cNvPr id="366" name="Google Shape;366;p33"/>
            <p:cNvGrpSpPr/>
            <p:nvPr/>
          </p:nvGrpSpPr>
          <p:grpSpPr>
            <a:xfrm rot="5400000">
              <a:off x="12002369" y="-11663474"/>
              <a:ext cx="1249931" cy="24576878"/>
              <a:chOff x="0" y="-38100"/>
              <a:chExt cx="246900" cy="4854692"/>
            </a:xfrm>
          </p:grpSpPr>
          <p:sp>
            <p:nvSpPr>
              <p:cNvPr id="367" name="Google Shape;367;p3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68" name="Google Shape;368;p3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9" name="Google Shape;369;p33"/>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70" name="Google Shape;370;p3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71" name="Google Shape;371;p3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72" name="Google Shape;372;p33"/>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73" name="Google Shape;373;p33"/>
          <p:cNvSpPr txBox="1"/>
          <p:nvPr/>
        </p:nvSpPr>
        <p:spPr>
          <a:xfrm>
            <a:off x="574300" y="1548700"/>
            <a:ext cx="13920600" cy="731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2400">
                <a:solidFill>
                  <a:schemeClr val="dk1"/>
                </a:solidFill>
                <a:latin typeface="Inter"/>
                <a:ea typeface="Inter"/>
                <a:cs typeface="Inter"/>
                <a:sym typeface="Inter"/>
              </a:rPr>
              <a:t>“Their reason for killing and destroying such an infinite number of souls is that Christians have </a:t>
            </a:r>
            <a:r>
              <a:rPr lang="en-US" sz="2400">
                <a:solidFill>
                  <a:schemeClr val="dk1"/>
                </a:solidFill>
                <a:highlight>
                  <a:srgbClr val="E95C3D"/>
                </a:highlight>
                <a:latin typeface="Inter"/>
                <a:ea typeface="Inter"/>
                <a:cs typeface="Inter"/>
                <a:sym typeface="Inter"/>
              </a:rPr>
              <a:t>an ultimate aim, which is to acquire gold, and to swell themselves with riches</a:t>
            </a:r>
            <a:r>
              <a:rPr lang="en-US" sz="2400">
                <a:solidFill>
                  <a:schemeClr val="dk1"/>
                </a:solidFill>
                <a:latin typeface="Inter"/>
                <a:ea typeface="Inter"/>
                <a:cs typeface="Inter"/>
                <a:sym typeface="Inter"/>
              </a:rPr>
              <a:t> in a very brief time and thus rise to a high estate disproportionate to their merits. It should be kept in mind that </a:t>
            </a:r>
            <a:r>
              <a:rPr lang="en-US" sz="2400">
                <a:solidFill>
                  <a:schemeClr val="dk1"/>
                </a:solidFill>
                <a:highlight>
                  <a:srgbClr val="E95C3D"/>
                </a:highlight>
                <a:latin typeface="Inter"/>
                <a:ea typeface="Inter"/>
                <a:cs typeface="Inter"/>
                <a:sym typeface="Inter"/>
              </a:rPr>
              <a:t>their insatiable greed and ambition, the greatest ever seen in the world, is the cause of their villainies.</a:t>
            </a:r>
            <a:r>
              <a:rPr lang="en-US" sz="2400">
                <a:solidFill>
                  <a:schemeClr val="dk1"/>
                </a:solidFill>
                <a:latin typeface="Inter"/>
                <a:ea typeface="Inter"/>
                <a:cs typeface="Inter"/>
                <a:sym typeface="Inter"/>
              </a:rPr>
              <a:t> And also, those lands are so rich and felicitous, the native peoples so meek and patient, so easy to subject, that our </a:t>
            </a:r>
            <a:r>
              <a:rPr lang="en-US" sz="2400">
                <a:solidFill>
                  <a:schemeClr val="dk1"/>
                </a:solidFill>
                <a:highlight>
                  <a:srgbClr val="E95C3D"/>
                </a:highlight>
                <a:latin typeface="Inter"/>
                <a:ea typeface="Inter"/>
                <a:cs typeface="Inter"/>
                <a:sym typeface="Inter"/>
              </a:rPr>
              <a:t>Spaniards have no more consideration for them than beasts.</a:t>
            </a:r>
            <a:r>
              <a:rPr lang="en-US" sz="2400">
                <a:solidFill>
                  <a:schemeClr val="dk1"/>
                </a:solidFill>
                <a:latin typeface="Inter"/>
                <a:ea typeface="Inter"/>
                <a:cs typeface="Inter"/>
                <a:sym typeface="Inter"/>
              </a:rPr>
              <a:t> And I say this from my own knowledge of the acts I witnessed. But I should not say “than beasts” for, thanks be to God, they have treated beasts with some respect; I should say instead like excrement on the public squares. And thus </a:t>
            </a:r>
            <a:r>
              <a:rPr lang="en-US" sz="2400">
                <a:solidFill>
                  <a:schemeClr val="dk1"/>
                </a:solidFill>
                <a:highlight>
                  <a:srgbClr val="E95C3D"/>
                </a:highlight>
                <a:latin typeface="Inter"/>
                <a:ea typeface="Inter"/>
                <a:cs typeface="Inter"/>
                <a:sym typeface="Inter"/>
              </a:rPr>
              <a:t>they have deprived the Indians of their lives and souls, for the millions I mentioned have died</a:t>
            </a:r>
            <a:r>
              <a:rPr lang="en-US" sz="2400">
                <a:solidFill>
                  <a:schemeClr val="dk1"/>
                </a:solidFill>
                <a:latin typeface="Inter"/>
                <a:ea typeface="Inter"/>
                <a:cs typeface="Inter"/>
                <a:sym typeface="Inter"/>
              </a:rPr>
              <a:t> without the Faith and without the benefit of sacraments. This is a well-known and proven fact which even the tyrant Governors, themselves killers, know and admit. And </a:t>
            </a:r>
            <a:r>
              <a:rPr lang="en-US" sz="2400">
                <a:solidFill>
                  <a:schemeClr val="dk1"/>
                </a:solidFill>
                <a:highlight>
                  <a:srgbClr val="E95C3D"/>
                </a:highlight>
                <a:latin typeface="Inter"/>
                <a:ea typeface="Inter"/>
                <a:cs typeface="Inter"/>
                <a:sym typeface="Inter"/>
              </a:rPr>
              <a:t>never have the Indians in all the Indies committed any act against the Spanish Christians, until those Christians have first and many times committed countless cruel aggressions against them</a:t>
            </a:r>
            <a:r>
              <a:rPr lang="en-US" sz="2400">
                <a:solidFill>
                  <a:schemeClr val="dk1"/>
                </a:solidFill>
                <a:latin typeface="Inter"/>
                <a:ea typeface="Inter"/>
                <a:cs typeface="Inter"/>
                <a:sym typeface="Inter"/>
              </a:rPr>
              <a:t> or against neighboring nations. For in the beginning the Indians regarded the Spaniards as angels from Heaven. </a:t>
            </a:r>
            <a:r>
              <a:rPr lang="en-US" sz="2400">
                <a:solidFill>
                  <a:schemeClr val="dk1"/>
                </a:solidFill>
                <a:highlight>
                  <a:srgbClr val="E95C3D"/>
                </a:highlight>
                <a:latin typeface="Inter"/>
                <a:ea typeface="Inter"/>
                <a:cs typeface="Inter"/>
                <a:sym typeface="Inter"/>
              </a:rPr>
              <a:t>Only after the Spaniards had used violence against them, killing, robbing, torturing, did the Indians ever rise up against them.”</a:t>
            </a:r>
            <a:endParaRPr sz="24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rPr lang="en-US" sz="2400">
                <a:solidFill>
                  <a:schemeClr val="dk1"/>
                </a:solidFill>
                <a:latin typeface="Halant"/>
                <a:ea typeface="Halant"/>
                <a:cs typeface="Halant"/>
                <a:sym typeface="Halant"/>
              </a:rPr>
              <a:t>Source: Bartolomé  de las Casas, </a:t>
            </a:r>
            <a:r>
              <a:rPr i="1" lang="en-US" sz="2400">
                <a:solidFill>
                  <a:schemeClr val="dk1"/>
                </a:solidFill>
                <a:latin typeface="Halant"/>
                <a:ea typeface="Halant"/>
                <a:cs typeface="Halant"/>
                <a:sym typeface="Halant"/>
              </a:rPr>
              <a:t>A Short Account of the Destruction of the Indies</a:t>
            </a:r>
            <a:r>
              <a:rPr lang="en-US" sz="2400">
                <a:solidFill>
                  <a:schemeClr val="dk1"/>
                </a:solidFill>
                <a:latin typeface="Halant"/>
                <a:ea typeface="Halant"/>
                <a:cs typeface="Halant"/>
                <a:sym typeface="Halant"/>
              </a:rPr>
              <a:t>, 1542.</a:t>
            </a:r>
            <a:endParaRPr sz="24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b="1" sz="3200">
              <a:solidFill>
                <a:schemeClr val="dk1"/>
              </a:solidFill>
              <a:latin typeface="Inter"/>
              <a:ea typeface="Inter"/>
              <a:cs typeface="Inter"/>
              <a:sym typeface="Inter"/>
            </a:endParaRPr>
          </a:p>
        </p:txBody>
      </p:sp>
      <p:sp>
        <p:nvSpPr>
          <p:cNvPr id="374" name="Google Shape;374;p33"/>
          <p:cNvSpPr/>
          <p:nvPr/>
        </p:nvSpPr>
        <p:spPr>
          <a:xfrm rot="-5400000">
            <a:off x="14994675" y="2029600"/>
            <a:ext cx="3086400" cy="35175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75" name="Google Shape;375;p33"/>
          <p:cNvSpPr txBox="1"/>
          <p:nvPr/>
        </p:nvSpPr>
        <p:spPr>
          <a:xfrm>
            <a:off x="15153975" y="2577275"/>
            <a:ext cx="31341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3rd</a:t>
            </a:r>
            <a:r>
              <a:rPr lang="en-US" sz="2200">
                <a:solidFill>
                  <a:schemeClr val="dk1"/>
                </a:solidFill>
                <a:latin typeface="Inter"/>
                <a:ea typeface="Inter"/>
                <a:cs typeface="Inter"/>
                <a:sym typeface="Inter"/>
              </a:rPr>
              <a:t>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b="1" lang="en-US" sz="2200">
                <a:solidFill>
                  <a:schemeClr val="dk1"/>
                </a:solidFill>
                <a:latin typeface="Inter"/>
                <a:ea typeface="Inter"/>
                <a:cs typeface="Inter"/>
                <a:sym typeface="Inter"/>
              </a:rPr>
              <a:t>Circle</a:t>
            </a:r>
            <a:r>
              <a:rPr lang="en-US" sz="2200">
                <a:solidFill>
                  <a:schemeClr val="dk1"/>
                </a:solidFill>
                <a:latin typeface="Inter"/>
                <a:ea typeface="Inter"/>
                <a:cs typeface="Inter"/>
                <a:sym typeface="Inter"/>
              </a:rPr>
              <a:t> anything related to the Essential Question (impacts) and/or Historical Significance</a:t>
            </a:r>
            <a:endParaRPr sz="2200">
              <a:solidFill>
                <a:schemeClr val="dk1"/>
              </a:solidFill>
              <a:latin typeface="Inter"/>
              <a:ea typeface="Inter"/>
              <a:cs typeface="Inter"/>
              <a:sym typeface="Inter"/>
            </a:endParaRPr>
          </a:p>
        </p:txBody>
      </p:sp>
      <p:sp>
        <p:nvSpPr>
          <p:cNvPr id="376" name="Google Shape;376;p33"/>
          <p:cNvSpPr txBox="1"/>
          <p:nvPr/>
        </p:nvSpPr>
        <p:spPr>
          <a:xfrm>
            <a:off x="155800" y="2501075"/>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
        <p:nvSpPr>
          <p:cNvPr id="377" name="Google Shape;377;p33"/>
          <p:cNvSpPr txBox="1"/>
          <p:nvPr/>
        </p:nvSpPr>
        <p:spPr>
          <a:xfrm>
            <a:off x="14268775" y="3250800"/>
            <a:ext cx="418500" cy="5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highlight>
                  <a:srgbClr val="F4CCCC"/>
                </a:highlight>
                <a:latin typeface="Inter"/>
                <a:ea typeface="Inter"/>
                <a:cs typeface="Inter"/>
                <a:sym typeface="Inter"/>
              </a:rPr>
              <a:t>?</a:t>
            </a:r>
            <a:endParaRPr b="1" sz="3200">
              <a:solidFill>
                <a:schemeClr val="dk1"/>
              </a:solidFill>
              <a:highlight>
                <a:srgbClr val="F4CCCC"/>
              </a:highlight>
              <a:latin typeface="Inter"/>
              <a:ea typeface="Inter"/>
              <a:cs typeface="Inter"/>
              <a:sym typeface="Inter"/>
            </a:endParaRPr>
          </a:p>
        </p:txBody>
      </p:sp>
      <p:sp>
        <p:nvSpPr>
          <p:cNvPr id="378" name="Google Shape;378;p33"/>
          <p:cNvSpPr txBox="1"/>
          <p:nvPr/>
        </p:nvSpPr>
        <p:spPr>
          <a:xfrm>
            <a:off x="14697000" y="6758450"/>
            <a:ext cx="3417900" cy="937500"/>
          </a:xfrm>
          <a:prstGeom prst="rect">
            <a:avLst/>
          </a:prstGeom>
          <a:solidFill>
            <a:schemeClr val="lt1"/>
          </a:solidFill>
          <a:ln cap="flat" cmpd="sng" w="2857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000">
                <a:solidFill>
                  <a:schemeClr val="dk1"/>
                </a:solidFill>
                <a:latin typeface="Inter"/>
                <a:ea typeface="Inter"/>
                <a:cs typeface="Inter"/>
                <a:sym typeface="Inter"/>
              </a:rPr>
              <a:t>Who is las Casas writing this to?</a:t>
            </a:r>
            <a:endParaRPr b="1" sz="20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