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guide id="3" orient="horz" pos="57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ADDAA71-06F7-46A5-A993-D5F7C79E9C3B}">
  <a:tblStyle styleId="{FADDAA71-06F7-46A5-A993-D5F7C79E9C3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 pos="576"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mXKUuwU_wpimXKSTu_lA_nRBJm1GlU1_wbmAGqtImz8/edit?usp=sharing" TargetMode="External"/><Relationship Id="rId6" Type="http://schemas.openxmlformats.org/officeDocument/2006/relationships/hyperlink" Target="https://docs.google.com/presentation/d/1j0sFf9FERrqlVpUDUY2yzKB46kLGXGaYxYG9W2-4FSA/edit?usp=sharing" TargetMode="External"/><Relationship Id="rId7" Type="http://schemas.openxmlformats.org/officeDocument/2006/relationships/hyperlink" Target="https://docs.google.com/presentation/d/178X_yKXERK0vdhMmLzv_R60G-80brsJNKEf7pHtz93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{FADDAA71-06F7-46A5-A993-D5F7C79E9C3B}</a:tableStyleId>
              </a:tblPr>
              <a:tblGrid>
                <a:gridCol w="1633350"/>
                <a:gridCol w="4045800"/>
                <a:gridCol w="3669725"/>
              </a:tblGrid>
              <a:tr h="354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15: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European conquest of the Americas have long-lasting impacts on Indigenous American societies?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Unit Standards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602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Printed Student Handouts (Digital access recommended)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Annotation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5">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3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6"/>
                        </a:rPr>
                        <a:t>Assessment Presentation</a:t>
                      </a:r>
                      <a:r>
                        <a:rPr lang="en" sz="1200">
                          <a:solidFill>
                            <a:schemeClr val="dk1"/>
                          </a:solidFill>
                          <a:latin typeface="Inter"/>
                          <a:ea typeface="Inter"/>
                          <a:cs typeface="Inter"/>
                          <a:sym typeface="Inter"/>
                        </a:rPr>
                        <a:t>, introduce students to the process of annotation as well as the requirements for the assessment. Model the process of </a:t>
                      </a:r>
                      <a:r>
                        <a:rPr lang="en" sz="1200">
                          <a:solidFill>
                            <a:schemeClr val="dk1"/>
                          </a:solidFill>
                          <a:latin typeface="Inter"/>
                          <a:ea typeface="Inter"/>
                          <a:cs typeface="Inter"/>
                          <a:sym typeface="Inter"/>
                        </a:rPr>
                        <a:t>annotation</a:t>
                      </a:r>
                      <a:r>
                        <a:rPr lang="en" sz="1200">
                          <a:solidFill>
                            <a:schemeClr val="dk1"/>
                          </a:solidFill>
                          <a:latin typeface="Inter"/>
                          <a:ea typeface="Inter"/>
                          <a:cs typeface="Inter"/>
                          <a:sym typeface="Inter"/>
                        </a:rPr>
                        <a:t> with the students on Source 1 by going </a:t>
                      </a:r>
                      <a:r>
                        <a:rPr lang="en" sz="1200">
                          <a:solidFill>
                            <a:schemeClr val="dk1"/>
                          </a:solidFill>
                          <a:latin typeface="Inter"/>
                          <a:ea typeface="Inter"/>
                          <a:cs typeface="Inter"/>
                          <a:sym typeface="Inter"/>
                        </a:rPr>
                        <a:t>through</a:t>
                      </a:r>
                      <a:r>
                        <a:rPr lang="en" sz="1200">
                          <a:solidFill>
                            <a:schemeClr val="dk1"/>
                          </a:solidFill>
                          <a:latin typeface="Inter"/>
                          <a:ea typeface="Inter"/>
                          <a:cs typeface="Inter"/>
                          <a:sym typeface="Inter"/>
                        </a:rPr>
                        <a:t> each of the </a:t>
                      </a:r>
                      <a:r>
                        <a:rPr lang="en" sz="1200">
                          <a:solidFill>
                            <a:schemeClr val="dk1"/>
                          </a:solidFill>
                          <a:latin typeface="Inter"/>
                          <a:ea typeface="Inter"/>
                          <a:cs typeface="Inter"/>
                          <a:sym typeface="Inter"/>
                        </a:rPr>
                        <a:t>steps shown in the slides.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access to </a:t>
                      </a:r>
                      <a:r>
                        <a:rPr lang="en" sz="1200" u="sng">
                          <a:solidFill>
                            <a:schemeClr val="hlink"/>
                          </a:solidFill>
                          <a:latin typeface="Inter"/>
                          <a:ea typeface="Inter"/>
                          <a:cs typeface="Inter"/>
                          <a:sym typeface="Inter"/>
                          <a:hlinkClick r:id="rId7"/>
                        </a:rPr>
                        <a:t>Assessment Student Worksheet</a:t>
                      </a:r>
                      <a:r>
                        <a:rPr lang="en" sz="1200">
                          <a:latin typeface="Inter"/>
                          <a:ea typeface="Inter"/>
                          <a:cs typeface="Inter"/>
                          <a:sym typeface="Inter"/>
                        </a:rPr>
                        <a:t> (Digital is recommended. If completing by paper, provide highlighters)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slides 1-12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and model the process of </a:t>
                      </a:r>
                      <a:r>
                        <a:rPr lang="en" sz="1200">
                          <a:latin typeface="Inter"/>
                          <a:ea typeface="Inter"/>
                          <a:cs typeface="Inter"/>
                          <a:sym typeface="Inter"/>
                        </a:rPr>
                        <a:t>annotation</a:t>
                      </a:r>
                      <a:r>
                        <a:rPr lang="en" sz="1200">
                          <a:latin typeface="Inter"/>
                          <a:ea typeface="Inter"/>
                          <a:cs typeface="Inter"/>
                          <a:sym typeface="Inter"/>
                        </a:rPr>
                        <a:t> with Source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annotations on Source 1 with teacher guidance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(120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{FADDAA71-06F7-46A5-A993-D5F7C79E9C3B}</a:tableStyleId>
              </a:tblPr>
              <a:tblGrid>
                <a:gridCol w="1673200"/>
                <a:gridCol w="4057350"/>
                <a:gridCol w="3702950"/>
              </a:tblGrid>
              <a:tr h="314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15: Assessment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563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 12, provide instructions for students for the rest of the assessment. Direct students to complete the next two required sources on their own (pages 3-4). Upon completion, they will use the link provided on page 1 to choose 1-3 additional sources for annotation. (Show students how to copy and paste a google slide page if needed.) Remind students that they will need to complete a total of 4-6 sources and only 2 may be images. Students can make the determination of how many sources to annotate based on the thoroughness and time taken for completion.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72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Present slide 13 and leave posted to remind students of the steps of the annotation process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Remind students of assessment expectations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Optional: Show students how to copy and paste a google slide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annotations on next two required sources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Choose 1-3 </a:t>
                      </a:r>
                      <a:r>
                        <a:rPr lang="en" sz="1200">
                          <a:latin typeface="Inter"/>
                          <a:ea typeface="Inter"/>
                          <a:cs typeface="Inter"/>
                          <a:sym typeface="Inter"/>
                        </a:rPr>
                        <a:t>additional</a:t>
                      </a:r>
                      <a:r>
                        <a:rPr lang="en" sz="1200">
                          <a:latin typeface="Inter"/>
                          <a:ea typeface="Inter"/>
                          <a:cs typeface="Inter"/>
                          <a:sym typeface="Inter"/>
                        </a:rPr>
                        <a:t> sources and copy them into individual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total of 4-6 annotations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2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Before turning in their completed annotations, give students time for peer review and final revisions. Use slide 13 to explain the rubric and describe the process and purpose of peer reviews.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72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Explain the rubric and peer review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partners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a source to swap with a partner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partner’s annotation carefully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Score each category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constructive feedback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Return review</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necessary revisions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unit by completing the Unit 2 Inquiry Journal - Essential Question</a:t>
                      </a:r>
                      <a:r>
                        <a:rPr lang="en" sz="1200">
                          <a:solidFill>
                            <a:schemeClr val="dk1"/>
                          </a:solidFill>
                          <a:latin typeface="Inter"/>
                          <a:ea typeface="Inter"/>
                          <a:cs typeface="Inter"/>
                          <a:sym typeface="Inter"/>
                        </a:rPr>
                        <a:t> (page 9).</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3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2 Essential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