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6"/>
  </p:sldMasterIdLst>
  <p:notesMasterIdLst>
    <p:notesMasterId r:id="rId7"/>
  </p:notesMasterIdLst>
  <p:sldIdLst>
    <p:sldId id="256" r:id="rId8"/>
    <p:sldId id="257" r:id="rId9"/>
    <p:sldId id="258" r:id="rId10"/>
    <p:sldId id="259" r:id="rId11"/>
    <p:sldId id="260" r:id="rId12"/>
    <p:sldId id="261" r:id="rId13"/>
    <p:sldId id="262" r:id="rId14"/>
    <p:sldId id="263" r:id="rId15"/>
  </p:sldIdLst>
  <p:sldSz cy="10058400" cx="7772400"/>
  <p:notesSz cx="6858000" cy="9144000"/>
  <p:embeddedFontLst>
    <p:embeddedFont>
      <p:font typeface="Halant"/>
      <p:regular r:id="rId16"/>
      <p:bold r:id="rId17"/>
    </p:embeddedFont>
    <p:embeddedFont>
      <p:font typeface="Inter"/>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 name="Zachary Cote"/>
  <p:cmAuthor clrIdx="1" id="1" initials="" lastIdx="1" name="Annie Jenson"/>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0E77D34-88E0-4DB4-AAB7-5C27802E0E69}">
  <a:tblStyle styleId="{C0E77D34-88E0-4DB4-AAB7-5C27802E0E6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11" Type="http://schemas.openxmlformats.org/officeDocument/2006/relationships/slide" Target="slides/slide4.xml"/><Relationship Id="rId10" Type="http://schemas.openxmlformats.org/officeDocument/2006/relationships/slide" Target="slides/slide3.xml"/><Relationship Id="rId21" Type="http://schemas.openxmlformats.org/officeDocument/2006/relationships/font" Target="fonts/Inter-boldItalic.fntdata"/><Relationship Id="rId13" Type="http://schemas.openxmlformats.org/officeDocument/2006/relationships/slide" Target="slides/slide6.xml"/><Relationship Id="rId12" Type="http://schemas.openxmlformats.org/officeDocument/2006/relationships/slide" Target="slides/slide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font" Target="fonts/Halant-bold.fntdata"/><Relationship Id="rId16" Type="http://schemas.openxmlformats.org/officeDocument/2006/relationships/font" Target="fonts/Halant-regular.fntdata"/><Relationship Id="rId5" Type="http://schemas.openxmlformats.org/officeDocument/2006/relationships/commentAuthors" Target="commentAuthors.xml"/><Relationship Id="rId19" Type="http://schemas.openxmlformats.org/officeDocument/2006/relationships/font" Target="fonts/Inter-bold.fntdata"/><Relationship Id="rId6" Type="http://schemas.openxmlformats.org/officeDocument/2006/relationships/slideMaster" Target="slideMasters/slideMaster1.xml"/><Relationship Id="rId18" Type="http://schemas.openxmlformats.org/officeDocument/2006/relationships/font" Target="fonts/Inter-regular.fntdata"/><Relationship Id="rId7" Type="http://schemas.openxmlformats.org/officeDocument/2006/relationships/notesMaster" Target="notesMasters/notesMaster1.xml"/><Relationship Id="rId8" Type="http://schemas.openxmlformats.org/officeDocument/2006/relationships/slide" Target="slides/slide1.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5-01-06T13:35:22.901">
    <p:pos x="432" y="368"/>
    <p:text>Is 1.15 line spacing normal? @annie.jenson@thinkingnation.org
_Reassigned to annie.jenson@thinkingnation.org_</p:text>
  </p:cm>
  <p:cm authorId="1" idx="1" dt="2025-01-06T13:35:22.901">
    <p:pos x="432" y="368"/>
    <p:text>@zachary.cote@thinkingnation.org 
No, it was that way on the original templates until I noticed. I've been updating everywhere. The newer units should all be done correctly thought.
_Reassigned to zachary.cote@thinkingnation.org_</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142d71d66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142d71d66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142d71d66b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142d71d66b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1440cc8072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1440cc807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142d71d66b_0_6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142d71d66b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31440cc8072_0_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31440cc8072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1440cc8072_0_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1440cc8072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31440cc8072_0_3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31440cc8072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1440cc8072_0_4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1440cc8072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comments" Target="../comments/comment1.xml"/><Relationship Id="rId4" Type="http://schemas.openxmlformats.org/officeDocument/2006/relationships/image" Target="../media/image1.png"/><Relationship Id="rId5"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Assessment- Americas Raps</a:t>
            </a:r>
            <a:endParaRPr sz="1900">
              <a:solidFill>
                <a:schemeClr val="dk1"/>
              </a:solidFill>
              <a:latin typeface="Halant"/>
              <a:ea typeface="Halant"/>
              <a:cs typeface="Halant"/>
              <a:sym typeface="Halant"/>
            </a:endParaRPr>
          </a:p>
        </p:txBody>
      </p:sp>
      <p:pic>
        <p:nvPicPr>
          <p:cNvPr id="55" name="Google Shape;55;p13"/>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5">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687150" y="584450"/>
            <a:ext cx="6398100" cy="909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Answer the questions below us</a:t>
            </a:r>
            <a:r>
              <a:rPr lang="en" sz="1200">
                <a:solidFill>
                  <a:schemeClr val="dk1"/>
                </a:solidFill>
                <a:latin typeface="Inter"/>
                <a:ea typeface="Inter"/>
                <a:cs typeface="Inter"/>
                <a:sym typeface="Inter"/>
              </a:rPr>
              <a:t>ing specific evidence from the unit. Then, for each question, create a verse for a rap t</a:t>
            </a:r>
            <a:r>
              <a:rPr lang="en" sz="1200">
                <a:solidFill>
                  <a:schemeClr val="dk1"/>
                </a:solidFill>
                <a:latin typeface="Inter"/>
                <a:ea typeface="Inter"/>
                <a:cs typeface="Inter"/>
                <a:sym typeface="Inter"/>
              </a:rPr>
              <a:t>hat highlights the key points of your response. Make sure that your verses rhyme and flow together to make one song! You will present your rap in front of the class with your group and the class will vote on the best ones.</a:t>
            </a:r>
            <a:endParaRPr sz="1800">
              <a:solidFill>
                <a:schemeClr val="dk2"/>
              </a:solidFill>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p:txBody>
      </p:sp>
      <p:graphicFrame>
        <p:nvGraphicFramePr>
          <p:cNvPr id="60" name="Google Shape;60;p13"/>
          <p:cNvGraphicFramePr/>
          <p:nvPr/>
        </p:nvGraphicFramePr>
        <p:xfrm>
          <a:off x="952500" y="1722675"/>
          <a:ext cx="3000000" cy="3000000"/>
        </p:xfrm>
        <a:graphic>
          <a:graphicData uri="http://schemas.openxmlformats.org/drawingml/2006/table">
            <a:tbl>
              <a:tblPr>
                <a:noFill/>
                <a:tableStyleId>{C0E77D34-88E0-4DB4-AAB7-5C27802E0E69}</a:tableStyleId>
              </a:tblPr>
              <a:tblGrid>
                <a:gridCol w="1955800"/>
                <a:gridCol w="1955800"/>
                <a:gridCol w="1955800"/>
              </a:tblGrid>
              <a:tr h="567700">
                <a:tc>
                  <a:txBody>
                    <a:bodyPr/>
                    <a:lstStyle/>
                    <a:p>
                      <a:pPr indent="0" lvl="0" marL="0" rtl="0" algn="ctr">
                        <a:spcBef>
                          <a:spcPts val="0"/>
                        </a:spcBef>
                        <a:spcAft>
                          <a:spcPts val="0"/>
                        </a:spcAft>
                        <a:buNone/>
                      </a:pPr>
                      <a:r>
                        <a:rPr b="1" lang="en" sz="1200">
                          <a:latin typeface="Inter"/>
                          <a:ea typeface="Inter"/>
                          <a:cs typeface="Inter"/>
                          <a:sym typeface="Inter"/>
                        </a:rPr>
                        <a:t>Question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Answer with Specific Evidence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Rap Verse </a:t>
                      </a:r>
                      <a:endParaRPr b="1" sz="1200">
                        <a:latin typeface="Inter"/>
                        <a:ea typeface="Inter"/>
                        <a:cs typeface="Inter"/>
                        <a:sym typeface="Inter"/>
                      </a:endParaRPr>
                    </a:p>
                  </a:txBody>
                  <a:tcPr marT="91425" marB="91425" marR="91425" marL="91425"/>
                </a:tc>
              </a:tr>
              <a:tr h="2309225">
                <a:tc>
                  <a:txBody>
                    <a:bodyPr/>
                    <a:lstStyle/>
                    <a:p>
                      <a:pPr indent="0" lvl="0" marL="0" rtl="0" algn="l">
                        <a:spcBef>
                          <a:spcPts val="0"/>
                        </a:spcBef>
                        <a:spcAft>
                          <a:spcPts val="0"/>
                        </a:spcAft>
                        <a:buNone/>
                      </a:pPr>
                      <a:r>
                        <a:rPr lang="en" sz="1200">
                          <a:latin typeface="Inter"/>
                          <a:ea typeface="Inter"/>
                          <a:cs typeface="Inter"/>
                          <a:sym typeface="Inter"/>
                        </a:rPr>
                        <a:t>Explain how one of the </a:t>
                      </a:r>
                      <a:r>
                        <a:rPr lang="en" sz="1200">
                          <a:latin typeface="Inter"/>
                          <a:ea typeface="Inter"/>
                          <a:cs typeface="Inter"/>
                          <a:sym typeface="Inter"/>
                        </a:rPr>
                        <a:t>societies</a:t>
                      </a:r>
                      <a:r>
                        <a:rPr lang="en" sz="1200">
                          <a:latin typeface="Inter"/>
                          <a:ea typeface="Inter"/>
                          <a:cs typeface="Inter"/>
                          <a:sym typeface="Inter"/>
                        </a:rPr>
                        <a:t> in the Americas developed socially, economically, politically, and culturally prior to the arrival of the Europeans. Choose between the Inca or the Aztecs.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2309225">
                <a:tc>
                  <a:txBody>
                    <a:bodyPr/>
                    <a:lstStyle/>
                    <a:p>
                      <a:pPr indent="0" lvl="0" marL="0" rtl="0" algn="l">
                        <a:spcBef>
                          <a:spcPts val="0"/>
                        </a:spcBef>
                        <a:spcAft>
                          <a:spcPts val="0"/>
                        </a:spcAft>
                        <a:buNone/>
                      </a:pPr>
                      <a:r>
                        <a:rPr lang="en" sz="1200">
                          <a:latin typeface="Inter"/>
                          <a:ea typeface="Inter"/>
                          <a:cs typeface="Inter"/>
                          <a:sym typeface="Inter"/>
                        </a:rPr>
                        <a:t>Explain why Europeans were motivated to explore during the Age of Exploration.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2309225">
                <a:tc>
                  <a:txBody>
                    <a:bodyPr/>
                    <a:lstStyle/>
                    <a:p>
                      <a:pPr indent="0" lvl="0" marL="0" rtl="0" algn="l">
                        <a:spcBef>
                          <a:spcPts val="0"/>
                        </a:spcBef>
                        <a:spcAft>
                          <a:spcPts val="0"/>
                        </a:spcAft>
                        <a:buNone/>
                      </a:pPr>
                      <a:r>
                        <a:rPr lang="en" sz="1200">
                          <a:latin typeface="Inter"/>
                          <a:ea typeface="Inter"/>
                          <a:cs typeface="Inter"/>
                          <a:sym typeface="Inter"/>
                        </a:rPr>
                        <a:t>Explain the Columbian Exchange and what impacts it had on both the Old and New Worlds.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4" name="Shape 64"/>
        <p:cNvGrpSpPr/>
        <p:nvPr/>
      </p:nvGrpSpPr>
      <p:grpSpPr>
        <a:xfrm>
          <a:off x="0" y="0"/>
          <a:ext cx="0" cy="0"/>
          <a:chOff x="0" y="0"/>
          <a:chExt cx="0" cy="0"/>
        </a:xfrm>
      </p:grpSpPr>
      <p:sp>
        <p:nvSpPr>
          <p:cNvPr id="65" name="Google Shape;65;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Assessment- Americas Rap Battle</a:t>
            </a:r>
            <a:endParaRPr sz="1900">
              <a:solidFill>
                <a:schemeClr val="dk1"/>
              </a:solidFill>
              <a:latin typeface="Halant"/>
              <a:ea typeface="Halant"/>
              <a:cs typeface="Halant"/>
              <a:sym typeface="Halant"/>
            </a:endParaRPr>
          </a:p>
        </p:txBody>
      </p:sp>
      <p:pic>
        <p:nvPicPr>
          <p:cNvPr id="66" name="Google Shape;66;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7" name="Google Shape;67;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9" name="Google Shape;69;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70" name="Google Shape;70;p14"/>
          <p:cNvSpPr txBox="1"/>
          <p:nvPr/>
        </p:nvSpPr>
        <p:spPr>
          <a:xfrm>
            <a:off x="687150" y="584450"/>
            <a:ext cx="6398100" cy="909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Answer the questions below using specific evidence from the unit. Then, for each question, create a verse for a rap that highlights the key points of your response. Make sure that your verses rhyme and flow together to make one song! You will present your rap in front of the class with your group and the class will vote on the best ones.</a:t>
            </a:r>
            <a:endParaRPr sz="1800">
              <a:solidFill>
                <a:schemeClr val="dk2"/>
              </a:solidFill>
            </a:endParaRPr>
          </a:p>
        </p:txBody>
      </p:sp>
      <p:graphicFrame>
        <p:nvGraphicFramePr>
          <p:cNvPr id="71" name="Google Shape;71;p14"/>
          <p:cNvGraphicFramePr/>
          <p:nvPr/>
        </p:nvGraphicFramePr>
        <p:xfrm>
          <a:off x="952500" y="1722675"/>
          <a:ext cx="3000000" cy="3000000"/>
        </p:xfrm>
        <a:graphic>
          <a:graphicData uri="http://schemas.openxmlformats.org/drawingml/2006/table">
            <a:tbl>
              <a:tblPr>
                <a:noFill/>
                <a:tableStyleId>{C0E77D34-88E0-4DB4-AAB7-5C27802E0E69}</a:tableStyleId>
              </a:tblPr>
              <a:tblGrid>
                <a:gridCol w="1955800"/>
                <a:gridCol w="1955800"/>
                <a:gridCol w="1955800"/>
              </a:tblGrid>
              <a:tr h="567700">
                <a:tc>
                  <a:txBody>
                    <a:bodyPr/>
                    <a:lstStyle/>
                    <a:p>
                      <a:pPr indent="0" lvl="0" marL="0" rtl="0" algn="ctr">
                        <a:spcBef>
                          <a:spcPts val="0"/>
                        </a:spcBef>
                        <a:spcAft>
                          <a:spcPts val="0"/>
                        </a:spcAft>
                        <a:buNone/>
                      </a:pPr>
                      <a:r>
                        <a:rPr b="1" lang="en" sz="1200">
                          <a:latin typeface="Inter"/>
                          <a:ea typeface="Inter"/>
                          <a:cs typeface="Inter"/>
                          <a:sym typeface="Inter"/>
                        </a:rPr>
                        <a:t>Question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Answer with Specific Evidence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Rap Verse </a:t>
                      </a:r>
                      <a:endParaRPr b="1" sz="1200">
                        <a:latin typeface="Inter"/>
                        <a:ea typeface="Inter"/>
                        <a:cs typeface="Inter"/>
                        <a:sym typeface="Inter"/>
                      </a:endParaRPr>
                    </a:p>
                  </a:txBody>
                  <a:tcPr marT="91425" marB="91425" marR="91425" marL="91425"/>
                </a:tc>
              </a:tr>
              <a:tr h="2309225">
                <a:tc>
                  <a:txBody>
                    <a:bodyPr/>
                    <a:lstStyle/>
                    <a:p>
                      <a:pPr indent="0" lvl="0" marL="0" rtl="0" algn="l">
                        <a:spcBef>
                          <a:spcPts val="0"/>
                        </a:spcBef>
                        <a:spcAft>
                          <a:spcPts val="0"/>
                        </a:spcAft>
                        <a:buNone/>
                      </a:pPr>
                      <a:r>
                        <a:rPr lang="en"/>
                        <a:t>Identify</a:t>
                      </a:r>
                      <a:r>
                        <a:rPr lang="en"/>
                        <a:t> one key European explorer and explain their impact.</a:t>
                      </a: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2309225">
                <a:tc>
                  <a:txBody>
                    <a:bodyPr/>
                    <a:lstStyle/>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Describe the impacts that missionaries had on indigenous populations.</a:t>
                      </a: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2309225">
                <a:tc>
                  <a:txBody>
                    <a:bodyPr/>
                    <a:lstStyle/>
                    <a:p>
                      <a:pPr indent="0" lvl="0" marL="0" rtl="0" algn="l">
                        <a:spcBef>
                          <a:spcPts val="0"/>
                        </a:spcBef>
                        <a:spcAft>
                          <a:spcPts val="0"/>
                        </a:spcAft>
                        <a:buNone/>
                      </a:pPr>
                      <a:r>
                        <a:rPr lang="en"/>
                        <a:t>Compare the perspectives of European explorers and Spanish missionaries in regard to indigenous populations. </a:t>
                      </a: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sp>
        <p:nvSpPr>
          <p:cNvPr id="76" name="Google Shape;76;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Assessment- Americas Rap Battle</a:t>
            </a:r>
            <a:endParaRPr sz="1900">
              <a:solidFill>
                <a:schemeClr val="dk1"/>
              </a:solidFill>
              <a:latin typeface="Halant"/>
              <a:ea typeface="Halant"/>
              <a:cs typeface="Halant"/>
              <a:sym typeface="Halant"/>
            </a:endParaRPr>
          </a:p>
        </p:txBody>
      </p:sp>
      <p:pic>
        <p:nvPicPr>
          <p:cNvPr id="77" name="Google Shape;77;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8" name="Google Shape;78;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0" name="Google Shape;80;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81" name="Google Shape;81;p15"/>
          <p:cNvSpPr txBox="1"/>
          <p:nvPr/>
        </p:nvSpPr>
        <p:spPr>
          <a:xfrm>
            <a:off x="687150" y="584450"/>
            <a:ext cx="6398100" cy="909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Answer the questions below using specific evidence from the unit. Then, for each question, create a verse for a rap that highlights the key points of your response. Make sure that your verses rhyme and flow together to make one song! You will present your rap in front of the class with your group and the class will vote on the best ones.</a:t>
            </a:r>
            <a:endParaRPr sz="1800">
              <a:solidFill>
                <a:schemeClr val="dk2"/>
              </a:solidFill>
            </a:endParaRPr>
          </a:p>
        </p:txBody>
      </p:sp>
      <p:graphicFrame>
        <p:nvGraphicFramePr>
          <p:cNvPr id="82" name="Google Shape;82;p15"/>
          <p:cNvGraphicFramePr/>
          <p:nvPr/>
        </p:nvGraphicFramePr>
        <p:xfrm>
          <a:off x="952500" y="1722675"/>
          <a:ext cx="3000000" cy="3000000"/>
        </p:xfrm>
        <a:graphic>
          <a:graphicData uri="http://schemas.openxmlformats.org/drawingml/2006/table">
            <a:tbl>
              <a:tblPr>
                <a:noFill/>
                <a:tableStyleId>{C0E77D34-88E0-4DB4-AAB7-5C27802E0E69}</a:tableStyleId>
              </a:tblPr>
              <a:tblGrid>
                <a:gridCol w="1955800"/>
                <a:gridCol w="1955800"/>
                <a:gridCol w="1955800"/>
              </a:tblGrid>
              <a:tr h="567700">
                <a:tc>
                  <a:txBody>
                    <a:bodyPr/>
                    <a:lstStyle/>
                    <a:p>
                      <a:pPr indent="0" lvl="0" marL="0" rtl="0" algn="ctr">
                        <a:spcBef>
                          <a:spcPts val="0"/>
                        </a:spcBef>
                        <a:spcAft>
                          <a:spcPts val="0"/>
                        </a:spcAft>
                        <a:buNone/>
                      </a:pPr>
                      <a:r>
                        <a:rPr b="1" lang="en" sz="1200">
                          <a:latin typeface="Inter"/>
                          <a:ea typeface="Inter"/>
                          <a:cs typeface="Inter"/>
                          <a:sym typeface="Inter"/>
                        </a:rPr>
                        <a:t>Question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Answer with Specific Evidence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Rap Verse </a:t>
                      </a:r>
                      <a:endParaRPr b="1" sz="1200">
                        <a:latin typeface="Inter"/>
                        <a:ea typeface="Inter"/>
                        <a:cs typeface="Inter"/>
                        <a:sym typeface="Inter"/>
                      </a:endParaRPr>
                    </a:p>
                  </a:txBody>
                  <a:tcPr marT="91425" marB="91425" marR="91425" marL="91425"/>
                </a:tc>
              </a:tr>
              <a:tr h="2309225">
                <a:tc>
                  <a:txBody>
                    <a:bodyPr/>
                    <a:lstStyle/>
                    <a:p>
                      <a:pPr indent="0" lvl="0" marL="0" rtl="0" algn="l">
                        <a:spcBef>
                          <a:spcPts val="0"/>
                        </a:spcBef>
                        <a:spcAft>
                          <a:spcPts val="0"/>
                        </a:spcAft>
                        <a:buNone/>
                      </a:pPr>
                      <a:r>
                        <a:rPr lang="en"/>
                        <a:t>Explain how the social hierarchy of the Americas changed as a result of colonization.</a:t>
                      </a: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2309225">
                <a:tc>
                  <a:txBody>
                    <a:bodyPr/>
                    <a:lstStyle/>
                    <a:p>
                      <a:pPr indent="0" lvl="0" marL="0" rtl="0" algn="l">
                        <a:spcBef>
                          <a:spcPts val="0"/>
                        </a:spcBef>
                        <a:spcAft>
                          <a:spcPts val="0"/>
                        </a:spcAft>
                        <a:buNone/>
                      </a:pPr>
                      <a:r>
                        <a:rPr lang="en"/>
                        <a:t>Explain how coerced labor was utilized in the encomienda system and its impacts on native populations.</a:t>
                      </a: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2309225">
                <a:tc>
                  <a:txBody>
                    <a:bodyPr/>
                    <a:lstStyle/>
                    <a:p>
                      <a:pPr indent="0" lvl="0" marL="0" rtl="0" algn="l">
                        <a:spcBef>
                          <a:spcPts val="0"/>
                        </a:spcBef>
                        <a:spcAft>
                          <a:spcPts val="0"/>
                        </a:spcAft>
                        <a:buNone/>
                      </a:pPr>
                      <a:r>
                        <a:rPr lang="en"/>
                        <a:t>Explain how diseases impacted the demographics of the native populations and the development of European colonies.</a:t>
                      </a: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6" name="Shape 86"/>
        <p:cNvGrpSpPr/>
        <p:nvPr/>
      </p:nvGrpSpPr>
      <p:grpSpPr>
        <a:xfrm>
          <a:off x="0" y="0"/>
          <a:ext cx="0" cy="0"/>
          <a:chOff x="0" y="0"/>
          <a:chExt cx="0" cy="0"/>
        </a:xfrm>
      </p:grpSpPr>
      <p:sp>
        <p:nvSpPr>
          <p:cNvPr id="87" name="Google Shape;87;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Assessment- Americas Rap Battle</a:t>
            </a:r>
            <a:endParaRPr sz="1900">
              <a:solidFill>
                <a:schemeClr val="dk1"/>
              </a:solidFill>
              <a:latin typeface="Halant"/>
              <a:ea typeface="Halant"/>
              <a:cs typeface="Halant"/>
              <a:sym typeface="Halant"/>
            </a:endParaRPr>
          </a:p>
        </p:txBody>
      </p:sp>
      <p:pic>
        <p:nvPicPr>
          <p:cNvPr id="88" name="Google Shape;88;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9" name="Google Shape;89;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0" name="Google Shape;90;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1" name="Google Shape;91;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92" name="Google Shape;92;p16"/>
          <p:cNvSpPr txBox="1"/>
          <p:nvPr/>
        </p:nvSpPr>
        <p:spPr>
          <a:xfrm>
            <a:off x="687150" y="584450"/>
            <a:ext cx="6398100" cy="909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Answer the questions below using specific evidence from the unit. Then, for each question, create a verse for a rap that highlights the key points of your response. Each verse must be at least four lines. Make sure that your verses rhyme and flow together to make one song! You will present your rap in front of the class with your group and the class will vote on the best ones.</a:t>
            </a:r>
            <a:endParaRPr sz="1800">
              <a:solidFill>
                <a:schemeClr val="dk2"/>
              </a:solidFill>
            </a:endParaRPr>
          </a:p>
        </p:txBody>
      </p:sp>
      <p:graphicFrame>
        <p:nvGraphicFramePr>
          <p:cNvPr id="93" name="Google Shape;93;p16"/>
          <p:cNvGraphicFramePr/>
          <p:nvPr/>
        </p:nvGraphicFramePr>
        <p:xfrm>
          <a:off x="952500" y="1722675"/>
          <a:ext cx="3000000" cy="3000000"/>
        </p:xfrm>
        <a:graphic>
          <a:graphicData uri="http://schemas.openxmlformats.org/drawingml/2006/table">
            <a:tbl>
              <a:tblPr>
                <a:noFill/>
                <a:tableStyleId>{C0E77D34-88E0-4DB4-AAB7-5C27802E0E69}</a:tableStyleId>
              </a:tblPr>
              <a:tblGrid>
                <a:gridCol w="1955800"/>
                <a:gridCol w="1955800"/>
                <a:gridCol w="1955800"/>
              </a:tblGrid>
              <a:tr h="567700">
                <a:tc>
                  <a:txBody>
                    <a:bodyPr/>
                    <a:lstStyle/>
                    <a:p>
                      <a:pPr indent="0" lvl="0" marL="0" rtl="0" algn="ctr">
                        <a:spcBef>
                          <a:spcPts val="0"/>
                        </a:spcBef>
                        <a:spcAft>
                          <a:spcPts val="0"/>
                        </a:spcAft>
                        <a:buNone/>
                      </a:pPr>
                      <a:r>
                        <a:rPr b="1" lang="en" sz="1200">
                          <a:latin typeface="Inter"/>
                          <a:ea typeface="Inter"/>
                          <a:cs typeface="Inter"/>
                          <a:sym typeface="Inter"/>
                        </a:rPr>
                        <a:t>Question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Answer with Specific Evidence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Rap Verse </a:t>
                      </a:r>
                      <a:endParaRPr b="1" sz="1200">
                        <a:latin typeface="Inter"/>
                        <a:ea typeface="Inter"/>
                        <a:cs typeface="Inter"/>
                        <a:sym typeface="Inter"/>
                      </a:endParaRPr>
                    </a:p>
                  </a:txBody>
                  <a:tcPr marT="91425" marB="91425" marR="91425" marL="91425"/>
                </a:tc>
              </a:tr>
              <a:tr h="2309225">
                <a:tc>
                  <a:txBody>
                    <a:bodyPr/>
                    <a:lstStyle/>
                    <a:p>
                      <a:pPr indent="0" lvl="0" marL="0" rtl="0" algn="l">
                        <a:spcBef>
                          <a:spcPts val="0"/>
                        </a:spcBef>
                        <a:spcAft>
                          <a:spcPts val="0"/>
                        </a:spcAft>
                        <a:buNone/>
                      </a:pPr>
                      <a:r>
                        <a:rPr lang="en"/>
                        <a:t>Explain how indigenous populations resisted European conquest and colonization.</a:t>
                      </a: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2309225">
                <a:tc>
                  <a:txBody>
                    <a:bodyPr/>
                    <a:lstStyle/>
                    <a:p>
                      <a:pPr indent="0" lvl="0" marL="0" rtl="0" algn="l">
                        <a:spcBef>
                          <a:spcPts val="0"/>
                        </a:spcBef>
                        <a:spcAft>
                          <a:spcPts val="0"/>
                        </a:spcAft>
                        <a:buNone/>
                      </a:pPr>
                      <a:r>
                        <a:rPr lang="en"/>
                        <a:t>Explain the problems historians have with understanding the indigenous perspective from this time period.</a:t>
                      </a: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2309225">
                <a:tc>
                  <a:txBody>
                    <a:bodyPr/>
                    <a:lstStyle/>
                    <a:p>
                      <a:pPr indent="0" lvl="0" marL="0" rtl="0" algn="l">
                        <a:spcBef>
                          <a:spcPts val="0"/>
                        </a:spcBef>
                        <a:spcAft>
                          <a:spcPts val="0"/>
                        </a:spcAft>
                        <a:buNone/>
                      </a:pPr>
                      <a:r>
                        <a:rPr lang="en"/>
                        <a:t>Explain the largest change that occurred as a result of European exploration.</a:t>
                      </a: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7" name="Shape 97"/>
        <p:cNvGrpSpPr/>
        <p:nvPr/>
      </p:nvGrpSpPr>
      <p:grpSpPr>
        <a:xfrm>
          <a:off x="0" y="0"/>
          <a:ext cx="0" cy="0"/>
          <a:chOff x="0" y="0"/>
          <a:chExt cx="0" cy="0"/>
        </a:xfrm>
      </p:grpSpPr>
      <p:sp>
        <p:nvSpPr>
          <p:cNvPr id="98" name="Google Shape;98;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Assessment- Americas Raps</a:t>
            </a:r>
            <a:endParaRPr sz="1900">
              <a:solidFill>
                <a:schemeClr val="dk1"/>
              </a:solidFill>
              <a:latin typeface="Halant"/>
              <a:ea typeface="Halant"/>
              <a:cs typeface="Halant"/>
              <a:sym typeface="Halant"/>
            </a:endParaRPr>
          </a:p>
        </p:txBody>
      </p:sp>
      <p:pic>
        <p:nvPicPr>
          <p:cNvPr id="99" name="Google Shape;99;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0" name="Google Shape;100;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1" name="Google Shape;101;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2" name="Google Shape;102;p1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3" name="Google Shape;103;p17"/>
          <p:cNvSpPr txBox="1"/>
          <p:nvPr/>
        </p:nvSpPr>
        <p:spPr>
          <a:xfrm>
            <a:off x="687150" y="584450"/>
            <a:ext cx="6398100" cy="909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Answer the questions below using specific evidence from the unit. Then, for each question, create a verse for a rap that highlights the key points of your response. Make sure that your verses rhyme and flow together to make one song! You will present your rap in front of the class with your group and the class will vote on the best ones.</a:t>
            </a:r>
            <a:endParaRPr sz="1800">
              <a:solidFill>
                <a:schemeClr val="dk2"/>
              </a:solidFill>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p:txBody>
      </p:sp>
      <p:graphicFrame>
        <p:nvGraphicFramePr>
          <p:cNvPr id="104" name="Google Shape;104;p17"/>
          <p:cNvGraphicFramePr/>
          <p:nvPr/>
        </p:nvGraphicFramePr>
        <p:xfrm>
          <a:off x="952500" y="1722675"/>
          <a:ext cx="3000000" cy="3000000"/>
        </p:xfrm>
        <a:graphic>
          <a:graphicData uri="http://schemas.openxmlformats.org/drawingml/2006/table">
            <a:tbl>
              <a:tblPr>
                <a:noFill/>
                <a:tableStyleId>{C0E77D34-88E0-4DB4-AAB7-5C27802E0E69}</a:tableStyleId>
              </a:tblPr>
              <a:tblGrid>
                <a:gridCol w="1670050"/>
                <a:gridCol w="2546350"/>
                <a:gridCol w="1651000"/>
              </a:tblGrid>
              <a:tr h="339100">
                <a:tc>
                  <a:txBody>
                    <a:bodyPr/>
                    <a:lstStyle/>
                    <a:p>
                      <a:pPr indent="0" lvl="0" marL="0" rtl="0" algn="ctr">
                        <a:spcBef>
                          <a:spcPts val="0"/>
                        </a:spcBef>
                        <a:spcAft>
                          <a:spcPts val="0"/>
                        </a:spcAft>
                        <a:buNone/>
                      </a:pPr>
                      <a:r>
                        <a:rPr b="1" lang="en" sz="1200">
                          <a:latin typeface="Inter"/>
                          <a:ea typeface="Inter"/>
                          <a:cs typeface="Inter"/>
                          <a:sym typeface="Inter"/>
                        </a:rPr>
                        <a:t>Question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Answer with Specific Evidence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Rap Verse </a:t>
                      </a:r>
                      <a:endParaRPr b="1" sz="1200">
                        <a:latin typeface="Inter"/>
                        <a:ea typeface="Inter"/>
                        <a:cs typeface="Inter"/>
                        <a:sym typeface="Inter"/>
                      </a:endParaRPr>
                    </a:p>
                  </a:txBody>
                  <a:tcPr marT="91425" marB="91425" marR="91425" marL="91425"/>
                </a:tc>
              </a:tr>
              <a:tr h="2309225">
                <a:tc>
                  <a:txBody>
                    <a:bodyPr/>
                    <a:lstStyle/>
                    <a:p>
                      <a:pPr indent="0" lvl="0" marL="0" rtl="0" algn="l">
                        <a:spcBef>
                          <a:spcPts val="0"/>
                        </a:spcBef>
                        <a:spcAft>
                          <a:spcPts val="0"/>
                        </a:spcAft>
                        <a:buNone/>
                      </a:pPr>
                      <a:r>
                        <a:rPr lang="en" sz="1200">
                          <a:latin typeface="Inter"/>
                          <a:ea typeface="Inter"/>
                          <a:cs typeface="Inter"/>
                          <a:sym typeface="Inter"/>
                        </a:rPr>
                        <a:t>Explain how one of the societies in the Americas developed socially, economically, politically, and culturally prior to the arrival of the Europeans. Choose between the Inca or the Aztecs.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The Incas were highly developed before the arrival of the Europeans. They had a centralized government with their c</a:t>
                      </a:r>
                      <a:r>
                        <a:rPr b="1" lang="en" sz="900" u="sng">
                          <a:solidFill>
                            <a:srgbClr val="E95C3D"/>
                          </a:solidFill>
                          <a:latin typeface="Inter"/>
                          <a:ea typeface="Inter"/>
                          <a:cs typeface="Inter"/>
                          <a:sym typeface="Inter"/>
                        </a:rPr>
                        <a:t>apital city Cuzco being the center of religious and </a:t>
                      </a:r>
                      <a:r>
                        <a:rPr b="1" lang="en" sz="900" u="sng">
                          <a:solidFill>
                            <a:srgbClr val="E95C3D"/>
                          </a:solidFill>
                          <a:latin typeface="Inter"/>
                          <a:ea typeface="Inter"/>
                          <a:cs typeface="Inter"/>
                          <a:sym typeface="Inter"/>
                        </a:rPr>
                        <a:t>administrative activities</a:t>
                      </a:r>
                      <a:r>
                        <a:rPr b="1" lang="en" sz="900">
                          <a:solidFill>
                            <a:srgbClr val="E95C3D"/>
                          </a:solidFill>
                          <a:latin typeface="Inter"/>
                          <a:ea typeface="Inter"/>
                          <a:cs typeface="Inter"/>
                          <a:sym typeface="Inter"/>
                        </a:rPr>
                        <a:t>.</a:t>
                      </a:r>
                      <a:r>
                        <a:rPr b="1" lang="en" sz="900">
                          <a:solidFill>
                            <a:srgbClr val="E95C3D"/>
                          </a:solidFill>
                          <a:latin typeface="Inter"/>
                          <a:ea typeface="Inter"/>
                          <a:cs typeface="Inter"/>
                          <a:sym typeface="Inter"/>
                        </a:rPr>
                        <a:t> They worshipped many gods, but most important was the </a:t>
                      </a:r>
                      <a:r>
                        <a:rPr b="1" lang="en" sz="900" u="sng">
                          <a:solidFill>
                            <a:srgbClr val="E95C3D"/>
                          </a:solidFill>
                          <a:latin typeface="Inter"/>
                          <a:ea typeface="Inter"/>
                          <a:cs typeface="Inter"/>
                          <a:sym typeface="Inter"/>
                        </a:rPr>
                        <a:t>Sun, </a:t>
                      </a:r>
                      <a:r>
                        <a:rPr b="1" i="1" lang="en" sz="900" u="sng">
                          <a:solidFill>
                            <a:srgbClr val="E95C3D"/>
                          </a:solidFill>
                          <a:latin typeface="Inter"/>
                          <a:ea typeface="Inter"/>
                          <a:cs typeface="Inter"/>
                          <a:sym typeface="Inter"/>
                        </a:rPr>
                        <a:t>Inti</a:t>
                      </a:r>
                      <a:r>
                        <a:rPr b="1" lang="en" sz="900">
                          <a:solidFill>
                            <a:srgbClr val="E95C3D"/>
                          </a:solidFill>
                          <a:latin typeface="Inter"/>
                          <a:ea typeface="Inter"/>
                          <a:cs typeface="Inter"/>
                          <a:sym typeface="Inter"/>
                        </a:rPr>
                        <a:t>. Part of the structure of their society involved the </a:t>
                      </a:r>
                      <a:r>
                        <a:rPr b="1" i="1" lang="en" sz="900" u="sng">
                          <a:solidFill>
                            <a:srgbClr val="E95C3D"/>
                          </a:solidFill>
                          <a:latin typeface="Inter"/>
                          <a:ea typeface="Inter"/>
                          <a:cs typeface="Inter"/>
                          <a:sym typeface="Inter"/>
                        </a:rPr>
                        <a:t>mita</a:t>
                      </a:r>
                      <a:r>
                        <a:rPr b="1" lang="en" sz="900" u="sng">
                          <a:solidFill>
                            <a:srgbClr val="E95C3D"/>
                          </a:solidFill>
                          <a:latin typeface="Inter"/>
                          <a:ea typeface="Inter"/>
                          <a:cs typeface="Inter"/>
                          <a:sym typeface="Inter"/>
                        </a:rPr>
                        <a:t> system, which was a tax based on labor</a:t>
                      </a:r>
                      <a:r>
                        <a:rPr b="1" lang="en" sz="900">
                          <a:solidFill>
                            <a:srgbClr val="E95C3D"/>
                          </a:solidFill>
                          <a:latin typeface="Inter"/>
                          <a:ea typeface="Inter"/>
                          <a:cs typeface="Inter"/>
                          <a:sym typeface="Inter"/>
                        </a:rPr>
                        <a:t>. This labor helped to construct buildings and other public works, such as the </a:t>
                      </a:r>
                      <a:r>
                        <a:rPr b="1" lang="en" sz="900" u="sng">
                          <a:solidFill>
                            <a:srgbClr val="E95C3D"/>
                          </a:solidFill>
                          <a:latin typeface="Inter"/>
                          <a:ea typeface="Inter"/>
                          <a:cs typeface="Inter"/>
                          <a:sym typeface="Inter"/>
                        </a:rPr>
                        <a:t>Inca Roads</a:t>
                      </a:r>
                      <a:r>
                        <a:rPr b="1" lang="en" sz="900">
                          <a:solidFill>
                            <a:srgbClr val="E95C3D"/>
                          </a:solidFill>
                          <a:latin typeface="Inter"/>
                          <a:ea typeface="Inter"/>
                          <a:cs typeface="Inter"/>
                          <a:sym typeface="Inter"/>
                        </a:rPr>
                        <a:t>. These roads were key for the success of the empire, as they </a:t>
                      </a:r>
                      <a:r>
                        <a:rPr b="1" lang="en" sz="900" u="sng">
                          <a:solidFill>
                            <a:srgbClr val="E95C3D"/>
                          </a:solidFill>
                          <a:latin typeface="Inter"/>
                          <a:ea typeface="Inter"/>
                          <a:cs typeface="Inter"/>
                          <a:sym typeface="Inter"/>
                        </a:rPr>
                        <a:t>enabled effective communication, transportation of </a:t>
                      </a:r>
                      <a:r>
                        <a:rPr b="1" lang="en" sz="900" u="sng">
                          <a:solidFill>
                            <a:srgbClr val="E95C3D"/>
                          </a:solidFill>
                          <a:latin typeface="Inter"/>
                          <a:ea typeface="Inter"/>
                          <a:cs typeface="Inter"/>
                          <a:sym typeface="Inter"/>
                        </a:rPr>
                        <a:t>resources throughout their vast empire, and movement of their military for further conquest and squashing rebellions</a:t>
                      </a:r>
                      <a:r>
                        <a:rPr b="1" lang="en" sz="900">
                          <a:solidFill>
                            <a:srgbClr val="E95C3D"/>
                          </a:solidFill>
                          <a:latin typeface="Inter"/>
                          <a:ea typeface="Inter"/>
                          <a:cs typeface="Inter"/>
                          <a:sym typeface="Inter"/>
                        </a:rPr>
                        <a:t>.</a:t>
                      </a:r>
                      <a:endParaRPr b="1" sz="9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Incas were strong and centralized</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Cuzco held all the politics and religious ties</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The Inca roads connected the vast empire</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Made it possible for easy communication and transportation for miles and miles</a:t>
                      </a:r>
                      <a:endParaRPr b="1" sz="1100">
                        <a:solidFill>
                          <a:srgbClr val="E95C3D"/>
                        </a:solidFill>
                        <a:latin typeface="Inter"/>
                        <a:ea typeface="Inter"/>
                        <a:cs typeface="Inter"/>
                        <a:sym typeface="Inter"/>
                      </a:endParaRPr>
                    </a:p>
                  </a:txBody>
                  <a:tcPr marT="91425" marB="91425" marR="91425" marL="91425"/>
                </a:tc>
              </a:tr>
              <a:tr h="2309225">
                <a:tc>
                  <a:txBody>
                    <a:bodyPr/>
                    <a:lstStyle/>
                    <a:p>
                      <a:pPr indent="0" lvl="0" marL="0" rtl="0" algn="l">
                        <a:spcBef>
                          <a:spcPts val="0"/>
                        </a:spcBef>
                        <a:spcAft>
                          <a:spcPts val="0"/>
                        </a:spcAft>
                        <a:buNone/>
                      </a:pPr>
                      <a:r>
                        <a:rPr lang="en" sz="1200">
                          <a:latin typeface="Inter"/>
                          <a:ea typeface="Inter"/>
                          <a:cs typeface="Inter"/>
                          <a:sym typeface="Inter"/>
                        </a:rPr>
                        <a:t>Explain why Europeans were motivated to explore during the Age of Exploration.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Europeans were </a:t>
                      </a:r>
                      <a:r>
                        <a:rPr b="1" lang="en" sz="900">
                          <a:solidFill>
                            <a:srgbClr val="E95C3D"/>
                          </a:solidFill>
                          <a:latin typeface="Inter"/>
                          <a:ea typeface="Inter"/>
                          <a:cs typeface="Inter"/>
                          <a:sym typeface="Inter"/>
                        </a:rPr>
                        <a:t>motivated</a:t>
                      </a:r>
                      <a:r>
                        <a:rPr b="1" lang="en" sz="900">
                          <a:solidFill>
                            <a:srgbClr val="E95C3D"/>
                          </a:solidFill>
                          <a:latin typeface="Inter"/>
                          <a:ea typeface="Inter"/>
                          <a:cs typeface="Inter"/>
                          <a:sym typeface="Inter"/>
                        </a:rPr>
                        <a:t> by three main factors to explore: </a:t>
                      </a:r>
                      <a:r>
                        <a:rPr b="1" lang="en" sz="900" u="sng">
                          <a:solidFill>
                            <a:srgbClr val="E95C3D"/>
                          </a:solidFill>
                          <a:latin typeface="Inter"/>
                          <a:ea typeface="Inter"/>
                          <a:cs typeface="Inter"/>
                          <a:sym typeface="Inter"/>
                        </a:rPr>
                        <a:t>Gold, God, &amp; Glory</a:t>
                      </a:r>
                      <a:r>
                        <a:rPr b="1" lang="en" sz="900">
                          <a:solidFill>
                            <a:srgbClr val="E95C3D"/>
                          </a:solidFill>
                          <a:latin typeface="Inter"/>
                          <a:ea typeface="Inter"/>
                          <a:cs typeface="Inter"/>
                          <a:sym typeface="Inter"/>
                        </a:rPr>
                        <a:t>. First and foremost, they wanted to </a:t>
                      </a:r>
                      <a:r>
                        <a:rPr b="1" lang="en" sz="900" u="sng">
                          <a:solidFill>
                            <a:srgbClr val="E95C3D"/>
                          </a:solidFill>
                          <a:latin typeface="Inter"/>
                          <a:ea typeface="Inter"/>
                          <a:cs typeface="Inter"/>
                          <a:sym typeface="Inter"/>
                        </a:rPr>
                        <a:t>gain more wealth through better access to trade in Asia</a:t>
                      </a:r>
                      <a:r>
                        <a:rPr b="1" lang="en" sz="900">
                          <a:solidFill>
                            <a:srgbClr val="E95C3D"/>
                          </a:solidFill>
                          <a:latin typeface="Inter"/>
                          <a:ea typeface="Inter"/>
                          <a:cs typeface="Inter"/>
                          <a:sym typeface="Inter"/>
                        </a:rPr>
                        <a:t>, which was the goal for Christopher Columbus when he set sail for Spain. Once they ended up in the Americas, acquisition of wealth was still key to their motivations as they </a:t>
                      </a:r>
                      <a:r>
                        <a:rPr b="1" lang="en" sz="900" u="sng">
                          <a:solidFill>
                            <a:srgbClr val="E95C3D"/>
                          </a:solidFill>
                          <a:latin typeface="Inter"/>
                          <a:ea typeface="Inter"/>
                          <a:cs typeface="Inter"/>
                          <a:sym typeface="Inter"/>
                        </a:rPr>
                        <a:t>mined for gold and silver and used coerced labor to produce cash crops such as sugar and tobacco</a:t>
                      </a:r>
                      <a:r>
                        <a:rPr b="1" lang="en" sz="900">
                          <a:solidFill>
                            <a:srgbClr val="E95C3D"/>
                          </a:solidFill>
                          <a:latin typeface="Inter"/>
                          <a:ea typeface="Inter"/>
                          <a:cs typeface="Inter"/>
                          <a:sym typeface="Inter"/>
                        </a:rPr>
                        <a:t>. God was another motivator, as many Europeans felt that they had the </a:t>
                      </a:r>
                      <a:r>
                        <a:rPr b="1" lang="en" sz="900" u="sng">
                          <a:solidFill>
                            <a:srgbClr val="E95C3D"/>
                          </a:solidFill>
                          <a:latin typeface="Inter"/>
                          <a:ea typeface="Inter"/>
                          <a:cs typeface="Inter"/>
                          <a:sym typeface="Inter"/>
                        </a:rPr>
                        <a:t>moral obligation to diffuse Christianity and convert the indigenous populations they encountered</a:t>
                      </a:r>
                      <a:r>
                        <a:rPr b="1" lang="en" sz="900">
                          <a:solidFill>
                            <a:srgbClr val="E95C3D"/>
                          </a:solidFill>
                          <a:latin typeface="Inter"/>
                          <a:ea typeface="Inter"/>
                          <a:cs typeface="Inter"/>
                          <a:sym typeface="Inter"/>
                        </a:rPr>
                        <a:t>. They sent missionaries and friars like </a:t>
                      </a:r>
                      <a:r>
                        <a:rPr b="1" lang="en" sz="900" u="sng">
                          <a:solidFill>
                            <a:srgbClr val="E95C3D"/>
                          </a:solidFill>
                          <a:latin typeface="Inter"/>
                          <a:ea typeface="Inter"/>
                          <a:cs typeface="Inter"/>
                          <a:sym typeface="Inter"/>
                        </a:rPr>
                        <a:t>Bartolome de las Casas </a:t>
                      </a:r>
                      <a:r>
                        <a:rPr b="1" lang="en" sz="900">
                          <a:solidFill>
                            <a:srgbClr val="E95C3D"/>
                          </a:solidFill>
                          <a:latin typeface="Inter"/>
                          <a:ea typeface="Inter"/>
                          <a:cs typeface="Inter"/>
                          <a:sym typeface="Inter"/>
                        </a:rPr>
                        <a:t>to try to convert those populations. Finally, glory pushed many into exploration so that they could assert the power and </a:t>
                      </a:r>
                      <a:r>
                        <a:rPr b="1" lang="en" sz="900">
                          <a:solidFill>
                            <a:srgbClr val="E95C3D"/>
                          </a:solidFill>
                          <a:latin typeface="Inter"/>
                          <a:ea typeface="Inter"/>
                          <a:cs typeface="Inter"/>
                          <a:sym typeface="Inter"/>
                        </a:rPr>
                        <a:t>prestige</a:t>
                      </a:r>
                      <a:r>
                        <a:rPr b="1" lang="en" sz="900">
                          <a:solidFill>
                            <a:srgbClr val="E95C3D"/>
                          </a:solidFill>
                          <a:latin typeface="Inter"/>
                          <a:ea typeface="Inter"/>
                          <a:cs typeface="Inter"/>
                          <a:sym typeface="Inter"/>
                        </a:rPr>
                        <a:t> of their empire through expansion.</a:t>
                      </a:r>
                      <a:endParaRPr b="1" sz="9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Europeans were excited to explore new places</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They wanted to find new trade routes to Asia but ended up in the wrong spaces</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Gold, God, and Glory was their slogan </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They sought gold and silver and wanted to push for native religious conversion </a:t>
                      </a:r>
                      <a:endParaRPr b="1" sz="1100">
                        <a:solidFill>
                          <a:srgbClr val="E95C3D"/>
                        </a:solidFill>
                        <a:latin typeface="Inter"/>
                        <a:ea typeface="Inter"/>
                        <a:cs typeface="Inter"/>
                        <a:sym typeface="Inter"/>
                      </a:endParaRPr>
                    </a:p>
                  </a:txBody>
                  <a:tcPr marT="91425" marB="91425" marR="91425" marL="91425"/>
                </a:tc>
              </a:tr>
              <a:tr h="2309225">
                <a:tc>
                  <a:txBody>
                    <a:bodyPr/>
                    <a:lstStyle/>
                    <a:p>
                      <a:pPr indent="0" lvl="0" marL="0" rtl="0" algn="l">
                        <a:spcBef>
                          <a:spcPts val="0"/>
                        </a:spcBef>
                        <a:spcAft>
                          <a:spcPts val="0"/>
                        </a:spcAft>
                        <a:buNone/>
                      </a:pPr>
                      <a:r>
                        <a:rPr lang="en" sz="1200">
                          <a:latin typeface="Inter"/>
                          <a:ea typeface="Inter"/>
                          <a:cs typeface="Inter"/>
                          <a:sym typeface="Inter"/>
                        </a:rPr>
                        <a:t>Explain the Columbian Exchange and what impacts it had on both the Old and New Worlds.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The Columbian Exchange was the </a:t>
                      </a:r>
                      <a:r>
                        <a:rPr b="1" lang="en" sz="900" u="sng">
                          <a:solidFill>
                            <a:srgbClr val="E95C3D"/>
                          </a:solidFill>
                          <a:latin typeface="Inter"/>
                          <a:ea typeface="Inter"/>
                          <a:cs typeface="Inter"/>
                          <a:sym typeface="Inter"/>
                        </a:rPr>
                        <a:t>exchange of plants, animals, diseases, technologies, and diseases between the Old and New Worlds</a:t>
                      </a:r>
                      <a:r>
                        <a:rPr b="1" lang="en" sz="900">
                          <a:solidFill>
                            <a:srgbClr val="E95C3D"/>
                          </a:solidFill>
                          <a:latin typeface="Inter"/>
                          <a:ea typeface="Inter"/>
                          <a:cs typeface="Inter"/>
                          <a:sym typeface="Inter"/>
                        </a:rPr>
                        <a:t>. One major impact it had on the Old World was the introduction of n</a:t>
                      </a:r>
                      <a:r>
                        <a:rPr b="1" lang="en" sz="900" u="sng">
                          <a:solidFill>
                            <a:srgbClr val="E95C3D"/>
                          </a:solidFill>
                          <a:latin typeface="Inter"/>
                          <a:ea typeface="Inter"/>
                          <a:cs typeface="Inter"/>
                          <a:sym typeface="Inter"/>
                        </a:rPr>
                        <a:t>ew crops like the potato, which diversified diets and helped grow population size.</a:t>
                      </a:r>
                      <a:r>
                        <a:rPr b="1" lang="en" sz="900">
                          <a:solidFill>
                            <a:srgbClr val="E95C3D"/>
                          </a:solidFill>
                          <a:latin typeface="Inter"/>
                          <a:ea typeface="Inter"/>
                          <a:cs typeface="Inter"/>
                          <a:sym typeface="Inter"/>
                        </a:rPr>
                        <a:t> In the New World, diseases such as </a:t>
                      </a:r>
                      <a:r>
                        <a:rPr b="1" lang="en" sz="900" u="sng">
                          <a:solidFill>
                            <a:srgbClr val="E95C3D"/>
                          </a:solidFill>
                          <a:latin typeface="Inter"/>
                          <a:ea typeface="Inter"/>
                          <a:cs typeface="Inter"/>
                          <a:sym typeface="Inter"/>
                        </a:rPr>
                        <a:t>smallpox and influenza had devastating impacts on the population of the indigenous people </a:t>
                      </a:r>
                      <a:r>
                        <a:rPr b="1" lang="en" sz="900">
                          <a:solidFill>
                            <a:srgbClr val="E95C3D"/>
                          </a:solidFill>
                          <a:latin typeface="Inter"/>
                          <a:ea typeface="Inter"/>
                          <a:cs typeface="Inter"/>
                          <a:sym typeface="Inter"/>
                        </a:rPr>
                        <a:t>who had no immunity to those diseases, leading to population decline of up to 90%. The Europeans also forced Native Americans into </a:t>
                      </a:r>
                      <a:r>
                        <a:rPr b="1" lang="en" sz="900" u="sng">
                          <a:solidFill>
                            <a:srgbClr val="E95C3D"/>
                          </a:solidFill>
                          <a:latin typeface="Inter"/>
                          <a:ea typeface="Inter"/>
                          <a:cs typeface="Inter"/>
                          <a:sym typeface="Inter"/>
                        </a:rPr>
                        <a:t>coerced labor to work in mines and to produce cash crops.</a:t>
                      </a:r>
                      <a:r>
                        <a:rPr b="1" lang="en" sz="900">
                          <a:solidFill>
                            <a:srgbClr val="E95C3D"/>
                          </a:solidFill>
                          <a:latin typeface="Inter"/>
                          <a:ea typeface="Inter"/>
                          <a:cs typeface="Inter"/>
                          <a:sym typeface="Inter"/>
                        </a:rPr>
                        <a:t> Once they started to day from mistreatment and diseases, they looked to new forms of forced labor, and the </a:t>
                      </a:r>
                      <a:r>
                        <a:rPr b="1" lang="en" sz="900" u="sng">
                          <a:solidFill>
                            <a:srgbClr val="E95C3D"/>
                          </a:solidFill>
                          <a:latin typeface="Inter"/>
                          <a:ea typeface="Inter"/>
                          <a:cs typeface="Inter"/>
                          <a:sym typeface="Inter"/>
                        </a:rPr>
                        <a:t>slave trade from Africa grew substantially</a:t>
                      </a:r>
                      <a:r>
                        <a:rPr b="1" lang="en" sz="900">
                          <a:solidFill>
                            <a:srgbClr val="E95C3D"/>
                          </a:solidFill>
                          <a:latin typeface="Inter"/>
                          <a:ea typeface="Inter"/>
                          <a:cs typeface="Inter"/>
                          <a:sym typeface="Inter"/>
                        </a:rPr>
                        <a:t>. There was a </a:t>
                      </a:r>
                      <a:r>
                        <a:rPr b="1" lang="en" sz="900" u="sng">
                          <a:solidFill>
                            <a:srgbClr val="E95C3D"/>
                          </a:solidFill>
                          <a:latin typeface="Inter"/>
                          <a:ea typeface="Inter"/>
                          <a:cs typeface="Inter"/>
                          <a:sym typeface="Inter"/>
                        </a:rPr>
                        <a:t>mixing of peoples and cultures in the new world</a:t>
                      </a:r>
                      <a:r>
                        <a:rPr b="1" lang="en" sz="900">
                          <a:solidFill>
                            <a:srgbClr val="E95C3D"/>
                          </a:solidFill>
                          <a:latin typeface="Inter"/>
                          <a:ea typeface="Inter"/>
                          <a:cs typeface="Inter"/>
                          <a:sym typeface="Inter"/>
                        </a:rPr>
                        <a:t> as a result of the interactions between Europeans, Indigenous, and African people.</a:t>
                      </a:r>
                      <a:endParaRPr b="1" sz="9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The Columbian Exchange was a movement of plants, animals, diseases, and ideas</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New crops to the Old World like </a:t>
                      </a:r>
                      <a:r>
                        <a:rPr b="1" lang="en" sz="1100">
                          <a:solidFill>
                            <a:srgbClr val="E95C3D"/>
                          </a:solidFill>
                          <a:latin typeface="Inter"/>
                          <a:ea typeface="Inter"/>
                          <a:cs typeface="Inter"/>
                          <a:sym typeface="Inter"/>
                        </a:rPr>
                        <a:t>potatoes caused a population boom for the Europeans</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The New World was devastated by disease</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Forced labor of native peoples to produce silver and cash crops was abundant to ensure the Europeans were pleased</a:t>
                      </a:r>
                      <a:endParaRPr b="1" sz="11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sp>
        <p:nvSpPr>
          <p:cNvPr id="109" name="Google Shape;109;p1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Assessment- Americas Rap Battle</a:t>
            </a:r>
            <a:endParaRPr sz="1900">
              <a:solidFill>
                <a:schemeClr val="dk1"/>
              </a:solidFill>
              <a:latin typeface="Halant"/>
              <a:ea typeface="Halant"/>
              <a:cs typeface="Halant"/>
              <a:sym typeface="Halant"/>
            </a:endParaRPr>
          </a:p>
        </p:txBody>
      </p:sp>
      <p:pic>
        <p:nvPicPr>
          <p:cNvPr id="110" name="Google Shape;110;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1" name="Google Shape;111;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2" name="Google Shape;112;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3" name="Google Shape;113;p1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4" name="Google Shape;114;p18"/>
          <p:cNvSpPr txBox="1"/>
          <p:nvPr/>
        </p:nvSpPr>
        <p:spPr>
          <a:xfrm>
            <a:off x="687150" y="584450"/>
            <a:ext cx="6398100" cy="909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Answer the questions below using specific evidence from the unit. Then, for each question, create a verse for a rap that highlights the key points of your response. Make sure that your verses rhyme and flow together to make one song! You will present your rap in front of the class with your group and the class will vote on the best ones.</a:t>
            </a:r>
            <a:endParaRPr sz="1800">
              <a:solidFill>
                <a:schemeClr val="dk2"/>
              </a:solidFill>
            </a:endParaRPr>
          </a:p>
        </p:txBody>
      </p:sp>
      <p:graphicFrame>
        <p:nvGraphicFramePr>
          <p:cNvPr id="115" name="Google Shape;115;p18"/>
          <p:cNvGraphicFramePr/>
          <p:nvPr/>
        </p:nvGraphicFramePr>
        <p:xfrm>
          <a:off x="952500" y="1722675"/>
          <a:ext cx="3000000" cy="3000000"/>
        </p:xfrm>
        <a:graphic>
          <a:graphicData uri="http://schemas.openxmlformats.org/drawingml/2006/table">
            <a:tbl>
              <a:tblPr>
                <a:noFill/>
                <a:tableStyleId>{C0E77D34-88E0-4DB4-AAB7-5C27802E0E69}</a:tableStyleId>
              </a:tblPr>
              <a:tblGrid>
                <a:gridCol w="1955800"/>
                <a:gridCol w="1955800"/>
                <a:gridCol w="1955800"/>
              </a:tblGrid>
              <a:tr h="567700">
                <a:tc>
                  <a:txBody>
                    <a:bodyPr/>
                    <a:lstStyle/>
                    <a:p>
                      <a:pPr indent="0" lvl="0" marL="0" rtl="0" algn="ctr">
                        <a:spcBef>
                          <a:spcPts val="0"/>
                        </a:spcBef>
                        <a:spcAft>
                          <a:spcPts val="0"/>
                        </a:spcAft>
                        <a:buNone/>
                      </a:pPr>
                      <a:r>
                        <a:rPr b="1" lang="en" sz="1200">
                          <a:latin typeface="Inter"/>
                          <a:ea typeface="Inter"/>
                          <a:cs typeface="Inter"/>
                          <a:sym typeface="Inter"/>
                        </a:rPr>
                        <a:t>Question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Answer with Specific Evidence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Rap Verse </a:t>
                      </a:r>
                      <a:endParaRPr b="1" sz="1200">
                        <a:latin typeface="Inter"/>
                        <a:ea typeface="Inter"/>
                        <a:cs typeface="Inter"/>
                        <a:sym typeface="Inter"/>
                      </a:endParaRPr>
                    </a:p>
                  </a:txBody>
                  <a:tcPr marT="91425" marB="91425" marR="91425" marL="91425"/>
                </a:tc>
              </a:tr>
              <a:tr h="2309225">
                <a:tc>
                  <a:txBody>
                    <a:bodyPr/>
                    <a:lstStyle/>
                    <a:p>
                      <a:pPr indent="0" lvl="0" marL="0" rtl="0" algn="l">
                        <a:spcBef>
                          <a:spcPts val="0"/>
                        </a:spcBef>
                        <a:spcAft>
                          <a:spcPts val="0"/>
                        </a:spcAft>
                        <a:buNone/>
                      </a:pPr>
                      <a:r>
                        <a:rPr lang="en">
                          <a:latin typeface="Inter"/>
                          <a:ea typeface="Inter"/>
                          <a:cs typeface="Inter"/>
                          <a:sym typeface="Inter"/>
                        </a:rPr>
                        <a:t>Identify one key European explorer and explain their impact.</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900" u="sng">
                          <a:solidFill>
                            <a:srgbClr val="E95C3D"/>
                          </a:solidFill>
                          <a:latin typeface="Inter"/>
                          <a:ea typeface="Inter"/>
                          <a:cs typeface="Inter"/>
                          <a:sym typeface="Inter"/>
                        </a:rPr>
                        <a:t>Hernan Cortes</a:t>
                      </a:r>
                      <a:r>
                        <a:rPr b="1" lang="en" sz="900">
                          <a:solidFill>
                            <a:srgbClr val="E95C3D"/>
                          </a:solidFill>
                          <a:latin typeface="Inter"/>
                          <a:ea typeface="Inter"/>
                          <a:cs typeface="Inter"/>
                          <a:sym typeface="Inter"/>
                        </a:rPr>
                        <a:t> was an explorer from Spain. He was responsible for leading the </a:t>
                      </a:r>
                      <a:r>
                        <a:rPr b="1" lang="en" sz="900" u="sng">
                          <a:solidFill>
                            <a:srgbClr val="E95C3D"/>
                          </a:solidFill>
                          <a:latin typeface="Inter"/>
                          <a:ea typeface="Inter"/>
                          <a:cs typeface="Inter"/>
                          <a:sym typeface="Inter"/>
                        </a:rPr>
                        <a:t>conquest against the Aztec empire</a:t>
                      </a:r>
                      <a:r>
                        <a:rPr b="1" lang="en" sz="900">
                          <a:solidFill>
                            <a:srgbClr val="E95C3D"/>
                          </a:solidFill>
                          <a:latin typeface="Inter"/>
                          <a:ea typeface="Inter"/>
                          <a:cs typeface="Inter"/>
                          <a:sym typeface="Inter"/>
                        </a:rPr>
                        <a:t>. With the help of </a:t>
                      </a:r>
                      <a:r>
                        <a:rPr b="1" lang="en" sz="900" u="sng">
                          <a:solidFill>
                            <a:srgbClr val="E95C3D"/>
                          </a:solidFill>
                          <a:latin typeface="Inter"/>
                          <a:ea typeface="Inter"/>
                          <a:cs typeface="Inter"/>
                          <a:sym typeface="Inter"/>
                        </a:rPr>
                        <a:t>La Malinche</a:t>
                      </a:r>
                      <a:r>
                        <a:rPr b="1" lang="en" sz="900">
                          <a:solidFill>
                            <a:srgbClr val="E95C3D"/>
                          </a:solidFill>
                          <a:latin typeface="Inter"/>
                          <a:ea typeface="Inter"/>
                          <a:cs typeface="Inter"/>
                          <a:sym typeface="Inter"/>
                        </a:rPr>
                        <a:t>, who was his guide and interpreter, he was able to defeat the Aztecs in their capital city with a c</a:t>
                      </a:r>
                      <a:r>
                        <a:rPr b="1" lang="en" sz="900" u="sng">
                          <a:solidFill>
                            <a:srgbClr val="E95C3D"/>
                          </a:solidFill>
                          <a:latin typeface="Inter"/>
                          <a:ea typeface="Inter"/>
                          <a:cs typeface="Inter"/>
                          <a:sym typeface="Inter"/>
                        </a:rPr>
                        <a:t>ombination of European weapons and a smallpox outbreak.</a:t>
                      </a:r>
                      <a:r>
                        <a:rPr b="1" lang="en" sz="900">
                          <a:solidFill>
                            <a:srgbClr val="E95C3D"/>
                          </a:solidFill>
                          <a:latin typeface="Inter"/>
                          <a:ea typeface="Inter"/>
                          <a:cs typeface="Inter"/>
                          <a:sym typeface="Inter"/>
                        </a:rPr>
                        <a:t> He is credited with </a:t>
                      </a:r>
                      <a:r>
                        <a:rPr b="1" lang="en" sz="900" u="sng">
                          <a:solidFill>
                            <a:srgbClr val="E95C3D"/>
                          </a:solidFill>
                          <a:latin typeface="Inter"/>
                          <a:ea typeface="Inter"/>
                          <a:cs typeface="Inter"/>
                          <a:sym typeface="Inter"/>
                        </a:rPr>
                        <a:t>claiming Mexico for Spain.</a:t>
                      </a:r>
                      <a:endParaRPr b="1" sz="900" u="sng">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Hernan Cortes came across the sea from Spain</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With hopes of power and gold to gain</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He fought against the Aztecs with his companion La Malinche by his side</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Eventually he was successful, as disease and war made many of them die</a:t>
                      </a:r>
                      <a:endParaRPr b="1" sz="1100">
                        <a:solidFill>
                          <a:srgbClr val="E95C3D"/>
                        </a:solidFill>
                        <a:latin typeface="Inter"/>
                        <a:ea typeface="Inter"/>
                        <a:cs typeface="Inter"/>
                        <a:sym typeface="Inter"/>
                      </a:endParaRPr>
                    </a:p>
                  </a:txBody>
                  <a:tcPr marT="91425" marB="91425" marR="91425" marL="91425"/>
                </a:tc>
              </a:tr>
              <a:tr h="2309225">
                <a:tc>
                  <a:txBody>
                    <a:bodyPr/>
                    <a:lstStyle/>
                    <a:p>
                      <a:pPr indent="0" lvl="0" marL="0" rtl="0" algn="l">
                        <a:spcBef>
                          <a:spcPts val="0"/>
                        </a:spcBef>
                        <a:spcAft>
                          <a:spcPts val="0"/>
                        </a:spcAft>
                        <a:buNone/>
                      </a:pPr>
                      <a:r>
                        <a:rPr lang="en">
                          <a:latin typeface="Inter"/>
                          <a:ea typeface="Inter"/>
                          <a:cs typeface="Inter"/>
                          <a:sym typeface="Inter"/>
                        </a:rPr>
                        <a:t>Describe the impacts that missionaries had on indigenous populations.</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Missionaries had </a:t>
                      </a:r>
                      <a:r>
                        <a:rPr b="1" lang="en" sz="900">
                          <a:solidFill>
                            <a:srgbClr val="E95C3D"/>
                          </a:solidFill>
                          <a:latin typeface="Inter"/>
                          <a:ea typeface="Inter"/>
                          <a:cs typeface="Inter"/>
                          <a:sym typeface="Inter"/>
                        </a:rPr>
                        <a:t>numerous</a:t>
                      </a:r>
                      <a:r>
                        <a:rPr b="1" lang="en" sz="900">
                          <a:solidFill>
                            <a:srgbClr val="E95C3D"/>
                          </a:solidFill>
                          <a:latin typeface="Inter"/>
                          <a:ea typeface="Inter"/>
                          <a:cs typeface="Inter"/>
                          <a:sym typeface="Inter"/>
                        </a:rPr>
                        <a:t> impacts on the indigenous populations beyond simply converting them to Christianity. In many cases they</a:t>
                      </a:r>
                      <a:r>
                        <a:rPr b="1" lang="en" sz="900" u="sng">
                          <a:solidFill>
                            <a:srgbClr val="E95C3D"/>
                          </a:solidFill>
                          <a:latin typeface="Inter"/>
                          <a:ea typeface="Inter"/>
                          <a:cs typeface="Inter"/>
                          <a:sym typeface="Inter"/>
                        </a:rPr>
                        <a:t> suppressed indigenous culture </a:t>
                      </a:r>
                      <a:r>
                        <a:rPr b="1" lang="en" sz="900">
                          <a:solidFill>
                            <a:srgbClr val="E95C3D"/>
                          </a:solidFill>
                          <a:latin typeface="Inter"/>
                          <a:ea typeface="Inter"/>
                          <a:cs typeface="Inter"/>
                          <a:sym typeface="Inter"/>
                        </a:rPr>
                        <a:t>and beliefs, and pushed European ideals onto them, such as </a:t>
                      </a:r>
                      <a:r>
                        <a:rPr b="1" lang="en" sz="900" u="sng">
                          <a:solidFill>
                            <a:srgbClr val="E95C3D"/>
                          </a:solidFill>
                          <a:latin typeface="Inter"/>
                          <a:ea typeface="Inter"/>
                          <a:cs typeface="Inter"/>
                          <a:sym typeface="Inter"/>
                        </a:rPr>
                        <a:t>gender roles and family structures.</a:t>
                      </a:r>
                      <a:r>
                        <a:rPr b="1" lang="en" sz="900">
                          <a:solidFill>
                            <a:srgbClr val="E95C3D"/>
                          </a:solidFill>
                          <a:latin typeface="Inter"/>
                          <a:ea typeface="Inter"/>
                          <a:cs typeface="Inter"/>
                          <a:sym typeface="Inter"/>
                        </a:rPr>
                        <a:t> They created a </a:t>
                      </a:r>
                      <a:r>
                        <a:rPr b="1" lang="en" sz="900" u="sng">
                          <a:solidFill>
                            <a:srgbClr val="E95C3D"/>
                          </a:solidFill>
                          <a:latin typeface="Inter"/>
                          <a:ea typeface="Inter"/>
                          <a:cs typeface="Inter"/>
                          <a:sym typeface="Inter"/>
                        </a:rPr>
                        <a:t>written language </a:t>
                      </a:r>
                      <a:r>
                        <a:rPr b="1" lang="en" sz="900">
                          <a:solidFill>
                            <a:srgbClr val="E95C3D"/>
                          </a:solidFill>
                          <a:latin typeface="Inter"/>
                          <a:ea typeface="Inter"/>
                          <a:cs typeface="Inter"/>
                          <a:sym typeface="Inter"/>
                        </a:rPr>
                        <a:t>for the use of both other missionaries and indigenous people to make communication and conversion easier.They t</a:t>
                      </a:r>
                      <a:r>
                        <a:rPr b="1" lang="en" sz="900" u="sng">
                          <a:solidFill>
                            <a:srgbClr val="E95C3D"/>
                          </a:solidFill>
                          <a:latin typeface="Inter"/>
                          <a:ea typeface="Inter"/>
                          <a:cs typeface="Inter"/>
                          <a:sym typeface="Inter"/>
                        </a:rPr>
                        <a:t>argeted those who challenged the cultural expectations of the Europeans, such as the Two-Spirit People</a:t>
                      </a:r>
                      <a:r>
                        <a:rPr b="1" lang="en" sz="900">
                          <a:solidFill>
                            <a:srgbClr val="E95C3D"/>
                          </a:solidFill>
                          <a:latin typeface="Inter"/>
                          <a:ea typeface="Inter"/>
                          <a:cs typeface="Inter"/>
                          <a:sym typeface="Inter"/>
                        </a:rPr>
                        <a:t>. As a result of the interactions between the native people and the missionaries, </a:t>
                      </a:r>
                      <a:r>
                        <a:rPr b="1" lang="en" sz="900" u="sng">
                          <a:solidFill>
                            <a:srgbClr val="E95C3D"/>
                          </a:solidFill>
                          <a:latin typeface="Inter"/>
                          <a:ea typeface="Inter"/>
                          <a:cs typeface="Inter"/>
                          <a:sym typeface="Inter"/>
                        </a:rPr>
                        <a:t>syncretism </a:t>
                      </a:r>
                      <a:r>
                        <a:rPr b="1" lang="en" sz="900">
                          <a:solidFill>
                            <a:srgbClr val="E95C3D"/>
                          </a:solidFill>
                          <a:latin typeface="Inter"/>
                          <a:ea typeface="Inter"/>
                          <a:cs typeface="Inter"/>
                          <a:sym typeface="Inter"/>
                        </a:rPr>
                        <a:t>also occurred, in which elements of Christianity and native beliefs blended to create new ideas, such as the </a:t>
                      </a:r>
                      <a:r>
                        <a:rPr b="1" lang="en" sz="900" u="sng">
                          <a:solidFill>
                            <a:srgbClr val="E95C3D"/>
                          </a:solidFill>
                          <a:latin typeface="Inter"/>
                          <a:ea typeface="Inter"/>
                          <a:cs typeface="Inter"/>
                          <a:sym typeface="Inter"/>
                        </a:rPr>
                        <a:t>Lady of Guadalupe.</a:t>
                      </a:r>
                      <a:endParaRPr b="1" sz="900" u="sng">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Missionaries tried to force Christianity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They wanted the natives to be more “civilized”- like the Europeans, you see</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Targeting those who had power and </a:t>
                      </a:r>
                      <a:r>
                        <a:rPr b="1" lang="en" sz="1200">
                          <a:solidFill>
                            <a:srgbClr val="E95C3D"/>
                          </a:solidFill>
                          <a:latin typeface="Inter"/>
                          <a:ea typeface="Inter"/>
                          <a:cs typeface="Inter"/>
                          <a:sym typeface="Inter"/>
                        </a:rPr>
                        <a:t>challenged their ideals</a:t>
                      </a:r>
                      <a:r>
                        <a:rPr b="1" lang="en" sz="1200">
                          <a:solidFill>
                            <a:srgbClr val="E95C3D"/>
                          </a:solidFill>
                          <a:latin typeface="Inter"/>
                          <a:ea typeface="Inter"/>
                          <a:cs typeface="Inter"/>
                          <a:sym typeface="Inter"/>
                        </a:rPr>
                        <a:t>,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Many attempts ended in syncretism, blending beliefs into something new like the Lady of Guadalupe</a:t>
                      </a:r>
                      <a:endParaRPr b="1" sz="1200">
                        <a:solidFill>
                          <a:srgbClr val="E95C3D"/>
                        </a:solidFill>
                        <a:latin typeface="Inter"/>
                        <a:ea typeface="Inter"/>
                        <a:cs typeface="Inter"/>
                        <a:sym typeface="Inter"/>
                      </a:endParaRPr>
                    </a:p>
                  </a:txBody>
                  <a:tcPr marT="91425" marB="91425" marR="91425" marL="91425"/>
                </a:tc>
              </a:tr>
              <a:tr h="2309225">
                <a:tc>
                  <a:txBody>
                    <a:bodyPr/>
                    <a:lstStyle/>
                    <a:p>
                      <a:pPr indent="0" lvl="0" marL="0" rtl="0" algn="l">
                        <a:spcBef>
                          <a:spcPts val="0"/>
                        </a:spcBef>
                        <a:spcAft>
                          <a:spcPts val="0"/>
                        </a:spcAft>
                        <a:buNone/>
                      </a:pPr>
                      <a:r>
                        <a:rPr lang="en">
                          <a:latin typeface="Inter"/>
                          <a:ea typeface="Inter"/>
                          <a:cs typeface="Inter"/>
                          <a:sym typeface="Inter"/>
                        </a:rPr>
                        <a:t>Compare the perspectives of European explorers and Spanish missionaries in regard to indigenous populations. </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Both European explorers and Spanish missionaries tended to regard the </a:t>
                      </a:r>
                      <a:r>
                        <a:rPr b="1" lang="en" sz="900" u="sng">
                          <a:solidFill>
                            <a:srgbClr val="E95C3D"/>
                          </a:solidFill>
                          <a:latin typeface="Inter"/>
                          <a:ea typeface="Inter"/>
                          <a:cs typeface="Inter"/>
                          <a:sym typeface="Inter"/>
                        </a:rPr>
                        <a:t>native populations as being easy to control or meek.</a:t>
                      </a:r>
                      <a:r>
                        <a:rPr b="1" lang="en" sz="900">
                          <a:solidFill>
                            <a:srgbClr val="E95C3D"/>
                          </a:solidFill>
                          <a:latin typeface="Inter"/>
                          <a:ea typeface="Inter"/>
                          <a:cs typeface="Inter"/>
                          <a:sym typeface="Inter"/>
                        </a:rPr>
                        <a:t> However, the </a:t>
                      </a:r>
                      <a:r>
                        <a:rPr b="1" lang="en" sz="900" u="sng">
                          <a:solidFill>
                            <a:srgbClr val="E95C3D"/>
                          </a:solidFill>
                          <a:latin typeface="Inter"/>
                          <a:ea typeface="Inter"/>
                          <a:cs typeface="Inter"/>
                          <a:sym typeface="Inter"/>
                        </a:rPr>
                        <a:t>conquistadors </a:t>
                      </a:r>
                      <a:r>
                        <a:rPr b="1" lang="en" sz="900" u="sng">
                          <a:solidFill>
                            <a:srgbClr val="E95C3D"/>
                          </a:solidFill>
                          <a:latin typeface="Inter"/>
                          <a:ea typeface="Inter"/>
                          <a:cs typeface="Inter"/>
                          <a:sym typeface="Inter"/>
                        </a:rPr>
                        <a:t>sought</a:t>
                      </a:r>
                      <a:r>
                        <a:rPr b="1" lang="en" sz="900" u="sng">
                          <a:solidFill>
                            <a:srgbClr val="E95C3D"/>
                          </a:solidFill>
                          <a:latin typeface="Inter"/>
                          <a:ea typeface="Inter"/>
                          <a:cs typeface="Inter"/>
                          <a:sym typeface="Inter"/>
                        </a:rPr>
                        <a:t> to use that perspective to place the </a:t>
                      </a:r>
                      <a:r>
                        <a:rPr b="1" lang="en" sz="900" u="sng">
                          <a:solidFill>
                            <a:srgbClr val="E95C3D"/>
                          </a:solidFill>
                          <a:latin typeface="Inter"/>
                          <a:ea typeface="Inter"/>
                          <a:cs typeface="Inter"/>
                          <a:sym typeface="Inter"/>
                        </a:rPr>
                        <a:t>indigenous</a:t>
                      </a:r>
                      <a:r>
                        <a:rPr b="1" lang="en" sz="900" u="sng">
                          <a:solidFill>
                            <a:srgbClr val="E95C3D"/>
                          </a:solidFill>
                          <a:latin typeface="Inter"/>
                          <a:ea typeface="Inter"/>
                          <a:cs typeface="Inter"/>
                          <a:sym typeface="Inter"/>
                        </a:rPr>
                        <a:t> populations into forms of coerced labor.</a:t>
                      </a:r>
                      <a:r>
                        <a:rPr b="1" lang="en" sz="900">
                          <a:solidFill>
                            <a:srgbClr val="E95C3D"/>
                          </a:solidFill>
                          <a:latin typeface="Inter"/>
                          <a:ea typeface="Inter"/>
                          <a:cs typeface="Inter"/>
                          <a:sym typeface="Inter"/>
                        </a:rPr>
                        <a:t> Many of the missionaries, such as </a:t>
                      </a:r>
                      <a:r>
                        <a:rPr b="1" lang="en" sz="900" u="sng">
                          <a:solidFill>
                            <a:srgbClr val="E95C3D"/>
                          </a:solidFill>
                          <a:latin typeface="Inter"/>
                          <a:ea typeface="Inter"/>
                          <a:cs typeface="Inter"/>
                          <a:sym typeface="Inter"/>
                        </a:rPr>
                        <a:t>Bartolome de las Casas, was opposed to how the native populations were treated and advocated on their behalf</a:t>
                      </a:r>
                      <a:r>
                        <a:rPr b="1" lang="en" sz="900">
                          <a:solidFill>
                            <a:srgbClr val="E95C3D"/>
                          </a:solidFill>
                          <a:latin typeface="Inter"/>
                          <a:ea typeface="Inter"/>
                          <a:cs typeface="Inter"/>
                          <a:sym typeface="Inter"/>
                        </a:rPr>
                        <a:t>, calling out the Europeans for going </a:t>
                      </a:r>
                      <a:r>
                        <a:rPr b="1" lang="en" sz="900">
                          <a:solidFill>
                            <a:srgbClr val="E95C3D"/>
                          </a:solidFill>
                          <a:latin typeface="Inter"/>
                          <a:ea typeface="Inter"/>
                          <a:cs typeface="Inter"/>
                          <a:sym typeface="Inter"/>
                        </a:rPr>
                        <a:t>against</a:t>
                      </a:r>
                      <a:r>
                        <a:rPr b="1" lang="en" sz="900">
                          <a:solidFill>
                            <a:srgbClr val="E95C3D"/>
                          </a:solidFill>
                          <a:latin typeface="Inter"/>
                          <a:ea typeface="Inter"/>
                          <a:cs typeface="Inter"/>
                          <a:sym typeface="Inter"/>
                        </a:rPr>
                        <a:t> their Christian values with their mistreatment.</a:t>
                      </a:r>
                      <a:endParaRPr b="1" sz="9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Europeans thought the native would be easy to control</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However, the conquistadors treated them with much more vitriol </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They wanted to use them for forced labor and saw them as savages</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Whereas friars sought to convert them to Christianity and advocated for their protection- especially Bartolome de las Casas</a:t>
                      </a:r>
                      <a:endParaRPr b="1" sz="11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9" name="Shape 119"/>
        <p:cNvGrpSpPr/>
        <p:nvPr/>
      </p:nvGrpSpPr>
      <p:grpSpPr>
        <a:xfrm>
          <a:off x="0" y="0"/>
          <a:ext cx="0" cy="0"/>
          <a:chOff x="0" y="0"/>
          <a:chExt cx="0" cy="0"/>
        </a:xfrm>
      </p:grpSpPr>
      <p:sp>
        <p:nvSpPr>
          <p:cNvPr id="120" name="Google Shape;120;p1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Assessment- Americas Rap Battle</a:t>
            </a:r>
            <a:endParaRPr sz="1900">
              <a:solidFill>
                <a:schemeClr val="dk1"/>
              </a:solidFill>
              <a:latin typeface="Halant"/>
              <a:ea typeface="Halant"/>
              <a:cs typeface="Halant"/>
              <a:sym typeface="Halant"/>
            </a:endParaRPr>
          </a:p>
        </p:txBody>
      </p:sp>
      <p:pic>
        <p:nvPicPr>
          <p:cNvPr id="121" name="Google Shape;121;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2" name="Google Shape;122;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3" name="Google Shape;123;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4" name="Google Shape;124;p1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5" name="Google Shape;125;p19"/>
          <p:cNvSpPr txBox="1"/>
          <p:nvPr/>
        </p:nvSpPr>
        <p:spPr>
          <a:xfrm>
            <a:off x="687150" y="584450"/>
            <a:ext cx="6398100" cy="909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Answer the questions below using specific evidence from the unit. Then, for each question, create a verse for a rap that highlights the key points of your response. Make sure that your verses rhyme and flow together to make one song! You will present your rap in front of the class with your group and the class will vote on the best ones.</a:t>
            </a:r>
            <a:endParaRPr sz="1800">
              <a:solidFill>
                <a:schemeClr val="dk2"/>
              </a:solidFill>
            </a:endParaRPr>
          </a:p>
        </p:txBody>
      </p:sp>
      <p:graphicFrame>
        <p:nvGraphicFramePr>
          <p:cNvPr id="126" name="Google Shape;126;p19"/>
          <p:cNvGraphicFramePr/>
          <p:nvPr/>
        </p:nvGraphicFramePr>
        <p:xfrm>
          <a:off x="952500" y="1722675"/>
          <a:ext cx="3000000" cy="3000000"/>
        </p:xfrm>
        <a:graphic>
          <a:graphicData uri="http://schemas.openxmlformats.org/drawingml/2006/table">
            <a:tbl>
              <a:tblPr>
                <a:noFill/>
                <a:tableStyleId>{C0E77D34-88E0-4DB4-AAB7-5C27802E0E69}</a:tableStyleId>
              </a:tblPr>
              <a:tblGrid>
                <a:gridCol w="1593850"/>
                <a:gridCol w="2632075"/>
                <a:gridCol w="1641475"/>
              </a:tblGrid>
              <a:tr h="567700">
                <a:tc>
                  <a:txBody>
                    <a:bodyPr/>
                    <a:lstStyle/>
                    <a:p>
                      <a:pPr indent="0" lvl="0" marL="0" rtl="0" algn="ctr">
                        <a:spcBef>
                          <a:spcPts val="0"/>
                        </a:spcBef>
                        <a:spcAft>
                          <a:spcPts val="0"/>
                        </a:spcAft>
                        <a:buNone/>
                      </a:pPr>
                      <a:r>
                        <a:rPr b="1" lang="en" sz="1200">
                          <a:latin typeface="Inter"/>
                          <a:ea typeface="Inter"/>
                          <a:cs typeface="Inter"/>
                          <a:sym typeface="Inter"/>
                        </a:rPr>
                        <a:t>Question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Answer with Specific Evidence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Rap Verse </a:t>
                      </a:r>
                      <a:endParaRPr b="1" sz="1200">
                        <a:latin typeface="Inter"/>
                        <a:ea typeface="Inter"/>
                        <a:cs typeface="Inter"/>
                        <a:sym typeface="Inter"/>
                      </a:endParaRPr>
                    </a:p>
                  </a:txBody>
                  <a:tcPr marT="91425" marB="91425" marR="91425" marL="91425"/>
                </a:tc>
              </a:tr>
              <a:tr h="2309225">
                <a:tc>
                  <a:txBody>
                    <a:bodyPr/>
                    <a:lstStyle/>
                    <a:p>
                      <a:pPr indent="0" lvl="0" marL="0" rtl="0" algn="l">
                        <a:spcBef>
                          <a:spcPts val="0"/>
                        </a:spcBef>
                        <a:spcAft>
                          <a:spcPts val="0"/>
                        </a:spcAft>
                        <a:buNone/>
                      </a:pPr>
                      <a:r>
                        <a:rPr lang="en">
                          <a:latin typeface="Inter"/>
                          <a:ea typeface="Inter"/>
                          <a:cs typeface="Inter"/>
                          <a:sym typeface="Inter"/>
                        </a:rPr>
                        <a:t>Explain how the social hierarchy of the Americas changed as a result of colonization.</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There was significant mixing of cultures and races as a result of interactions between Europeans, Native Americans, and Africans in the Americas. As a result, the Spanish put in place the </a:t>
                      </a:r>
                      <a:r>
                        <a:rPr b="1" lang="en" sz="900" u="sng">
                          <a:solidFill>
                            <a:srgbClr val="E95C3D"/>
                          </a:solidFill>
                          <a:latin typeface="Inter"/>
                          <a:ea typeface="Inter"/>
                          <a:cs typeface="Inter"/>
                          <a:sym typeface="Inter"/>
                        </a:rPr>
                        <a:t>Casta system to establish a social hierarchy based on race</a:t>
                      </a:r>
                      <a:r>
                        <a:rPr b="1" lang="en" sz="900">
                          <a:solidFill>
                            <a:srgbClr val="E95C3D"/>
                          </a:solidFill>
                          <a:latin typeface="Inter"/>
                          <a:ea typeface="Inter"/>
                          <a:cs typeface="Inter"/>
                          <a:sym typeface="Inter"/>
                        </a:rPr>
                        <a:t>. In this hierarchy, the </a:t>
                      </a:r>
                      <a:r>
                        <a:rPr b="1" lang="en" sz="900" u="sng">
                          <a:solidFill>
                            <a:srgbClr val="E95C3D"/>
                          </a:solidFill>
                          <a:latin typeface="Inter"/>
                          <a:ea typeface="Inter"/>
                          <a:cs typeface="Inter"/>
                          <a:sym typeface="Inter"/>
                        </a:rPr>
                        <a:t>peninsulares</a:t>
                      </a:r>
                      <a:r>
                        <a:rPr b="1" lang="en" sz="900">
                          <a:solidFill>
                            <a:srgbClr val="E95C3D"/>
                          </a:solidFill>
                          <a:latin typeface="Inter"/>
                          <a:ea typeface="Inter"/>
                          <a:cs typeface="Inter"/>
                          <a:sym typeface="Inter"/>
                        </a:rPr>
                        <a:t> were at the top, and held the most powerful roles in the administration. The </a:t>
                      </a:r>
                      <a:r>
                        <a:rPr b="1" lang="en" sz="900" u="sng">
                          <a:solidFill>
                            <a:srgbClr val="E95C3D"/>
                          </a:solidFill>
                          <a:latin typeface="Inter"/>
                          <a:ea typeface="Inter"/>
                          <a:cs typeface="Inter"/>
                          <a:sym typeface="Inter"/>
                        </a:rPr>
                        <a:t>creoles</a:t>
                      </a:r>
                      <a:r>
                        <a:rPr b="1" lang="en" sz="900">
                          <a:solidFill>
                            <a:srgbClr val="E95C3D"/>
                          </a:solidFill>
                          <a:latin typeface="Inter"/>
                          <a:ea typeface="Inter"/>
                          <a:cs typeface="Inter"/>
                          <a:sym typeface="Inter"/>
                        </a:rPr>
                        <a:t>, who were European but born in America, held much </a:t>
                      </a:r>
                      <a:r>
                        <a:rPr b="1" lang="en" sz="900">
                          <a:solidFill>
                            <a:srgbClr val="E95C3D"/>
                          </a:solidFill>
                          <a:latin typeface="Inter"/>
                          <a:ea typeface="Inter"/>
                          <a:cs typeface="Inter"/>
                          <a:sym typeface="Inter"/>
                        </a:rPr>
                        <a:t>power</a:t>
                      </a:r>
                      <a:r>
                        <a:rPr b="1" lang="en" sz="900">
                          <a:solidFill>
                            <a:srgbClr val="E95C3D"/>
                          </a:solidFill>
                          <a:latin typeface="Inter"/>
                          <a:ea typeface="Inter"/>
                          <a:cs typeface="Inter"/>
                          <a:sym typeface="Inter"/>
                        </a:rPr>
                        <a:t>, but not as much as those who migrated directly from Spain. There were numerous</a:t>
                      </a:r>
                      <a:r>
                        <a:rPr b="1" lang="en" sz="900" u="sng">
                          <a:solidFill>
                            <a:srgbClr val="E95C3D"/>
                          </a:solidFill>
                          <a:latin typeface="Inter"/>
                          <a:ea typeface="Inter"/>
                          <a:cs typeface="Inter"/>
                          <a:sym typeface="Inter"/>
                        </a:rPr>
                        <a:t> mixed races, such as Mestizos and Mulattos,</a:t>
                      </a:r>
                      <a:r>
                        <a:rPr b="1" lang="en" sz="900">
                          <a:solidFill>
                            <a:srgbClr val="E95C3D"/>
                          </a:solidFill>
                          <a:latin typeface="Inter"/>
                          <a:ea typeface="Inter"/>
                          <a:cs typeface="Inter"/>
                          <a:sym typeface="Inter"/>
                        </a:rPr>
                        <a:t> who held less power. And at the bottom of the social hierarchy were Native Americans and enslaved Africans.</a:t>
                      </a:r>
                      <a:endParaRPr b="1" sz="9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Different races and groups came into contact in this new place</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The Casta system was created so everyone knew their own space</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It ensured that the Spanish were at the very top and had all the power</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While those of mixed races, indigenous, and African descent had to live a life much </a:t>
                      </a:r>
                      <a:r>
                        <a:rPr b="1" lang="en" sz="1100">
                          <a:solidFill>
                            <a:srgbClr val="E95C3D"/>
                          </a:solidFill>
                          <a:latin typeface="Inter"/>
                          <a:ea typeface="Inter"/>
                          <a:cs typeface="Inter"/>
                          <a:sym typeface="Inter"/>
                        </a:rPr>
                        <a:t>more</a:t>
                      </a:r>
                      <a:r>
                        <a:rPr b="1" lang="en" sz="1100">
                          <a:solidFill>
                            <a:srgbClr val="E95C3D"/>
                          </a:solidFill>
                          <a:latin typeface="Inter"/>
                          <a:ea typeface="Inter"/>
                          <a:cs typeface="Inter"/>
                          <a:sym typeface="Inter"/>
                        </a:rPr>
                        <a:t> dour</a:t>
                      </a:r>
                      <a:endParaRPr b="1" sz="1100">
                        <a:solidFill>
                          <a:srgbClr val="E95C3D"/>
                        </a:solidFill>
                        <a:latin typeface="Inter"/>
                        <a:ea typeface="Inter"/>
                        <a:cs typeface="Inter"/>
                        <a:sym typeface="Inter"/>
                      </a:endParaRPr>
                    </a:p>
                  </a:txBody>
                  <a:tcPr marT="91425" marB="91425" marR="91425" marL="91425"/>
                </a:tc>
              </a:tr>
              <a:tr h="2309225">
                <a:tc>
                  <a:txBody>
                    <a:bodyPr/>
                    <a:lstStyle/>
                    <a:p>
                      <a:pPr indent="0" lvl="0" marL="0" rtl="0" algn="l">
                        <a:spcBef>
                          <a:spcPts val="0"/>
                        </a:spcBef>
                        <a:spcAft>
                          <a:spcPts val="0"/>
                        </a:spcAft>
                        <a:buNone/>
                      </a:pPr>
                      <a:r>
                        <a:rPr lang="en">
                          <a:latin typeface="Inter"/>
                          <a:ea typeface="Inter"/>
                          <a:cs typeface="Inter"/>
                          <a:sym typeface="Inter"/>
                        </a:rPr>
                        <a:t>Explain how coerced labor was utilized in the encomienda system and its impacts on native populations.</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The encomienda system was established as way to reward those who helped to conquer and build the empire in New Spain. It gave </a:t>
                      </a:r>
                      <a:r>
                        <a:rPr b="1" lang="en" sz="900" u="sng">
                          <a:solidFill>
                            <a:srgbClr val="E95C3D"/>
                          </a:solidFill>
                          <a:latin typeface="Inter"/>
                          <a:ea typeface="Inter"/>
                          <a:cs typeface="Inter"/>
                          <a:sym typeface="Inter"/>
                        </a:rPr>
                        <a:t>Spaniards rights to land as well as the native peoples on those lands who were used as coerced labor in exchange for religious teachings.</a:t>
                      </a:r>
                      <a:r>
                        <a:rPr b="1" lang="en" sz="900">
                          <a:solidFill>
                            <a:srgbClr val="E95C3D"/>
                          </a:solidFill>
                          <a:latin typeface="Inter"/>
                          <a:ea typeface="Inter"/>
                          <a:cs typeface="Inter"/>
                          <a:sym typeface="Inter"/>
                        </a:rPr>
                        <a:t> This was prominent in both the </a:t>
                      </a:r>
                      <a:r>
                        <a:rPr b="1" lang="en" sz="900" u="sng">
                          <a:solidFill>
                            <a:srgbClr val="E95C3D"/>
                          </a:solidFill>
                          <a:latin typeface="Inter"/>
                          <a:ea typeface="Inter"/>
                          <a:cs typeface="Inter"/>
                          <a:sym typeface="Inter"/>
                        </a:rPr>
                        <a:t>production of crops and mining. </a:t>
                      </a:r>
                      <a:r>
                        <a:rPr b="1" lang="en" sz="900">
                          <a:solidFill>
                            <a:srgbClr val="E95C3D"/>
                          </a:solidFill>
                          <a:latin typeface="Inter"/>
                          <a:ea typeface="Inter"/>
                          <a:cs typeface="Inter"/>
                          <a:sym typeface="Inter"/>
                        </a:rPr>
                        <a:t>One example of this were the mines in </a:t>
                      </a:r>
                      <a:r>
                        <a:rPr b="1" lang="en" sz="900" u="sng">
                          <a:solidFill>
                            <a:srgbClr val="E95C3D"/>
                          </a:solidFill>
                          <a:latin typeface="Inter"/>
                          <a:ea typeface="Inter"/>
                          <a:cs typeface="Inter"/>
                          <a:sym typeface="Inter"/>
                        </a:rPr>
                        <a:t>Potosi, </a:t>
                      </a:r>
                      <a:r>
                        <a:rPr b="1" lang="en" sz="900">
                          <a:solidFill>
                            <a:srgbClr val="E95C3D"/>
                          </a:solidFill>
                          <a:latin typeface="Inter"/>
                          <a:ea typeface="Inter"/>
                          <a:cs typeface="Inter"/>
                          <a:sym typeface="Inter"/>
                        </a:rPr>
                        <a:t>where native </a:t>
                      </a:r>
                      <a:r>
                        <a:rPr b="1" lang="en" sz="900">
                          <a:solidFill>
                            <a:srgbClr val="E95C3D"/>
                          </a:solidFill>
                          <a:latin typeface="Inter"/>
                          <a:ea typeface="Inter"/>
                          <a:cs typeface="Inter"/>
                          <a:sym typeface="Inter"/>
                        </a:rPr>
                        <a:t>peoples</a:t>
                      </a:r>
                      <a:r>
                        <a:rPr b="1" lang="en" sz="900">
                          <a:solidFill>
                            <a:srgbClr val="E95C3D"/>
                          </a:solidFill>
                          <a:latin typeface="Inter"/>
                          <a:ea typeface="Inter"/>
                          <a:cs typeface="Inter"/>
                          <a:sym typeface="Inter"/>
                        </a:rPr>
                        <a:t> were forced to mine in terrible and dangerous conditions to produce silver for the Spanish.</a:t>
                      </a:r>
                      <a:endParaRPr b="1" sz="9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Encomiendas were given to Spanish lords as a reward</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It gave them resources and prestige and a whole labor force</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Native Americans were forced to do their bidding</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Working hard in the mines to produce silver in exchange for a new god they didn’t want for worshipping </a:t>
                      </a:r>
                      <a:endParaRPr b="1" sz="1100">
                        <a:solidFill>
                          <a:srgbClr val="E95C3D"/>
                        </a:solidFill>
                        <a:latin typeface="Inter"/>
                        <a:ea typeface="Inter"/>
                        <a:cs typeface="Inter"/>
                        <a:sym typeface="Inter"/>
                      </a:endParaRPr>
                    </a:p>
                  </a:txBody>
                  <a:tcPr marT="91425" marB="91425" marR="91425" marL="91425"/>
                </a:tc>
              </a:tr>
              <a:tr h="2309225">
                <a:tc>
                  <a:txBody>
                    <a:bodyPr/>
                    <a:lstStyle/>
                    <a:p>
                      <a:pPr indent="0" lvl="0" marL="0" rtl="0" algn="l">
                        <a:spcBef>
                          <a:spcPts val="0"/>
                        </a:spcBef>
                        <a:spcAft>
                          <a:spcPts val="0"/>
                        </a:spcAft>
                        <a:buNone/>
                      </a:pPr>
                      <a:r>
                        <a:rPr lang="en">
                          <a:latin typeface="Inter"/>
                          <a:ea typeface="Inter"/>
                          <a:cs typeface="Inter"/>
                          <a:sym typeface="Inter"/>
                        </a:rPr>
                        <a:t>Explain how diseases impacted the demographics of the native populations and the development of European colonies.</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Diseases such as s</a:t>
                      </a:r>
                      <a:r>
                        <a:rPr b="1" lang="en" sz="900" u="sng">
                          <a:solidFill>
                            <a:srgbClr val="E95C3D"/>
                          </a:solidFill>
                          <a:latin typeface="Inter"/>
                          <a:ea typeface="Inter"/>
                          <a:cs typeface="Inter"/>
                          <a:sym typeface="Inter"/>
                        </a:rPr>
                        <a:t>mallpox, influenza, and measles </a:t>
                      </a:r>
                      <a:r>
                        <a:rPr b="1" lang="en" sz="900">
                          <a:solidFill>
                            <a:srgbClr val="E95C3D"/>
                          </a:solidFill>
                          <a:latin typeface="Inter"/>
                          <a:ea typeface="Inter"/>
                          <a:cs typeface="Inter"/>
                          <a:sym typeface="Inter"/>
                        </a:rPr>
                        <a:t>had a drastic impact on the population of the Americas. These diseases were often associated with domesticated animals, such as horses, which were not prevalent in the Americas. As such, </a:t>
                      </a:r>
                      <a:r>
                        <a:rPr b="1" lang="en" sz="900" u="sng">
                          <a:solidFill>
                            <a:srgbClr val="E95C3D"/>
                          </a:solidFill>
                          <a:latin typeface="Inter"/>
                          <a:ea typeface="Inter"/>
                          <a:cs typeface="Inter"/>
                          <a:sym typeface="Inter"/>
                        </a:rPr>
                        <a:t>indigenous populations did not have an immunity built up</a:t>
                      </a:r>
                      <a:r>
                        <a:rPr b="1" lang="en" sz="900">
                          <a:solidFill>
                            <a:srgbClr val="E95C3D"/>
                          </a:solidFill>
                          <a:latin typeface="Inter"/>
                          <a:ea typeface="Inter"/>
                          <a:cs typeface="Inter"/>
                          <a:sym typeface="Inter"/>
                        </a:rPr>
                        <a:t> against them and were susceptible to the diseases. In some places </a:t>
                      </a:r>
                      <a:r>
                        <a:rPr b="1" lang="en" sz="900" u="sng">
                          <a:solidFill>
                            <a:srgbClr val="E95C3D"/>
                          </a:solidFill>
                          <a:latin typeface="Inter"/>
                          <a:ea typeface="Inter"/>
                          <a:cs typeface="Inter"/>
                          <a:sym typeface="Inter"/>
                        </a:rPr>
                        <a:t>disease wiped out up to 90% of the native population. </a:t>
                      </a:r>
                      <a:r>
                        <a:rPr b="1" lang="en" sz="900">
                          <a:solidFill>
                            <a:srgbClr val="E95C3D"/>
                          </a:solidFill>
                          <a:latin typeface="Inter"/>
                          <a:ea typeface="Inter"/>
                          <a:cs typeface="Inter"/>
                          <a:sym typeface="Inter"/>
                        </a:rPr>
                        <a:t>The combination of disease and warfare significantly weakened native empires, making them easier for Europeans to overtake in conquest.</a:t>
                      </a:r>
                      <a:endParaRPr b="1" sz="9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Diseases like smallpox and the flu </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Diminished indigenous populations, who knew?</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They did not have immunity built up against these diseases</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And as a result, their population rapidly decreases</a:t>
                      </a:r>
                      <a:endParaRPr b="1" sz="11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sp>
        <p:nvSpPr>
          <p:cNvPr id="131" name="Google Shape;131;p2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Assessment- Americas Rap Battle</a:t>
            </a:r>
            <a:endParaRPr sz="1900">
              <a:solidFill>
                <a:schemeClr val="dk1"/>
              </a:solidFill>
              <a:latin typeface="Halant"/>
              <a:ea typeface="Halant"/>
              <a:cs typeface="Halant"/>
              <a:sym typeface="Halant"/>
            </a:endParaRPr>
          </a:p>
        </p:txBody>
      </p:sp>
      <p:pic>
        <p:nvPicPr>
          <p:cNvPr id="132" name="Google Shape;132;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3" name="Google Shape;133;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4" name="Google Shape;134;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5" name="Google Shape;135;p2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6" name="Google Shape;136;p20"/>
          <p:cNvSpPr txBox="1"/>
          <p:nvPr/>
        </p:nvSpPr>
        <p:spPr>
          <a:xfrm>
            <a:off x="687150" y="584450"/>
            <a:ext cx="6398100" cy="909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Answer the questions below using specific evidence from the unit. Then, for each question, create a verse for a rap that highlights the key points of your response. Each verse must be at least four lines. Make sure that your verses rhyme and flow together to make one song! You will present your rap in front of the class with your group and the class will vote on the best ones.</a:t>
            </a:r>
            <a:endParaRPr sz="1800">
              <a:solidFill>
                <a:schemeClr val="dk2"/>
              </a:solidFill>
            </a:endParaRPr>
          </a:p>
        </p:txBody>
      </p:sp>
      <p:graphicFrame>
        <p:nvGraphicFramePr>
          <p:cNvPr id="137" name="Google Shape;137;p20"/>
          <p:cNvGraphicFramePr/>
          <p:nvPr/>
        </p:nvGraphicFramePr>
        <p:xfrm>
          <a:off x="952500" y="1722675"/>
          <a:ext cx="3000000" cy="3000000"/>
        </p:xfrm>
        <a:graphic>
          <a:graphicData uri="http://schemas.openxmlformats.org/drawingml/2006/table">
            <a:tbl>
              <a:tblPr>
                <a:noFill/>
                <a:tableStyleId>{C0E77D34-88E0-4DB4-AAB7-5C27802E0E69}</a:tableStyleId>
              </a:tblPr>
              <a:tblGrid>
                <a:gridCol w="1441450"/>
                <a:gridCol w="2632075"/>
                <a:gridCol w="1793875"/>
              </a:tblGrid>
              <a:tr h="567700">
                <a:tc>
                  <a:txBody>
                    <a:bodyPr/>
                    <a:lstStyle/>
                    <a:p>
                      <a:pPr indent="0" lvl="0" marL="0" rtl="0" algn="ctr">
                        <a:spcBef>
                          <a:spcPts val="0"/>
                        </a:spcBef>
                        <a:spcAft>
                          <a:spcPts val="0"/>
                        </a:spcAft>
                        <a:buNone/>
                      </a:pPr>
                      <a:r>
                        <a:rPr b="1" lang="en" sz="1200">
                          <a:latin typeface="Inter"/>
                          <a:ea typeface="Inter"/>
                          <a:cs typeface="Inter"/>
                          <a:sym typeface="Inter"/>
                        </a:rPr>
                        <a:t>Question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Answer with Specific Evidence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Rap Verse </a:t>
                      </a:r>
                      <a:endParaRPr b="1" sz="1200">
                        <a:latin typeface="Inter"/>
                        <a:ea typeface="Inter"/>
                        <a:cs typeface="Inter"/>
                        <a:sym typeface="Inter"/>
                      </a:endParaRPr>
                    </a:p>
                  </a:txBody>
                  <a:tcPr marT="91425" marB="91425" marR="91425" marL="91425"/>
                </a:tc>
              </a:tr>
              <a:tr h="2309225">
                <a:tc>
                  <a:txBody>
                    <a:bodyPr/>
                    <a:lstStyle/>
                    <a:p>
                      <a:pPr indent="0" lvl="0" marL="0" rtl="0" algn="l">
                        <a:spcBef>
                          <a:spcPts val="0"/>
                        </a:spcBef>
                        <a:spcAft>
                          <a:spcPts val="0"/>
                        </a:spcAft>
                        <a:buNone/>
                      </a:pPr>
                      <a:r>
                        <a:rPr lang="en">
                          <a:latin typeface="Inter"/>
                          <a:ea typeface="Inter"/>
                          <a:cs typeface="Inter"/>
                          <a:sym typeface="Inter"/>
                        </a:rPr>
                        <a:t>Explain how indigenous populations resisted European conquest and colonization.</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There were many ways that indigenous people fought back against European conquest and colonization. Some actions were </a:t>
                      </a:r>
                      <a:r>
                        <a:rPr b="1" lang="en" sz="900" u="sng">
                          <a:solidFill>
                            <a:srgbClr val="E95C3D"/>
                          </a:solidFill>
                          <a:latin typeface="Inter"/>
                          <a:ea typeface="Inter"/>
                          <a:cs typeface="Inter"/>
                          <a:sym typeface="Inter"/>
                        </a:rPr>
                        <a:t>nonviolent, such as refusing to convert to Christianity or attend the churches that the Friars established</a:t>
                      </a:r>
                      <a:r>
                        <a:rPr b="1" lang="en" sz="900">
                          <a:solidFill>
                            <a:srgbClr val="E95C3D"/>
                          </a:solidFill>
                          <a:latin typeface="Inter"/>
                          <a:ea typeface="Inter"/>
                          <a:cs typeface="Inter"/>
                          <a:sym typeface="Inter"/>
                        </a:rPr>
                        <a:t>. Others simply </a:t>
                      </a:r>
                      <a:r>
                        <a:rPr b="1" lang="en" sz="900" u="sng">
                          <a:solidFill>
                            <a:srgbClr val="E95C3D"/>
                          </a:solidFill>
                          <a:latin typeface="Inter"/>
                          <a:ea typeface="Inter"/>
                          <a:cs typeface="Inter"/>
                          <a:sym typeface="Inter"/>
                        </a:rPr>
                        <a:t>fled the settlements</a:t>
                      </a:r>
                      <a:r>
                        <a:rPr b="1" lang="en" sz="900">
                          <a:solidFill>
                            <a:srgbClr val="E95C3D"/>
                          </a:solidFill>
                          <a:latin typeface="Inter"/>
                          <a:ea typeface="Inter"/>
                          <a:cs typeface="Inter"/>
                          <a:sym typeface="Inter"/>
                        </a:rPr>
                        <a:t> to avoid having to work with the Europeans. Some resistance was violent, such as a r</a:t>
                      </a:r>
                      <a:r>
                        <a:rPr b="1" lang="en" sz="900" u="sng">
                          <a:solidFill>
                            <a:srgbClr val="E95C3D"/>
                          </a:solidFill>
                          <a:latin typeface="Inter"/>
                          <a:ea typeface="Inter"/>
                          <a:cs typeface="Inter"/>
                          <a:sym typeface="Inter"/>
                        </a:rPr>
                        <a:t>esistance effort in the Choco region when they burned down settlements and churches and killed almost 100 people who were either European or the servants of the Europeans.</a:t>
                      </a:r>
                      <a:endParaRPr b="1" sz="900" u="sng">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There were many ways for native peoples to resist</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The most important thing was they had to continue to persist</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They pushed back against Christian conversion</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And sometimes even turned towards violent diversions</a:t>
                      </a:r>
                      <a:endParaRPr b="1" sz="1100">
                        <a:solidFill>
                          <a:srgbClr val="E95C3D"/>
                        </a:solidFill>
                        <a:latin typeface="Inter"/>
                        <a:ea typeface="Inter"/>
                        <a:cs typeface="Inter"/>
                        <a:sym typeface="Inter"/>
                      </a:endParaRPr>
                    </a:p>
                  </a:txBody>
                  <a:tcPr marT="91425" marB="91425" marR="91425" marL="91425"/>
                </a:tc>
              </a:tr>
              <a:tr h="2309225">
                <a:tc>
                  <a:txBody>
                    <a:bodyPr/>
                    <a:lstStyle/>
                    <a:p>
                      <a:pPr indent="0" lvl="0" marL="0" rtl="0" algn="l">
                        <a:spcBef>
                          <a:spcPts val="0"/>
                        </a:spcBef>
                        <a:spcAft>
                          <a:spcPts val="0"/>
                        </a:spcAft>
                        <a:buNone/>
                      </a:pPr>
                      <a:r>
                        <a:rPr lang="en">
                          <a:latin typeface="Inter"/>
                          <a:ea typeface="Inter"/>
                          <a:cs typeface="Inter"/>
                          <a:sym typeface="Inter"/>
                        </a:rPr>
                        <a:t>Explain the problems historians have with understanding the indigenous perspective from this time period.</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Unfortunately it is harder to know the indigenous perspective for a number of reasons. </a:t>
                      </a:r>
                      <a:r>
                        <a:rPr b="1" lang="en" sz="900" u="sng">
                          <a:solidFill>
                            <a:srgbClr val="E95C3D"/>
                          </a:solidFill>
                          <a:latin typeface="Inter"/>
                          <a:ea typeface="Inter"/>
                          <a:cs typeface="Inter"/>
                          <a:sym typeface="Inter"/>
                        </a:rPr>
                        <a:t>Almost</a:t>
                      </a:r>
                      <a:r>
                        <a:rPr b="1" lang="en" sz="900" u="sng">
                          <a:solidFill>
                            <a:srgbClr val="E95C3D"/>
                          </a:solidFill>
                          <a:latin typeface="Inter"/>
                          <a:ea typeface="Inter"/>
                          <a:cs typeface="Inter"/>
                          <a:sym typeface="Inter"/>
                        </a:rPr>
                        <a:t> all of the sources we have from this time period come from Europeans.</a:t>
                      </a:r>
                      <a:r>
                        <a:rPr b="1" lang="en" sz="900">
                          <a:solidFill>
                            <a:srgbClr val="E95C3D"/>
                          </a:solidFill>
                          <a:latin typeface="Inter"/>
                          <a:ea typeface="Inter"/>
                          <a:cs typeface="Inter"/>
                          <a:sym typeface="Inter"/>
                        </a:rPr>
                        <a:t> This is in part because there was not a written form of communication that the Native Americans used; instead, they focused on oral histories. This is also in part because so many of the indigenous people were killed from disease and war. Therefore, it is difficult to come to a full understanding of what this time was like for groups like the Aztecs and Incas who don’t have their stories told from their own perspective. Historians have to make inferences based on the </a:t>
                      </a:r>
                      <a:r>
                        <a:rPr b="1" lang="en" sz="900">
                          <a:solidFill>
                            <a:srgbClr val="E95C3D"/>
                          </a:solidFill>
                          <a:latin typeface="Inter"/>
                          <a:ea typeface="Inter"/>
                          <a:cs typeface="Inter"/>
                          <a:sym typeface="Inter"/>
                        </a:rPr>
                        <a:t>documents</a:t>
                      </a:r>
                      <a:r>
                        <a:rPr b="1" lang="en" sz="900">
                          <a:solidFill>
                            <a:srgbClr val="E95C3D"/>
                          </a:solidFill>
                          <a:latin typeface="Inter"/>
                          <a:ea typeface="Inter"/>
                          <a:cs typeface="Inter"/>
                          <a:sym typeface="Inter"/>
                        </a:rPr>
                        <a:t> from the Europeans. Often they rely heavily on writings by the missionaries who tended to spend more time with the native people and had their interests more at </a:t>
                      </a:r>
                      <a:r>
                        <a:rPr b="1" lang="en" sz="900">
                          <a:solidFill>
                            <a:srgbClr val="E95C3D"/>
                          </a:solidFill>
                          <a:latin typeface="Inter"/>
                          <a:ea typeface="Inter"/>
                          <a:cs typeface="Inter"/>
                          <a:sym typeface="Inter"/>
                        </a:rPr>
                        <a:t>heart than the conquistadors.</a:t>
                      </a:r>
                      <a:endParaRPr b="1" sz="9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Historians struggle to know much of the true native story</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Many of the </a:t>
                      </a:r>
                      <a:r>
                        <a:rPr b="1" lang="en" sz="1100">
                          <a:solidFill>
                            <a:srgbClr val="E95C3D"/>
                          </a:solidFill>
                          <a:latin typeface="Inter"/>
                          <a:ea typeface="Inter"/>
                          <a:cs typeface="Inter"/>
                          <a:sym typeface="Inter"/>
                        </a:rPr>
                        <a:t>accounts</a:t>
                      </a:r>
                      <a:r>
                        <a:rPr b="1" lang="en" sz="1100">
                          <a:solidFill>
                            <a:srgbClr val="E95C3D"/>
                          </a:solidFill>
                          <a:latin typeface="Inter"/>
                          <a:ea typeface="Inter"/>
                          <a:cs typeface="Inter"/>
                          <a:sym typeface="Inter"/>
                        </a:rPr>
                        <a:t> we read come from the Europeans who held all the glory</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The natives lacked a written language to continue telling their side</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And now we rely on the Europeans- primarily the Friars, some of whom were good guys</a:t>
                      </a:r>
                      <a:endParaRPr b="1" sz="1100">
                        <a:solidFill>
                          <a:srgbClr val="E95C3D"/>
                        </a:solidFill>
                        <a:latin typeface="Inter"/>
                        <a:ea typeface="Inter"/>
                        <a:cs typeface="Inter"/>
                        <a:sym typeface="Inter"/>
                      </a:endParaRPr>
                    </a:p>
                  </a:txBody>
                  <a:tcPr marT="91425" marB="91425" marR="91425" marL="91425"/>
                </a:tc>
              </a:tr>
              <a:tr h="2309225">
                <a:tc>
                  <a:txBody>
                    <a:bodyPr/>
                    <a:lstStyle/>
                    <a:p>
                      <a:pPr indent="0" lvl="0" marL="0" rtl="0" algn="l">
                        <a:spcBef>
                          <a:spcPts val="0"/>
                        </a:spcBef>
                        <a:spcAft>
                          <a:spcPts val="0"/>
                        </a:spcAft>
                        <a:buNone/>
                      </a:pPr>
                      <a:r>
                        <a:rPr lang="en">
                          <a:latin typeface="Inter"/>
                          <a:ea typeface="Inter"/>
                          <a:cs typeface="Inter"/>
                          <a:sym typeface="Inter"/>
                        </a:rPr>
                        <a:t>Explain the largest change that occurred as a result of European exploration.</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Answers will vary.</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