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Lst>
  <p:sldSz cy="10058400" cx="7772400"/>
  <p:notesSz cx="6858000" cy="9144000"/>
  <p:embeddedFontLst>
    <p:embeddedFont>
      <p:font typeface="Halant"/>
      <p:regular r:id="rId14"/>
      <p:bold r:id="rId15"/>
    </p:embeddedFont>
    <p:embeddedFont>
      <p:font typeface="Inter"/>
      <p:regular r:id="rId16"/>
      <p:bold r:id="rId17"/>
      <p:italic r:id="rId18"/>
      <p:boldItalic r:id="rId19"/>
    </p:embeddedFont>
    <p:embeddedFont>
      <p:font typeface="Plus Jakarta Sans Medium"/>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674C23E1-5607-4E74-9F48-AACA1E68B882}">
  <a:tblStyle styleId="{674C23E1-5607-4E74-9F48-AACA1E68B88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BA48FC4F-6AFB-45F0-A433-AE948F661DC7}"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PlusJakartaSansMedium-regular.fntdata"/><Relationship Id="rId11" Type="http://schemas.openxmlformats.org/officeDocument/2006/relationships/slide" Target="slides/slide5.xml"/><Relationship Id="rId22" Type="http://schemas.openxmlformats.org/officeDocument/2006/relationships/font" Target="fonts/PlusJakartaSansMedium-italic.fntdata"/><Relationship Id="rId10" Type="http://schemas.openxmlformats.org/officeDocument/2006/relationships/slide" Target="slides/slide4.xml"/><Relationship Id="rId21" Type="http://schemas.openxmlformats.org/officeDocument/2006/relationships/font" Target="fonts/PlusJakartaSansMedium-bold.fntdata"/><Relationship Id="rId13" Type="http://schemas.openxmlformats.org/officeDocument/2006/relationships/slide" Target="slides/slide7.xml"/><Relationship Id="rId12" Type="http://schemas.openxmlformats.org/officeDocument/2006/relationships/slide" Target="slides/slide6.xml"/><Relationship Id="rId23" Type="http://schemas.openxmlformats.org/officeDocument/2006/relationships/font" Target="fonts/PlusJakartaSansMedium-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font" Target="fonts/Halant-bold.fntdata"/><Relationship Id="rId14" Type="http://schemas.openxmlformats.org/officeDocument/2006/relationships/font" Target="fonts/Halant-regular.fntdata"/><Relationship Id="rId17" Type="http://schemas.openxmlformats.org/officeDocument/2006/relationships/font" Target="fonts/Inter-bold.fntdata"/><Relationship Id="rId16" Type="http://schemas.openxmlformats.org/officeDocument/2006/relationships/font" Target="fonts/Inter-regular.fntdata"/><Relationship Id="rId5" Type="http://schemas.openxmlformats.org/officeDocument/2006/relationships/slideMaster" Target="slideMasters/slideMaster1.xml"/><Relationship Id="rId19" Type="http://schemas.openxmlformats.org/officeDocument/2006/relationships/font" Target="fonts/Inter-boldItalic.fntdata"/><Relationship Id="rId6" Type="http://schemas.openxmlformats.org/officeDocument/2006/relationships/notesMaster" Target="notesMasters/notesMaster1.xml"/><Relationship Id="rId18" Type="http://schemas.openxmlformats.org/officeDocument/2006/relationships/font" Target="fonts/Inter-italic.fntdata"/><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4570435182_0_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457043518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57201de7fd_0_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57201de7fd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6aa822ad95_0_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6aa822ad9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6aa822ad95_0_2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6aa822ad9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6aa822ad95_0_4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26aa822ad95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35721c166dd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35721c166d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5.png"/><Relationship Id="rId4" Type="http://schemas.openxmlformats.org/officeDocument/2006/relationships/image" Target="../media/image4.png"/><Relationship Id="rId10" Type="http://schemas.openxmlformats.org/officeDocument/2006/relationships/image" Target="../media/image6.png"/><Relationship Id="rId9" Type="http://schemas.openxmlformats.org/officeDocument/2006/relationships/image" Target="../media/image7.png"/><Relationship Id="rId5" Type="http://schemas.openxmlformats.org/officeDocument/2006/relationships/image" Target="../media/image1.png"/><Relationship Id="rId6" Type="http://schemas.openxmlformats.org/officeDocument/2006/relationships/image" Target="../media/image3.png"/><Relationship Id="rId7" Type="http://schemas.openxmlformats.org/officeDocument/2006/relationships/image" Target="../media/image8.png"/><Relationship Id="rId8" Type="http://schemas.openxmlformats.org/officeDocument/2006/relationships/image" Target="../media/image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12.png"/><Relationship Id="rId7" Type="http://schemas.openxmlformats.org/officeDocument/2006/relationships/image" Target="../media/image11.png"/><Relationship Id="rId8" Type="http://schemas.openxmlformats.org/officeDocument/2006/relationships/image" Target="../media/image1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19.png"/><Relationship Id="rId5" Type="http://schemas.openxmlformats.org/officeDocument/2006/relationships/image" Target="../media/image1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b="17341" l="0" r="0" t="0"/>
          <a:stretch/>
        </p:blipFill>
        <p:spPr>
          <a:xfrm>
            <a:off x="1584605" y="1790087"/>
            <a:ext cx="1009500" cy="1157101"/>
          </a:xfrm>
          <a:prstGeom prst="rect">
            <a:avLst/>
          </a:prstGeom>
          <a:noFill/>
          <a:ln>
            <a:noFill/>
          </a:ln>
        </p:spPr>
      </p:pic>
      <p:pic>
        <p:nvPicPr>
          <p:cNvPr id="55" name="Google Shape;55;p13"/>
          <p:cNvPicPr preferRelativeResize="0"/>
          <p:nvPr/>
        </p:nvPicPr>
        <p:blipFill rotWithShape="1">
          <a:blip r:embed="rId4">
            <a:alphaModFix/>
          </a:blip>
          <a:srcRect b="14037" l="0" r="0" t="0"/>
          <a:stretch/>
        </p:blipFill>
        <p:spPr>
          <a:xfrm>
            <a:off x="381550" y="1790087"/>
            <a:ext cx="1009500" cy="1157100"/>
          </a:xfrm>
          <a:prstGeom prst="rect">
            <a:avLst/>
          </a:prstGeom>
          <a:noFill/>
          <a:ln>
            <a:noFill/>
          </a:ln>
        </p:spPr>
      </p:pic>
      <p:pic>
        <p:nvPicPr>
          <p:cNvPr id="56" name="Google Shape;56;p13"/>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57" name="Google Shape;57;p13"/>
          <p:cNvSpPr txBox="1"/>
          <p:nvPr/>
        </p:nvSpPr>
        <p:spPr>
          <a:xfrm>
            <a:off x="731000" y="3483738"/>
            <a:ext cx="6310500" cy="10896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2000">
                <a:solidFill>
                  <a:schemeClr val="dk1"/>
                </a:solidFill>
                <a:latin typeface="Halant"/>
                <a:ea typeface="Halant"/>
                <a:cs typeface="Halant"/>
                <a:sym typeface="Halant"/>
              </a:rPr>
              <a:t>How did the unique experiences and perspectives of abolitionists shape their efforts in the movement?</a:t>
            </a:r>
            <a:endParaRPr b="1" sz="2000">
              <a:solidFill>
                <a:schemeClr val="dk1"/>
              </a:solidFill>
              <a:latin typeface="Halant"/>
              <a:ea typeface="Halant"/>
              <a:cs typeface="Halant"/>
              <a:sym typeface="Halant"/>
            </a:endParaRPr>
          </a:p>
        </p:txBody>
      </p:sp>
      <p:sp>
        <p:nvSpPr>
          <p:cNvPr id="58" name="Google Shape;58;p13"/>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Mini Research Project</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The Abolitionists- Part A</a:t>
            </a:r>
            <a:endParaRPr sz="1500">
              <a:solidFill>
                <a:srgbClr val="000000"/>
              </a:solidFill>
              <a:latin typeface="Plus Jakarta Sans Medium"/>
              <a:ea typeface="Plus Jakarta Sans Medium"/>
              <a:cs typeface="Plus Jakarta Sans Medium"/>
              <a:sym typeface="Plus Jakarta Sans Medium"/>
            </a:endParaRPr>
          </a:p>
        </p:txBody>
      </p:sp>
      <p:pic>
        <p:nvPicPr>
          <p:cNvPr id="59" name="Google Shape;59;p13"/>
          <p:cNvPicPr preferRelativeResize="0"/>
          <p:nvPr/>
        </p:nvPicPr>
        <p:blipFill>
          <a:blip r:embed="rId6">
            <a:alphaModFix/>
          </a:blip>
          <a:stretch>
            <a:fillRect/>
          </a:stretch>
        </p:blipFill>
        <p:spPr>
          <a:xfrm>
            <a:off x="216272" y="230997"/>
            <a:ext cx="1056536" cy="438114"/>
          </a:xfrm>
          <a:prstGeom prst="rect">
            <a:avLst/>
          </a:prstGeom>
          <a:noFill/>
          <a:ln>
            <a:noFill/>
          </a:ln>
        </p:spPr>
      </p:pic>
      <p:sp>
        <p:nvSpPr>
          <p:cNvPr id="60" name="Google Shape;60;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1" name="Google Shape;61;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2" name="Google Shape;62;p13"/>
          <p:cNvSpPr txBox="1"/>
          <p:nvPr/>
        </p:nvSpPr>
        <p:spPr>
          <a:xfrm>
            <a:off x="913625" y="4645675"/>
            <a:ext cx="5928900" cy="569700"/>
          </a:xfrm>
          <a:prstGeom prst="rect">
            <a:avLst/>
          </a:prstGeom>
          <a:noFill/>
          <a:ln>
            <a:noFill/>
          </a:ln>
        </p:spPr>
        <p:txBody>
          <a:bodyPr anchorCtr="0" anchor="ctr" bIns="116050" lIns="116050" spcFirstLastPara="1" rIns="116050" wrap="square" tIns="116050">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 In this mini research project, practice your research skills to learn more about key aspects of one abolitionist’s life.</a:t>
            </a:r>
            <a:endParaRPr sz="1200">
              <a:solidFill>
                <a:schemeClr val="dk1"/>
              </a:solidFill>
              <a:latin typeface="Inter"/>
              <a:ea typeface="Inter"/>
              <a:cs typeface="Inter"/>
              <a:sym typeface="Inter"/>
            </a:endParaRPr>
          </a:p>
        </p:txBody>
      </p:sp>
      <p:sp>
        <p:nvSpPr>
          <p:cNvPr id="63" name="Google Shape;63;p13"/>
          <p:cNvSpPr txBox="1"/>
          <p:nvPr/>
        </p:nvSpPr>
        <p:spPr>
          <a:xfrm>
            <a:off x="381550" y="294700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Harriet Tubman</a:t>
            </a:r>
            <a:endParaRPr sz="1000">
              <a:latin typeface="Inter"/>
              <a:ea typeface="Inter"/>
              <a:cs typeface="Inter"/>
              <a:sym typeface="Inter"/>
            </a:endParaRPr>
          </a:p>
        </p:txBody>
      </p:sp>
      <p:sp>
        <p:nvSpPr>
          <p:cNvPr id="64" name="Google Shape;64;p13"/>
          <p:cNvSpPr txBox="1"/>
          <p:nvPr/>
        </p:nvSpPr>
        <p:spPr>
          <a:xfrm>
            <a:off x="1584603"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Sojourner Truth</a:t>
            </a:r>
            <a:endParaRPr sz="1000">
              <a:latin typeface="Inter"/>
              <a:ea typeface="Inter"/>
              <a:cs typeface="Inter"/>
              <a:sym typeface="Inter"/>
            </a:endParaRPr>
          </a:p>
        </p:txBody>
      </p:sp>
      <p:sp>
        <p:nvSpPr>
          <p:cNvPr id="65" name="Google Shape;65;p13"/>
          <p:cNvSpPr txBox="1"/>
          <p:nvPr/>
        </p:nvSpPr>
        <p:spPr>
          <a:xfrm>
            <a:off x="2787655"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Frederick Douglass</a:t>
            </a:r>
            <a:endParaRPr sz="1000">
              <a:latin typeface="Inter"/>
              <a:ea typeface="Inter"/>
              <a:cs typeface="Inter"/>
              <a:sym typeface="Inter"/>
            </a:endParaRPr>
          </a:p>
        </p:txBody>
      </p:sp>
      <p:sp>
        <p:nvSpPr>
          <p:cNvPr id="66" name="Google Shape;66;p13"/>
          <p:cNvSpPr txBox="1"/>
          <p:nvPr/>
        </p:nvSpPr>
        <p:spPr>
          <a:xfrm>
            <a:off x="3990708"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Henry Highland Garnet</a:t>
            </a:r>
            <a:endParaRPr sz="1000">
              <a:latin typeface="Inter"/>
              <a:ea typeface="Inter"/>
              <a:cs typeface="Inter"/>
              <a:sym typeface="Inter"/>
            </a:endParaRPr>
          </a:p>
        </p:txBody>
      </p:sp>
      <p:sp>
        <p:nvSpPr>
          <p:cNvPr id="67" name="Google Shape;67;p13"/>
          <p:cNvSpPr txBox="1"/>
          <p:nvPr/>
        </p:nvSpPr>
        <p:spPr>
          <a:xfrm>
            <a:off x="5193760"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William Lloyd Garrison</a:t>
            </a:r>
            <a:endParaRPr sz="1000">
              <a:latin typeface="Inter"/>
              <a:ea typeface="Inter"/>
              <a:cs typeface="Inter"/>
              <a:sym typeface="Inter"/>
            </a:endParaRPr>
          </a:p>
        </p:txBody>
      </p:sp>
      <p:sp>
        <p:nvSpPr>
          <p:cNvPr id="68" name="Google Shape;68;p13"/>
          <p:cNvSpPr txBox="1"/>
          <p:nvPr/>
        </p:nvSpPr>
        <p:spPr>
          <a:xfrm>
            <a:off x="6396813"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Sarah Grimké</a:t>
            </a:r>
            <a:endParaRPr sz="1000">
              <a:latin typeface="Inter"/>
              <a:ea typeface="Inter"/>
              <a:cs typeface="Inter"/>
              <a:sym typeface="Inter"/>
            </a:endParaRPr>
          </a:p>
        </p:txBody>
      </p:sp>
      <p:graphicFrame>
        <p:nvGraphicFramePr>
          <p:cNvPr id="69" name="Google Shape;69;p13"/>
          <p:cNvGraphicFramePr/>
          <p:nvPr/>
        </p:nvGraphicFramePr>
        <p:xfrm>
          <a:off x="455300" y="5323500"/>
          <a:ext cx="3000000" cy="3000000"/>
        </p:xfrm>
        <a:graphic>
          <a:graphicData uri="http://schemas.openxmlformats.org/drawingml/2006/table">
            <a:tbl>
              <a:tblPr>
                <a:noFill/>
                <a:tableStyleId>{674C23E1-5607-4E74-9F48-AACA1E68B882}</a:tableStyleId>
              </a:tblPr>
              <a:tblGrid>
                <a:gridCol w="2376625"/>
                <a:gridCol w="2219200"/>
                <a:gridCol w="1990375"/>
              </a:tblGrid>
              <a:tr h="636675">
                <a:tc>
                  <a:txBody>
                    <a:bodyPr/>
                    <a:lstStyle/>
                    <a:p>
                      <a:pPr indent="0" lvl="0" marL="0" rtl="0" algn="l">
                        <a:spcBef>
                          <a:spcPts val="0"/>
                        </a:spcBef>
                        <a:spcAft>
                          <a:spcPts val="0"/>
                        </a:spcAft>
                        <a:buNone/>
                      </a:pPr>
                      <a:r>
                        <a:rPr b="1" lang="en" sz="1200">
                          <a:latin typeface="Inter"/>
                          <a:ea typeface="Inter"/>
                          <a:cs typeface="Inter"/>
                          <a:sym typeface="Inter"/>
                        </a:rPr>
                        <a:t>Step 1</a:t>
                      </a:r>
                      <a:r>
                        <a:rPr lang="en" sz="1200">
                          <a:latin typeface="Inter"/>
                          <a:ea typeface="Inter"/>
                          <a:cs typeface="Inter"/>
                          <a:sym typeface="Inter"/>
                        </a:rPr>
                        <a:t>: Choose an abolitionist to research.</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Step 2</a:t>
                      </a:r>
                      <a:r>
                        <a:rPr lang="en" sz="1200">
                          <a:latin typeface="Inter"/>
                          <a:ea typeface="Inter"/>
                          <a:cs typeface="Inter"/>
                          <a:sym typeface="Inter"/>
                        </a:rPr>
                        <a:t>: Research: You must identify the following information:</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Step 3</a:t>
                      </a:r>
                      <a:r>
                        <a:rPr lang="en" sz="1200">
                          <a:latin typeface="Inter"/>
                          <a:ea typeface="Inter"/>
                          <a:cs typeface="Inter"/>
                          <a:sym typeface="Inter"/>
                        </a:rPr>
                        <a:t>: Incorporate your research into a Flyer.</a:t>
                      </a:r>
                      <a:endParaRPr sz="1200">
                        <a:latin typeface="Inter"/>
                        <a:ea typeface="Inter"/>
                        <a:cs typeface="Inter"/>
                        <a:sym typeface="Inter"/>
                      </a:endParaRPr>
                    </a:p>
                  </a:txBody>
                  <a:tcPr marT="91425" marB="91425" marR="91425" marL="91425"/>
                </a:tc>
              </a:tr>
              <a:tr h="1856775">
                <a:tc>
                  <a:txBody>
                    <a:bodyPr/>
                    <a:lstStyle/>
                    <a:p>
                      <a:pPr indent="0" lvl="0" marL="0" rtl="0" algn="l">
                        <a:spcBef>
                          <a:spcPts val="0"/>
                        </a:spcBef>
                        <a:spcAft>
                          <a:spcPts val="0"/>
                        </a:spcAft>
                        <a:buNone/>
                      </a:pPr>
                      <a:r>
                        <a:rPr lang="en" sz="1200">
                          <a:latin typeface="Inter"/>
                          <a:ea typeface="Inter"/>
                          <a:cs typeface="Inter"/>
                          <a:sym typeface="Inter"/>
                        </a:rPr>
                        <a:t>1. Sojourner Truth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2. Harriet Tubman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3. Elizabeth Freeman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4. Henry Highland Garnet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5. Frederick Douglass</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William Lloyd Garrison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7. Angelina and Sarah Grimké</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8. Harriet Beecher Stowe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9. John Brown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10. Frances Ellen Watkins Harper</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11. John Mercer Langston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12. Nat Turner</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13. David Walker</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14. Harriet Jacobs</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15. William Wells Brown</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1. </a:t>
                      </a:r>
                      <a:r>
                        <a:rPr b="1" lang="en" sz="1200">
                          <a:latin typeface="Inter"/>
                          <a:ea typeface="Inter"/>
                          <a:cs typeface="Inter"/>
                          <a:sym typeface="Inter"/>
                        </a:rPr>
                        <a:t>Contextualization</a:t>
                      </a:r>
                      <a:r>
                        <a:rPr lang="en" sz="1200">
                          <a:latin typeface="Inter"/>
                          <a:ea typeface="Inter"/>
                          <a:cs typeface="Inter"/>
                          <a:sym typeface="Inter"/>
                        </a:rPr>
                        <a:t>: Where and when did they live?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2. </a:t>
                      </a:r>
                      <a:r>
                        <a:rPr b="1" lang="en" sz="1200">
                          <a:latin typeface="Inter"/>
                          <a:ea typeface="Inter"/>
                          <a:cs typeface="Inter"/>
                          <a:sym typeface="Inter"/>
                        </a:rPr>
                        <a:t>Perspective</a:t>
                      </a:r>
                      <a:r>
                        <a:rPr lang="en" sz="1200">
                          <a:latin typeface="Inter"/>
                          <a:ea typeface="Inter"/>
                          <a:cs typeface="Inter"/>
                          <a:sym typeface="Inter"/>
                        </a:rPr>
                        <a:t>: </a:t>
                      </a:r>
                      <a:r>
                        <a:rPr lang="en" sz="1200">
                          <a:solidFill>
                            <a:schemeClr val="dk1"/>
                          </a:solidFill>
                          <a:latin typeface="Inter"/>
                          <a:ea typeface="Inter"/>
                          <a:cs typeface="Inter"/>
                          <a:sym typeface="Inter"/>
                        </a:rPr>
                        <a:t>What attributes influenced the development of their perspective?</a:t>
                      </a:r>
                      <a:endParaRPr sz="11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3. </a:t>
                      </a:r>
                      <a:r>
                        <a:rPr b="1" lang="en" sz="1200">
                          <a:latin typeface="Inter"/>
                          <a:ea typeface="Inter"/>
                          <a:cs typeface="Inter"/>
                          <a:sym typeface="Inter"/>
                        </a:rPr>
                        <a:t>Causation</a:t>
                      </a:r>
                      <a:r>
                        <a:rPr lang="en" sz="1200">
                          <a:latin typeface="Inter"/>
                          <a:ea typeface="Inter"/>
                          <a:cs typeface="Inter"/>
                          <a:sym typeface="Inter"/>
                        </a:rPr>
                        <a:t>: What led them to become an abolitionist?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4. </a:t>
                      </a:r>
                      <a:r>
                        <a:rPr b="1" lang="en" sz="1200">
                          <a:latin typeface="Inter"/>
                          <a:ea typeface="Inter"/>
                          <a:cs typeface="Inter"/>
                          <a:sym typeface="Inter"/>
                        </a:rPr>
                        <a:t>Evidence</a:t>
                      </a:r>
                      <a:r>
                        <a:rPr lang="en" sz="1200">
                          <a:latin typeface="Inter"/>
                          <a:ea typeface="Inter"/>
                          <a:cs typeface="Inter"/>
                          <a:sym typeface="Inter"/>
                        </a:rPr>
                        <a:t>: What is one source/document that they are known for?</a:t>
                      </a:r>
                      <a:br>
                        <a:rPr lang="en" sz="1200">
                          <a:latin typeface="Inter"/>
                          <a:ea typeface="Inter"/>
                          <a:cs typeface="Inter"/>
                          <a:sym typeface="Inter"/>
                        </a:rPr>
                      </a:br>
                      <a:r>
                        <a:rPr lang="en" sz="1200">
                          <a:latin typeface="Inter"/>
                          <a:ea typeface="Inter"/>
                          <a:cs typeface="Inter"/>
                          <a:sym typeface="Inter"/>
                        </a:rPr>
                        <a:t>5. </a:t>
                      </a:r>
                      <a:r>
                        <a:rPr b="1" lang="en" sz="1200">
                          <a:latin typeface="Inter"/>
                          <a:ea typeface="Inter"/>
                          <a:cs typeface="Inter"/>
                          <a:sym typeface="Inter"/>
                        </a:rPr>
                        <a:t>Historical Significance</a:t>
                      </a:r>
                      <a:r>
                        <a:rPr lang="en" sz="1200">
                          <a:latin typeface="Inter"/>
                          <a:ea typeface="Inter"/>
                          <a:cs typeface="Inter"/>
                          <a:sym typeface="Inter"/>
                        </a:rPr>
                        <a:t>: What makes this person historically significant?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Use the attached flyer template for your presentation.</a:t>
                      </a:r>
                      <a:br>
                        <a:rPr lang="en" sz="1200">
                          <a:latin typeface="Inter"/>
                          <a:ea typeface="Inter"/>
                          <a:cs typeface="Inter"/>
                          <a:sym typeface="Inter"/>
                        </a:rPr>
                      </a:br>
                      <a:r>
                        <a:rPr lang="en" sz="1200">
                          <a:latin typeface="Inter"/>
                          <a:ea typeface="Inter"/>
                          <a:cs typeface="Inter"/>
                          <a:sym typeface="Inter"/>
                        </a:rPr>
                        <a:t>For Contextualization, Causation, and Historical Significance, be sure that your response is at least 2 sentences.</a:t>
                      </a:r>
                      <a:endParaRPr sz="1200">
                        <a:latin typeface="Inter"/>
                        <a:ea typeface="Inter"/>
                        <a:cs typeface="Inter"/>
                        <a:sym typeface="Inter"/>
                      </a:endParaRPr>
                    </a:p>
                  </a:txBody>
                  <a:tcPr marT="91425" marB="91425" marR="91425" marL="91425"/>
                </a:tc>
              </a:tr>
            </a:tbl>
          </a:graphicData>
        </a:graphic>
      </p:graphicFrame>
      <p:pic>
        <p:nvPicPr>
          <p:cNvPr id="70" name="Google Shape;70;p13"/>
          <p:cNvPicPr preferRelativeResize="0"/>
          <p:nvPr/>
        </p:nvPicPr>
        <p:blipFill rotWithShape="1">
          <a:blip r:embed="rId7">
            <a:alphaModFix/>
          </a:blip>
          <a:srcRect b="13948" l="0" r="0" t="0"/>
          <a:stretch/>
        </p:blipFill>
        <p:spPr>
          <a:xfrm>
            <a:off x="2787660" y="1790087"/>
            <a:ext cx="1009500" cy="1157100"/>
          </a:xfrm>
          <a:prstGeom prst="rect">
            <a:avLst/>
          </a:prstGeom>
          <a:noFill/>
          <a:ln>
            <a:noFill/>
          </a:ln>
        </p:spPr>
      </p:pic>
      <p:pic>
        <p:nvPicPr>
          <p:cNvPr id="71" name="Google Shape;71;p13"/>
          <p:cNvPicPr preferRelativeResize="0"/>
          <p:nvPr/>
        </p:nvPicPr>
        <p:blipFill rotWithShape="1">
          <a:blip r:embed="rId8">
            <a:alphaModFix/>
          </a:blip>
          <a:srcRect b="33139" l="18246" r="18812" t="10975"/>
          <a:stretch/>
        </p:blipFill>
        <p:spPr>
          <a:xfrm>
            <a:off x="3990715" y="1801879"/>
            <a:ext cx="1009500" cy="1133517"/>
          </a:xfrm>
          <a:prstGeom prst="rect">
            <a:avLst/>
          </a:prstGeom>
          <a:noFill/>
          <a:ln>
            <a:noFill/>
          </a:ln>
        </p:spPr>
      </p:pic>
      <p:pic>
        <p:nvPicPr>
          <p:cNvPr id="72" name="Google Shape;72;p13"/>
          <p:cNvPicPr preferRelativeResize="0"/>
          <p:nvPr/>
        </p:nvPicPr>
        <p:blipFill rotWithShape="1">
          <a:blip r:embed="rId9">
            <a:alphaModFix/>
          </a:blip>
          <a:srcRect b="25683" l="0" r="0" t="0"/>
          <a:stretch/>
        </p:blipFill>
        <p:spPr>
          <a:xfrm>
            <a:off x="5193770" y="1790087"/>
            <a:ext cx="1009500" cy="1157100"/>
          </a:xfrm>
          <a:prstGeom prst="rect">
            <a:avLst/>
          </a:prstGeom>
          <a:noFill/>
          <a:ln>
            <a:noFill/>
          </a:ln>
        </p:spPr>
      </p:pic>
      <p:pic>
        <p:nvPicPr>
          <p:cNvPr id="73" name="Google Shape;73;p13"/>
          <p:cNvPicPr preferRelativeResize="0"/>
          <p:nvPr/>
        </p:nvPicPr>
        <p:blipFill rotWithShape="1">
          <a:blip r:embed="rId10">
            <a:alphaModFix/>
          </a:blip>
          <a:srcRect b="16839" l="0" r="0" t="0"/>
          <a:stretch/>
        </p:blipFill>
        <p:spPr>
          <a:xfrm>
            <a:off x="6396825" y="1790088"/>
            <a:ext cx="1009499" cy="11571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4"/>
          <p:cNvSpPr txBox="1"/>
          <p:nvPr/>
        </p:nvSpPr>
        <p:spPr>
          <a:xfrm>
            <a:off x="536450" y="3292525"/>
            <a:ext cx="2095500" cy="3756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Perspective</a:t>
            </a:r>
            <a:r>
              <a:rPr lang="en" sz="1200">
                <a:latin typeface="Inter"/>
                <a:ea typeface="Inter"/>
                <a:cs typeface="Inter"/>
                <a:sym typeface="Inter"/>
              </a:rPr>
              <a:t>: What attributes influenced the development of their perspective?</a:t>
            </a:r>
            <a:endParaRPr sz="1200">
              <a:latin typeface="Inter"/>
              <a:ea typeface="Inter"/>
              <a:cs typeface="Inter"/>
              <a:sym typeface="Inter"/>
            </a:endParaRPr>
          </a:p>
        </p:txBody>
      </p:sp>
      <p:sp>
        <p:nvSpPr>
          <p:cNvPr id="79" name="Google Shape;79;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A</a:t>
            </a:r>
            <a:endParaRPr sz="1900">
              <a:latin typeface="Halant"/>
              <a:ea typeface="Halant"/>
              <a:cs typeface="Halant"/>
              <a:sym typeface="Halant"/>
            </a:endParaRPr>
          </a:p>
        </p:txBody>
      </p:sp>
      <p:pic>
        <p:nvPicPr>
          <p:cNvPr id="80" name="Google Shape;80;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1" name="Google Shape;81;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2" name="Google Shape;82;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3" name="Google Shape;83;p14"/>
          <p:cNvGraphicFramePr/>
          <p:nvPr/>
        </p:nvGraphicFramePr>
        <p:xfrm>
          <a:off x="536444" y="913175"/>
          <a:ext cx="3000000" cy="3000000"/>
        </p:xfrm>
        <a:graphic>
          <a:graphicData uri="http://schemas.openxmlformats.org/drawingml/2006/table">
            <a:tbl>
              <a:tblPr>
                <a:noFill/>
                <a:tableStyleId>{BA48FC4F-6AFB-45F0-A433-AE948F661DC7}</a:tableStyleId>
              </a:tblPr>
              <a:tblGrid>
                <a:gridCol w="1112025"/>
                <a:gridCol w="632800"/>
              </a:tblGrid>
              <a:tr h="2192650">
                <a:tc gridSpan="2">
                  <a:txBody>
                    <a:bodyPr/>
                    <a:lstStyle/>
                    <a:p>
                      <a:pPr indent="0" lvl="0" marL="0" rtl="0" algn="ctr">
                        <a:spcBef>
                          <a:spcPts val="0"/>
                        </a:spcBef>
                        <a:spcAft>
                          <a:spcPts val="0"/>
                        </a:spcAft>
                        <a:buNone/>
                      </a:pPr>
                      <a:r>
                        <a:rPr lang="en" sz="1300">
                          <a:solidFill>
                            <a:schemeClr val="dk1"/>
                          </a:solidFill>
                          <a:latin typeface="Halant"/>
                          <a:ea typeface="Halant"/>
                          <a:cs typeface="Halant"/>
                          <a:sym typeface="Halant"/>
                        </a:rPr>
                        <a:t>[Picture]</a:t>
                      </a:r>
                      <a:endParaRPr sz="1300">
                        <a:solidFill>
                          <a:schemeClr val="dk1"/>
                        </a:solidFill>
                        <a:latin typeface="Halant"/>
                        <a:ea typeface="Halant"/>
                        <a:cs typeface="Halant"/>
                        <a:sym typeface="Halant"/>
                      </a:endParaRPr>
                    </a:p>
                  </a:txBody>
                  <a:tcPr marT="66525" marB="66525" marR="67475" marL="67475" anchor="ctr">
                    <a:lnL cap="flat" cmpd="sng" w="12700">
                      <a:solidFill>
                        <a:srgbClr val="B7B7B7"/>
                      </a:solidFill>
                      <a:prstDash val="solid"/>
                      <a:round/>
                      <a:headEnd len="sm" w="sm" type="none"/>
                      <a:tailEnd len="sm" w="sm" type="none"/>
                    </a:lnL>
                    <a:lnR cap="flat" cmpd="sng" w="12700">
                      <a:solidFill>
                        <a:srgbClr val="B7B7B7"/>
                      </a:solidFill>
                      <a:prstDash val="solid"/>
                      <a:round/>
                      <a:headEnd len="sm" w="sm" type="none"/>
                      <a:tailEnd len="sm" w="sm" type="none"/>
                    </a:lnR>
                    <a:lnT cap="flat" cmpd="sng" w="12700">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hMerge="1"/>
              </a:tr>
            </a:tbl>
          </a:graphicData>
        </a:graphic>
      </p:graphicFrame>
      <p:sp>
        <p:nvSpPr>
          <p:cNvPr id="84" name="Google Shape;84;p14"/>
          <p:cNvSpPr txBox="1"/>
          <p:nvPr/>
        </p:nvSpPr>
        <p:spPr>
          <a:xfrm>
            <a:off x="2757225" y="880775"/>
            <a:ext cx="4528800" cy="1500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57200" lvl="0" marL="457200" rtl="0" algn="l">
              <a:spcBef>
                <a:spcPts val="0"/>
              </a:spcBef>
              <a:spcAft>
                <a:spcPts val="0"/>
              </a:spcAft>
              <a:buNone/>
            </a:pPr>
            <a:r>
              <a:rPr b="1" lang="en" sz="1200">
                <a:latin typeface="Inter"/>
                <a:ea typeface="Inter"/>
                <a:cs typeface="Inter"/>
                <a:sym typeface="Inter"/>
              </a:rPr>
              <a:t>Contextualization</a:t>
            </a:r>
            <a:r>
              <a:rPr lang="en" sz="1200">
                <a:latin typeface="Inter"/>
                <a:ea typeface="Inter"/>
                <a:cs typeface="Inter"/>
                <a:sym typeface="Inter"/>
              </a:rPr>
              <a:t>: Where and when did they </a:t>
            </a:r>
            <a:endParaRPr sz="1200">
              <a:latin typeface="Inter"/>
              <a:ea typeface="Inter"/>
              <a:cs typeface="Inter"/>
              <a:sym typeface="Inter"/>
            </a:endParaRPr>
          </a:p>
          <a:p>
            <a:pPr indent="457200" lvl="0" marL="457200" rtl="0" algn="l">
              <a:spcBef>
                <a:spcPts val="0"/>
              </a:spcBef>
              <a:spcAft>
                <a:spcPts val="0"/>
              </a:spcAft>
              <a:buNone/>
            </a:pPr>
            <a:r>
              <a:rPr lang="en" sz="1200">
                <a:latin typeface="Inter"/>
                <a:ea typeface="Inter"/>
                <a:cs typeface="Inter"/>
                <a:sym typeface="Inter"/>
              </a:rPr>
              <a:t>live?</a:t>
            </a:r>
            <a:endParaRPr sz="1200">
              <a:latin typeface="Inter"/>
              <a:ea typeface="Inter"/>
              <a:cs typeface="Inter"/>
              <a:sym typeface="Inter"/>
            </a:endParaRPr>
          </a:p>
        </p:txBody>
      </p:sp>
      <p:pic>
        <p:nvPicPr>
          <p:cNvPr id="85" name="Google Shape;85;p14"/>
          <p:cNvPicPr preferRelativeResize="0"/>
          <p:nvPr/>
        </p:nvPicPr>
        <p:blipFill>
          <a:blip r:embed="rId4">
            <a:alphaModFix/>
          </a:blip>
          <a:stretch>
            <a:fillRect/>
          </a:stretch>
        </p:blipFill>
        <p:spPr>
          <a:xfrm>
            <a:off x="2816188" y="913175"/>
            <a:ext cx="848525" cy="848525"/>
          </a:xfrm>
          <a:prstGeom prst="rect">
            <a:avLst/>
          </a:prstGeom>
          <a:noFill/>
          <a:ln>
            <a:noFill/>
          </a:ln>
        </p:spPr>
      </p:pic>
      <p:sp>
        <p:nvSpPr>
          <p:cNvPr id="86" name="Google Shape;86;p14"/>
          <p:cNvSpPr txBox="1"/>
          <p:nvPr/>
        </p:nvSpPr>
        <p:spPr>
          <a:xfrm>
            <a:off x="2799175" y="3292525"/>
            <a:ext cx="2118900" cy="3756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Causation</a:t>
            </a:r>
            <a:r>
              <a:rPr lang="en" sz="1200">
                <a:latin typeface="Inter"/>
                <a:ea typeface="Inter"/>
                <a:cs typeface="Inter"/>
                <a:sym typeface="Inter"/>
              </a:rPr>
              <a:t>: What led them to become an abolitionist?</a:t>
            </a:r>
            <a:endParaRPr sz="1200">
              <a:latin typeface="Inter"/>
              <a:ea typeface="Inter"/>
              <a:cs typeface="Inter"/>
              <a:sym typeface="Inter"/>
            </a:endParaRPr>
          </a:p>
        </p:txBody>
      </p:sp>
      <p:sp>
        <p:nvSpPr>
          <p:cNvPr id="87" name="Google Shape;87;p14"/>
          <p:cNvSpPr txBox="1"/>
          <p:nvPr/>
        </p:nvSpPr>
        <p:spPr>
          <a:xfrm>
            <a:off x="5061900" y="3292475"/>
            <a:ext cx="2142300" cy="3756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Evidence</a:t>
            </a:r>
            <a:r>
              <a:rPr lang="en" sz="1200">
                <a:latin typeface="Inter"/>
                <a:ea typeface="Inter"/>
                <a:cs typeface="Inter"/>
                <a:sym typeface="Inter"/>
              </a:rPr>
              <a:t>: What is one source or document that they are known for?</a:t>
            </a:r>
            <a:endParaRPr sz="1200">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ctr">
              <a:spcBef>
                <a:spcPts val="0"/>
              </a:spcBef>
              <a:spcAft>
                <a:spcPts val="0"/>
              </a:spcAft>
              <a:buNone/>
            </a:pPr>
            <a:r>
              <a:rPr lang="en" sz="1000">
                <a:latin typeface="Inter"/>
                <a:ea typeface="Inter"/>
                <a:cs typeface="Inter"/>
                <a:sym typeface="Inter"/>
              </a:rPr>
              <a:t>[Insert picture of document or quote from document]</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[Citation]</a:t>
            </a:r>
            <a:endParaRPr sz="1000">
              <a:latin typeface="Inter"/>
              <a:ea typeface="Inter"/>
              <a:cs typeface="Inter"/>
              <a:sym typeface="Inter"/>
            </a:endParaRPr>
          </a:p>
        </p:txBody>
      </p:sp>
      <p:pic>
        <p:nvPicPr>
          <p:cNvPr id="88" name="Google Shape;88;p14"/>
          <p:cNvPicPr preferRelativeResize="0"/>
          <p:nvPr/>
        </p:nvPicPr>
        <p:blipFill>
          <a:blip r:embed="rId5">
            <a:alphaModFix/>
          </a:blip>
          <a:stretch>
            <a:fillRect/>
          </a:stretch>
        </p:blipFill>
        <p:spPr>
          <a:xfrm>
            <a:off x="3470633" y="3292537"/>
            <a:ext cx="848525" cy="848525"/>
          </a:xfrm>
          <a:prstGeom prst="rect">
            <a:avLst/>
          </a:prstGeom>
          <a:noFill/>
          <a:ln>
            <a:noFill/>
          </a:ln>
        </p:spPr>
      </p:pic>
      <p:pic>
        <p:nvPicPr>
          <p:cNvPr id="89" name="Google Shape;89;p14"/>
          <p:cNvPicPr preferRelativeResize="0"/>
          <p:nvPr/>
        </p:nvPicPr>
        <p:blipFill>
          <a:blip r:embed="rId6">
            <a:alphaModFix/>
          </a:blip>
          <a:stretch>
            <a:fillRect/>
          </a:stretch>
        </p:blipFill>
        <p:spPr>
          <a:xfrm>
            <a:off x="5708782" y="3292537"/>
            <a:ext cx="848525" cy="848525"/>
          </a:xfrm>
          <a:prstGeom prst="rect">
            <a:avLst/>
          </a:prstGeom>
          <a:noFill/>
          <a:ln>
            <a:noFill/>
          </a:ln>
        </p:spPr>
      </p:pic>
      <p:sp>
        <p:nvSpPr>
          <p:cNvPr id="90" name="Google Shape;90;p14"/>
          <p:cNvSpPr txBox="1"/>
          <p:nvPr/>
        </p:nvSpPr>
        <p:spPr>
          <a:xfrm>
            <a:off x="536450" y="7374550"/>
            <a:ext cx="6749400" cy="1766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57200" lvl="0" marL="457200" rtl="0" algn="l">
              <a:spcBef>
                <a:spcPts val="0"/>
              </a:spcBef>
              <a:spcAft>
                <a:spcPts val="0"/>
              </a:spcAft>
              <a:buNone/>
            </a:pPr>
            <a:r>
              <a:rPr b="1" lang="en" sz="1200">
                <a:latin typeface="Inter"/>
                <a:ea typeface="Inter"/>
                <a:cs typeface="Inter"/>
                <a:sym typeface="Inter"/>
              </a:rPr>
              <a:t>Historical Significance</a:t>
            </a:r>
            <a:r>
              <a:rPr lang="en" sz="1200">
                <a:latin typeface="Inter"/>
                <a:ea typeface="Inter"/>
                <a:cs typeface="Inter"/>
                <a:sym typeface="Inter"/>
              </a:rPr>
              <a:t>: What makes this person historically significant?</a:t>
            </a:r>
            <a:endParaRPr sz="1200">
              <a:latin typeface="Inter"/>
              <a:ea typeface="Inter"/>
              <a:cs typeface="Inter"/>
              <a:sym typeface="Inter"/>
            </a:endParaRPr>
          </a:p>
        </p:txBody>
      </p:sp>
      <p:pic>
        <p:nvPicPr>
          <p:cNvPr id="91" name="Google Shape;91;p14"/>
          <p:cNvPicPr preferRelativeResize="0"/>
          <p:nvPr/>
        </p:nvPicPr>
        <p:blipFill>
          <a:blip r:embed="rId7">
            <a:alphaModFix/>
          </a:blip>
          <a:stretch>
            <a:fillRect/>
          </a:stretch>
        </p:blipFill>
        <p:spPr>
          <a:xfrm>
            <a:off x="588575" y="7389075"/>
            <a:ext cx="848525" cy="848525"/>
          </a:xfrm>
          <a:prstGeom prst="rect">
            <a:avLst/>
          </a:prstGeom>
          <a:noFill/>
          <a:ln>
            <a:noFill/>
          </a:ln>
        </p:spPr>
      </p:pic>
      <p:sp>
        <p:nvSpPr>
          <p:cNvPr id="92" name="Google Shape;92;p14"/>
          <p:cNvSpPr txBox="1"/>
          <p:nvPr/>
        </p:nvSpPr>
        <p:spPr>
          <a:xfrm>
            <a:off x="3367125" y="2558213"/>
            <a:ext cx="3309000" cy="492000"/>
          </a:xfrm>
          <a:prstGeom prst="rect">
            <a:avLst/>
          </a:prstGeom>
          <a:noFill/>
          <a:ln cap="flat" cmpd="sng" w="2857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Name:</a:t>
            </a:r>
            <a:endParaRPr sz="1600"/>
          </a:p>
        </p:txBody>
      </p:sp>
      <p:pic>
        <p:nvPicPr>
          <p:cNvPr id="93" name="Google Shape;93;p14"/>
          <p:cNvPicPr preferRelativeResize="0"/>
          <p:nvPr/>
        </p:nvPicPr>
        <p:blipFill>
          <a:blip r:embed="rId8">
            <a:alphaModFix/>
          </a:blip>
          <a:stretch>
            <a:fillRect/>
          </a:stretch>
        </p:blipFill>
        <p:spPr>
          <a:xfrm>
            <a:off x="1195925" y="3351457"/>
            <a:ext cx="730663" cy="730663"/>
          </a:xfrm>
          <a:prstGeom prst="rect">
            <a:avLst/>
          </a:prstGeom>
          <a:noFill/>
          <a:ln>
            <a:noFill/>
          </a:ln>
        </p:spPr>
      </p:pic>
      <p:sp>
        <p:nvSpPr>
          <p:cNvPr id="94" name="Google Shape;94;p14"/>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15"/>
          <p:cNvSpPr txBox="1"/>
          <p:nvPr/>
        </p:nvSpPr>
        <p:spPr>
          <a:xfrm>
            <a:off x="731000" y="588150"/>
            <a:ext cx="6310500" cy="10587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Inter"/>
                <a:ea typeface="Inter"/>
                <a:cs typeface="Inter"/>
                <a:sym typeface="Inter"/>
              </a:rPr>
              <a:t>How did the unique experiences and perspectives of abolitionists shape their efforts in the movement? </a:t>
            </a:r>
            <a:endParaRPr b="1" sz="1700">
              <a:solidFill>
                <a:schemeClr val="dk1"/>
              </a:solidFill>
              <a:latin typeface="Inter"/>
              <a:ea typeface="Inter"/>
              <a:cs typeface="Inter"/>
              <a:sym typeface="Inter"/>
            </a:endParaRPr>
          </a:p>
        </p:txBody>
      </p:sp>
      <p:sp>
        <p:nvSpPr>
          <p:cNvPr id="101" name="Google Shape;101;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3" name="Google Shape;103;p15"/>
          <p:cNvSpPr txBox="1"/>
          <p:nvPr/>
        </p:nvSpPr>
        <p:spPr>
          <a:xfrm>
            <a:off x="506250" y="1762500"/>
            <a:ext cx="68619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walk around and view the gallery of flyers, list each abolitionist and one fact about each person specific to their role in the abolitionist movement. After viewing all flyers, choose one abolitionist who you think is similar to the one you researched. Provide an explanation and evidence for why they are similar.</a:t>
            </a:r>
            <a:endParaRPr sz="1200">
              <a:solidFill>
                <a:schemeClr val="dk1"/>
              </a:solidFill>
              <a:latin typeface="Halant"/>
              <a:ea typeface="Halant"/>
              <a:cs typeface="Halant"/>
              <a:sym typeface="Halant"/>
            </a:endParaRPr>
          </a:p>
        </p:txBody>
      </p:sp>
      <p:graphicFrame>
        <p:nvGraphicFramePr>
          <p:cNvPr id="104" name="Google Shape;104;p15"/>
          <p:cNvGraphicFramePr/>
          <p:nvPr/>
        </p:nvGraphicFramePr>
        <p:xfrm>
          <a:off x="641625" y="2772450"/>
          <a:ext cx="3000000" cy="3000000"/>
        </p:xfrm>
        <a:graphic>
          <a:graphicData uri="http://schemas.openxmlformats.org/drawingml/2006/table">
            <a:tbl>
              <a:tblPr>
                <a:noFill/>
                <a:tableStyleId>{674C23E1-5607-4E74-9F48-AACA1E68B882}</a:tableStyleId>
              </a:tblPr>
              <a:tblGrid>
                <a:gridCol w="1309725"/>
                <a:gridCol w="1309725"/>
                <a:gridCol w="1309725"/>
                <a:gridCol w="1309725"/>
                <a:gridCol w="1309725"/>
              </a:tblGrid>
              <a:tr h="381000">
                <a:tc>
                  <a:txBody>
                    <a:bodyPr/>
                    <a:lstStyle/>
                    <a:p>
                      <a:pPr indent="0" lvl="0" marL="0" rtl="0" algn="ctr">
                        <a:spcBef>
                          <a:spcPts val="0"/>
                        </a:spcBef>
                        <a:spcAft>
                          <a:spcPts val="0"/>
                        </a:spcAft>
                        <a:buNone/>
                      </a:pPr>
                      <a:r>
                        <a:rPr lang="en" sz="1200">
                          <a:latin typeface="Inter"/>
                          <a:ea typeface="Inter"/>
                          <a:cs typeface="Inter"/>
                          <a:sym typeface="Inter"/>
                        </a:rPr>
                        <a:t>Sojourner Truth</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Tubman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Elizabeth Freeman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John Mercer Langston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Frederick Douglass</a:t>
                      </a:r>
                      <a:endParaRPr sz="1200">
                        <a:latin typeface="Inter"/>
                        <a:ea typeface="Inter"/>
                        <a:cs typeface="Inter"/>
                        <a:sym typeface="Inter"/>
                      </a:endParaRPr>
                    </a:p>
                  </a:txBody>
                  <a:tcPr marT="91425" marB="91425" marR="91425" marL="91425" anchor="ctr">
                    <a:solidFill>
                      <a:srgbClr val="CCCCCC"/>
                    </a:solidFill>
                  </a:tcPr>
                </a:tc>
              </a:tr>
              <a:tr h="381000">
                <a:tc>
                  <a:txBody>
                    <a:bodyPr/>
                    <a:lstStyle/>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r>
              <a:tr h="381000">
                <a:tc>
                  <a:txBody>
                    <a:bodyPr/>
                    <a:lstStyle/>
                    <a:p>
                      <a:pPr indent="0" lvl="0" marL="0" rtl="0" algn="ctr">
                        <a:spcBef>
                          <a:spcPts val="0"/>
                        </a:spcBef>
                        <a:spcAft>
                          <a:spcPts val="0"/>
                        </a:spcAft>
                        <a:buNone/>
                      </a:pPr>
                      <a:r>
                        <a:rPr lang="en" sz="1200">
                          <a:latin typeface="Inter"/>
                          <a:ea typeface="Inter"/>
                          <a:cs typeface="Inter"/>
                          <a:sym typeface="Inter"/>
                        </a:rPr>
                        <a:t>David Walker</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Angelina and Sarah Grimké</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Beecher Stowe</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John Brown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Frances Ellen Watkins Harper</a:t>
                      </a:r>
                      <a:endParaRPr sz="1200">
                        <a:latin typeface="Inter"/>
                        <a:ea typeface="Inter"/>
                        <a:cs typeface="Inter"/>
                        <a:sym typeface="Inter"/>
                      </a:endParaRPr>
                    </a:p>
                  </a:txBody>
                  <a:tcPr marT="91425" marB="91425" marR="91425" marL="91425" anchor="ctr">
                    <a:solidFill>
                      <a:srgbClr val="CCCCCC"/>
                    </a:solidFill>
                  </a:tcPr>
                </a:tc>
              </a:tr>
              <a:tr h="381000">
                <a:tc>
                  <a:txBody>
                    <a:bodyPr/>
                    <a:lstStyle/>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r>
              <a:tr h="381000">
                <a:tc>
                  <a:txBody>
                    <a:bodyPr/>
                    <a:lstStyle/>
                    <a:p>
                      <a:pPr indent="0" lvl="0" marL="0" rtl="0" algn="ctr">
                        <a:spcBef>
                          <a:spcPts val="0"/>
                        </a:spcBef>
                        <a:spcAft>
                          <a:spcPts val="0"/>
                        </a:spcAft>
                        <a:buNone/>
                      </a:pPr>
                      <a:r>
                        <a:rPr lang="en" sz="1200">
                          <a:solidFill>
                            <a:schemeClr val="dk1"/>
                          </a:solidFill>
                          <a:latin typeface="Inter"/>
                          <a:ea typeface="Inter"/>
                          <a:cs typeface="Inter"/>
                          <a:sym typeface="Inter"/>
                        </a:rPr>
                        <a:t>Henry Highland Garnet</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Solomon Northup</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William Lloyd Garrison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Jacobs</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William Wells Brown</a:t>
                      </a:r>
                      <a:endParaRPr sz="1200">
                        <a:latin typeface="Inter"/>
                        <a:ea typeface="Inter"/>
                        <a:cs typeface="Inter"/>
                        <a:sym typeface="Inter"/>
                      </a:endParaRPr>
                    </a:p>
                  </a:txBody>
                  <a:tcPr marT="91425" marB="91425" marR="91425" marL="91425" anchor="ctr">
                    <a:solidFill>
                      <a:srgbClr val="CCCCCC"/>
                    </a:solidFill>
                  </a:tcPr>
                </a:tc>
              </a:tr>
              <a:tr h="381000">
                <a:tc>
                  <a:txBody>
                    <a:bodyPr/>
                    <a:lstStyle/>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r>
            </a:tbl>
          </a:graphicData>
        </a:graphic>
      </p:graphicFrame>
      <p:graphicFrame>
        <p:nvGraphicFramePr>
          <p:cNvPr id="105" name="Google Shape;105;p15"/>
          <p:cNvGraphicFramePr/>
          <p:nvPr/>
        </p:nvGraphicFramePr>
        <p:xfrm>
          <a:off x="641625" y="7796550"/>
          <a:ext cx="3000000" cy="3000000"/>
        </p:xfrm>
        <a:graphic>
          <a:graphicData uri="http://schemas.openxmlformats.org/drawingml/2006/table">
            <a:tbl>
              <a:tblPr>
                <a:noFill/>
                <a:tableStyleId>{674C23E1-5607-4E74-9F48-AACA1E68B882}</a:tableStyleId>
              </a:tblPr>
              <a:tblGrid>
                <a:gridCol w="3274325"/>
                <a:gridCol w="3274325"/>
              </a:tblGrid>
              <a:tr h="450000">
                <a:tc>
                  <a:txBody>
                    <a:bodyPr/>
                    <a:lstStyle/>
                    <a:p>
                      <a:pPr indent="0" lvl="0" marL="0" rtl="0" algn="l">
                        <a:spcBef>
                          <a:spcPts val="0"/>
                        </a:spcBef>
                        <a:spcAft>
                          <a:spcPts val="0"/>
                        </a:spcAft>
                        <a:buNone/>
                      </a:pPr>
                      <a:r>
                        <a:rPr lang="en" sz="1200">
                          <a:latin typeface="Inter"/>
                          <a:ea typeface="Inter"/>
                          <a:cs typeface="Inter"/>
                          <a:sym typeface="Inter"/>
                        </a:rPr>
                        <a:t>My Abolitionist:</a:t>
                      </a:r>
                      <a:endParaRPr sz="1200">
                        <a:latin typeface="Inter"/>
                        <a:ea typeface="Inter"/>
                        <a:cs typeface="Inter"/>
                        <a:sym typeface="Inter"/>
                      </a:endParaRPr>
                    </a:p>
                  </a:txBody>
                  <a:tcPr marT="91425" marB="91425" marR="91425" marL="91425">
                    <a:solidFill>
                      <a:srgbClr val="CCCCCC"/>
                    </a:solidFill>
                  </a:tcPr>
                </a:tc>
                <a:tc>
                  <a:txBody>
                    <a:bodyPr/>
                    <a:lstStyle/>
                    <a:p>
                      <a:pPr indent="0" lvl="0" marL="0" rtl="0" algn="l">
                        <a:spcBef>
                          <a:spcPts val="0"/>
                        </a:spcBef>
                        <a:spcAft>
                          <a:spcPts val="0"/>
                        </a:spcAft>
                        <a:buNone/>
                      </a:pPr>
                      <a:r>
                        <a:rPr lang="en" sz="1200">
                          <a:latin typeface="Inter"/>
                          <a:ea typeface="Inter"/>
                          <a:cs typeface="Inter"/>
                          <a:sym typeface="Inter"/>
                        </a:rPr>
                        <a:t>Similar Abolitionist:</a:t>
                      </a:r>
                      <a:endParaRPr sz="1200">
                        <a:latin typeface="Inter"/>
                        <a:ea typeface="Inter"/>
                        <a:cs typeface="Inter"/>
                        <a:sym typeface="Inter"/>
                      </a:endParaRPr>
                    </a:p>
                  </a:txBody>
                  <a:tcPr marT="91425" marB="91425" marR="91425" marL="91425">
                    <a:solidFill>
                      <a:srgbClr val="CCCCCC"/>
                    </a:solidFill>
                  </a:tcPr>
                </a:tc>
              </a:tr>
              <a:tr h="863975">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bl>
          </a:graphicData>
        </a:graphic>
      </p:graphicFrame>
      <p:sp>
        <p:nvSpPr>
          <p:cNvPr id="106" name="Google Shape;106;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Gallery Walk</a:t>
            </a:r>
            <a:endParaRPr sz="1900">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a:t>
            </a:r>
            <a:endParaRPr sz="1900">
              <a:latin typeface="Halant"/>
              <a:ea typeface="Halant"/>
              <a:cs typeface="Halant"/>
              <a:sym typeface="Halant"/>
            </a:endParaRPr>
          </a:p>
        </p:txBody>
      </p:sp>
      <p:pic>
        <p:nvPicPr>
          <p:cNvPr id="112" name="Google Shape;112;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3" name="Google Shape;113;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4" name="Google Shape;114;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5" name="Google Shape;115;p16"/>
          <p:cNvPicPr preferRelativeResize="0"/>
          <p:nvPr/>
        </p:nvPicPr>
        <p:blipFill>
          <a:blip r:embed="rId4">
            <a:alphaModFix/>
          </a:blip>
          <a:stretch>
            <a:fillRect/>
          </a:stretch>
        </p:blipFill>
        <p:spPr>
          <a:xfrm>
            <a:off x="477850" y="577725"/>
            <a:ext cx="1187916" cy="1000250"/>
          </a:xfrm>
          <a:prstGeom prst="rect">
            <a:avLst/>
          </a:prstGeom>
          <a:noFill/>
          <a:ln>
            <a:noFill/>
          </a:ln>
        </p:spPr>
      </p:pic>
      <p:pic>
        <p:nvPicPr>
          <p:cNvPr id="116" name="Google Shape;116;p16"/>
          <p:cNvPicPr preferRelativeResize="0"/>
          <p:nvPr/>
        </p:nvPicPr>
        <p:blipFill rotWithShape="1">
          <a:blip r:embed="rId5">
            <a:alphaModFix/>
          </a:blip>
          <a:srcRect b="61687" l="0" r="0" t="0"/>
          <a:stretch/>
        </p:blipFill>
        <p:spPr>
          <a:xfrm>
            <a:off x="1736604" y="577725"/>
            <a:ext cx="3100596" cy="1000250"/>
          </a:xfrm>
          <a:prstGeom prst="rect">
            <a:avLst/>
          </a:prstGeom>
          <a:noFill/>
          <a:ln>
            <a:noFill/>
          </a:ln>
        </p:spPr>
      </p:pic>
      <p:sp>
        <p:nvSpPr>
          <p:cNvPr id="117" name="Google Shape;117;p16"/>
          <p:cNvSpPr txBox="1"/>
          <p:nvPr/>
        </p:nvSpPr>
        <p:spPr>
          <a:xfrm>
            <a:off x="381550" y="1673225"/>
            <a:ext cx="7090200" cy="7619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Writer: Anti-Slavery Publications Specialist</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Research and write compelling articles, pamphlets, and essays exposing the harsh realities and moral implications of slavery.</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Craft persuasive narratives that appeal to the public's conscience and stir emotions to foster empathy and understanding.</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Stay informed about current events, legislation, and debates related to slavery for timely and relevant publications.</a:t>
            </a:r>
            <a:endParaRPr sz="1150">
              <a:solidFill>
                <a:schemeClr val="dk1"/>
              </a:solidFill>
              <a:highlight>
                <a:srgbClr val="FFFFFF"/>
              </a:highlight>
              <a:latin typeface="Inter"/>
              <a:ea typeface="Inter"/>
              <a:cs typeface="Inter"/>
              <a:sym typeface="Inter"/>
            </a:endParaRPr>
          </a:p>
          <a:p>
            <a:pPr indent="0" lvl="0" marL="137160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Speaker: Abolitionist Orator and Advocate</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Deliver powerful and engaging speeches at public gatherings, meetings, and events to raise awareness about the inhumanity of slavery.Use compelling storytelling and persuasive rhetoric to connect with diverse audiences and inspire action.</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Stay well-informed about abolitionist arguments and counterarguments to effectively address questions and challenges.</a:t>
            </a:r>
            <a:endParaRPr sz="1150">
              <a:solidFill>
                <a:schemeClr val="dk1"/>
              </a:solidFill>
              <a:highlight>
                <a:srgbClr val="FFFFFF"/>
              </a:highlight>
              <a:latin typeface="Inter"/>
              <a:ea typeface="Inter"/>
              <a:cs typeface="Inter"/>
              <a:sym typeface="Inter"/>
            </a:endParaRPr>
          </a:p>
          <a:p>
            <a:pPr indent="0" lvl="0" marL="137160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Fundraiser and Membership Coordinator: Supporter Mobilization Specialist</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Develop and implement fundraising strategies to secure financial support for the abolitionist cause.</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Coordinate membership drives and engage with individuals, groups, and organizations to grow the abolitionist movement.</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Organize fundraising events, campaigns, and outreach efforts to cultivate a broad and supportive donor base.</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Agitator: Government Relations and Advocacy Specialist</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Monitor legislative developments and government policies related to slavery and advocate for changes aligned with abolitionist goals.</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Organize protests and resistance efforts  to bring attention to the injustices of slavery.</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Collaborate with like-minded organizations and individuals to build a strong coalition for abolitionist initiatives.</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Organizer: Underground Railroad Coordinator</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Establish and maintain a network of safe houses and contacts to aid enslaved individuals seeking freedom.</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Coordinate transportation, resources, and support for escaped slaves along the Underground Railroad.</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Provide educational resources and empowerment programs for newly freed individuals to help them build independent lives.</a:t>
            </a:r>
            <a:endParaRPr sz="1150">
              <a:solidFill>
                <a:schemeClr val="dk2"/>
              </a:solidFill>
              <a:latin typeface="Inter"/>
              <a:ea typeface="Inter"/>
              <a:cs typeface="Inter"/>
              <a:sym typeface="Inter"/>
            </a:endParaRPr>
          </a:p>
        </p:txBody>
      </p:sp>
      <p:sp>
        <p:nvSpPr>
          <p:cNvPr id="118" name="Google Shape;118;p16"/>
          <p:cNvSpPr txBox="1"/>
          <p:nvPr/>
        </p:nvSpPr>
        <p:spPr>
          <a:xfrm>
            <a:off x="5048250" y="754600"/>
            <a:ext cx="24234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solidFill>
                  <a:schemeClr val="dk1"/>
                </a:solidFill>
                <a:latin typeface="Inter"/>
                <a:ea typeface="Inter"/>
                <a:cs typeface="Inter"/>
                <a:sym typeface="Inter"/>
              </a:rPr>
              <a:t>Interested candidates should submit their resume to [Teacher Name] by [Due Date]</a:t>
            </a:r>
            <a:endParaRPr b="1">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a:t>
            </a:r>
            <a:endParaRPr sz="1900">
              <a:latin typeface="Halant"/>
              <a:ea typeface="Halant"/>
              <a:cs typeface="Halant"/>
              <a:sym typeface="Halant"/>
            </a:endParaRPr>
          </a:p>
        </p:txBody>
      </p:sp>
      <p:pic>
        <p:nvPicPr>
          <p:cNvPr id="124" name="Google Shape;12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5" name="Google Shape;125;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6" name="Google Shape;126;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7" name="Google Shape;127;p17"/>
          <p:cNvSpPr txBox="1"/>
          <p:nvPr/>
        </p:nvSpPr>
        <p:spPr>
          <a:xfrm>
            <a:off x="412750" y="549275"/>
            <a:ext cx="70200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chemeClr val="dk1"/>
                </a:solidFill>
                <a:latin typeface="Halant"/>
                <a:ea typeface="Halant"/>
                <a:cs typeface="Halant"/>
                <a:sym typeface="Halant"/>
              </a:rPr>
              <a:t>Resume Template</a:t>
            </a:r>
            <a:endParaRPr b="1" sz="1900">
              <a:solidFill>
                <a:schemeClr val="dk1"/>
              </a:solidFill>
              <a:latin typeface="Halant"/>
              <a:ea typeface="Halant"/>
              <a:cs typeface="Halant"/>
              <a:sym typeface="Halant"/>
            </a:endParaRPr>
          </a:p>
        </p:txBody>
      </p:sp>
      <p:sp>
        <p:nvSpPr>
          <p:cNvPr id="128" name="Google Shape;128;p17"/>
          <p:cNvSpPr txBox="1"/>
          <p:nvPr/>
        </p:nvSpPr>
        <p:spPr>
          <a:xfrm>
            <a:off x="2268250" y="1186623"/>
            <a:ext cx="3309000" cy="431100"/>
          </a:xfrm>
          <a:prstGeom prst="rect">
            <a:avLst/>
          </a:prstGeom>
          <a:noFill/>
          <a:ln cap="flat" cmpd="sng" w="2857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Name</a:t>
            </a:r>
            <a:endParaRPr sz="1600"/>
          </a:p>
        </p:txBody>
      </p:sp>
      <p:sp>
        <p:nvSpPr>
          <p:cNvPr id="129" name="Google Shape;129;p17"/>
          <p:cNvSpPr txBox="1"/>
          <p:nvPr/>
        </p:nvSpPr>
        <p:spPr>
          <a:xfrm>
            <a:off x="460375" y="1776125"/>
            <a:ext cx="6734100" cy="39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latin typeface="Inter"/>
                <a:ea typeface="Inter"/>
                <a:cs typeface="Inter"/>
                <a:sym typeface="Inter"/>
              </a:rPr>
              <a:t>Goal (State what your intended objective is for employment)</a:t>
            </a:r>
            <a:endParaRPr i="1" sz="1200">
              <a:latin typeface="Inter"/>
              <a:ea typeface="Inter"/>
              <a:cs typeface="Inter"/>
              <a:sym typeface="Inter"/>
            </a:endParaRPr>
          </a:p>
        </p:txBody>
      </p:sp>
      <p:sp>
        <p:nvSpPr>
          <p:cNvPr id="130" name="Google Shape;130;p17"/>
          <p:cNvSpPr txBox="1"/>
          <p:nvPr/>
        </p:nvSpPr>
        <p:spPr>
          <a:xfrm>
            <a:off x="460375" y="2319050"/>
            <a:ext cx="6734100" cy="6874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Inter"/>
                <a:ea typeface="Inter"/>
                <a:cs typeface="Inter"/>
                <a:sym typeface="Inter"/>
              </a:rPr>
              <a:t>Background Information:</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Relevant</a:t>
            </a:r>
            <a:r>
              <a:rPr b="1" lang="en" sz="1200">
                <a:latin typeface="Inter"/>
                <a:ea typeface="Inter"/>
                <a:cs typeface="Inter"/>
                <a:sym typeface="Inter"/>
              </a:rPr>
              <a:t> Experience:</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Skills:</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Work Samples:</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References:</a:t>
            </a:r>
            <a:endParaRPr b="1" sz="12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4" name="Shape 134"/>
        <p:cNvGrpSpPr/>
        <p:nvPr/>
      </p:nvGrpSpPr>
      <p:grpSpPr>
        <a:xfrm>
          <a:off x="0" y="0"/>
          <a:ext cx="0" cy="0"/>
          <a:chOff x="0" y="0"/>
          <a:chExt cx="0" cy="0"/>
        </a:xfrm>
      </p:grpSpPr>
      <p:sp>
        <p:nvSpPr>
          <p:cNvPr id="135" name="Google Shape;135;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a:t>
            </a:r>
            <a:endParaRPr sz="1900">
              <a:latin typeface="Halant"/>
              <a:ea typeface="Halant"/>
              <a:cs typeface="Halant"/>
              <a:sym typeface="Halant"/>
            </a:endParaRPr>
          </a:p>
        </p:txBody>
      </p:sp>
      <p:pic>
        <p:nvPicPr>
          <p:cNvPr id="136" name="Google Shape;136;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7" name="Google Shape;137;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8" name="Google Shape;138;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9" name="Google Shape;139;p18"/>
          <p:cNvSpPr txBox="1"/>
          <p:nvPr/>
        </p:nvSpPr>
        <p:spPr>
          <a:xfrm>
            <a:off x="412750" y="549275"/>
            <a:ext cx="70200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chemeClr val="dk1"/>
                </a:solidFill>
                <a:latin typeface="Halant"/>
                <a:ea typeface="Halant"/>
                <a:cs typeface="Halant"/>
                <a:sym typeface="Halant"/>
              </a:rPr>
              <a:t>Sample Interview Questions</a:t>
            </a:r>
            <a:endParaRPr b="1" sz="1900">
              <a:solidFill>
                <a:schemeClr val="dk1"/>
              </a:solidFill>
              <a:latin typeface="Halant"/>
              <a:ea typeface="Halant"/>
              <a:cs typeface="Halant"/>
              <a:sym typeface="Halant"/>
            </a:endParaRPr>
          </a:p>
        </p:txBody>
      </p:sp>
      <p:sp>
        <p:nvSpPr>
          <p:cNvPr id="140" name="Google Shape;140;p18"/>
          <p:cNvSpPr txBox="1"/>
          <p:nvPr/>
        </p:nvSpPr>
        <p:spPr>
          <a:xfrm>
            <a:off x="460375" y="1099850"/>
            <a:ext cx="6734100" cy="8098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Writer: Anti-Slavery Publications Specialist</a:t>
            </a:r>
            <a:endParaRPr sz="1200">
              <a:latin typeface="Inter"/>
              <a:ea typeface="Inter"/>
              <a:cs typeface="Inter"/>
              <a:sym typeface="Inter"/>
            </a:endParaRPr>
          </a:p>
          <a:p>
            <a:pPr indent="-298450" lvl="0" marL="457200" rtl="0" algn="l">
              <a:spcBef>
                <a:spcPts val="0"/>
              </a:spcBef>
              <a:spcAft>
                <a:spcPts val="0"/>
              </a:spcAft>
              <a:buSzPts val="1100"/>
              <a:buFont typeface="Inter"/>
              <a:buAutoNum type="arabicPeriod"/>
            </a:pPr>
            <a:r>
              <a:rPr lang="en" sz="1100">
                <a:latin typeface="Inter"/>
                <a:ea typeface="Inter"/>
                <a:cs typeface="Inter"/>
                <a:sym typeface="Inter"/>
              </a:rPr>
              <a:t>Describe your qualifications for this position.</a:t>
            </a:r>
            <a:endParaRPr sz="1100">
              <a:latin typeface="Inter"/>
              <a:ea typeface="Inter"/>
              <a:cs typeface="Inter"/>
              <a:sym typeface="Inter"/>
            </a:endParaRPr>
          </a:p>
          <a:p>
            <a:pPr indent="0" lvl="0" marL="457200" rtl="0" algn="l">
              <a:spcBef>
                <a:spcPts val="0"/>
              </a:spcBef>
              <a:spcAft>
                <a:spcPts val="0"/>
              </a:spcAft>
              <a:buNone/>
            </a:pPr>
            <a:r>
              <a:t/>
            </a:r>
            <a:endParaRPr sz="1100">
              <a:latin typeface="Inter"/>
              <a:ea typeface="Inter"/>
              <a:cs typeface="Inter"/>
              <a:sym typeface="Inter"/>
            </a:endParaRPr>
          </a:p>
          <a:p>
            <a:pPr indent="-298450" lvl="0" marL="457200" rtl="0" algn="l">
              <a:spcBef>
                <a:spcPts val="0"/>
              </a:spcBef>
              <a:spcAft>
                <a:spcPts val="0"/>
              </a:spcAft>
              <a:buSzPts val="1100"/>
              <a:buFont typeface="Inter"/>
              <a:buAutoNum type="arabicPeriod"/>
            </a:pPr>
            <a:r>
              <a:rPr lang="en" sz="1100">
                <a:latin typeface="Inter"/>
                <a:ea typeface="Inter"/>
                <a:cs typeface="Inter"/>
                <a:sym typeface="Inter"/>
              </a:rPr>
              <a:t>Can you provide an example of a piece you’ve written that successfully raised awareness about the implications of </a:t>
            </a:r>
            <a:r>
              <a:rPr lang="en" sz="1100">
                <a:latin typeface="Inter"/>
                <a:ea typeface="Inter"/>
                <a:cs typeface="Inter"/>
                <a:sym typeface="Inter"/>
              </a:rPr>
              <a:t>slavery</a:t>
            </a:r>
            <a:r>
              <a:rPr lang="en" sz="1100">
                <a:latin typeface="Inter"/>
                <a:ea typeface="Inter"/>
                <a:cs typeface="Inter"/>
                <a:sym typeface="Inter"/>
              </a:rPr>
              <a:t>? How did you ensure accuracy?</a:t>
            </a:r>
            <a:endParaRPr sz="1100">
              <a:latin typeface="Inter"/>
              <a:ea typeface="Inter"/>
              <a:cs typeface="Inter"/>
              <a:sym typeface="Inter"/>
            </a:endParaRPr>
          </a:p>
          <a:p>
            <a:pPr indent="0" lvl="0" marL="457200" rtl="0" algn="l">
              <a:spcBef>
                <a:spcPts val="0"/>
              </a:spcBef>
              <a:spcAft>
                <a:spcPts val="0"/>
              </a:spcAft>
              <a:buNone/>
            </a:pPr>
            <a:r>
              <a:t/>
            </a:r>
            <a:endParaRPr sz="1100">
              <a:latin typeface="Inter"/>
              <a:ea typeface="Inter"/>
              <a:cs typeface="Inter"/>
              <a:sym typeface="Inter"/>
            </a:endParaRPr>
          </a:p>
          <a:p>
            <a:pPr indent="-298450" lvl="0" marL="457200" rtl="0" algn="l">
              <a:spcBef>
                <a:spcPts val="0"/>
              </a:spcBef>
              <a:spcAft>
                <a:spcPts val="0"/>
              </a:spcAft>
              <a:buSzPts val="1100"/>
              <a:buFont typeface="Inter"/>
              <a:buAutoNum type="arabicPeriod"/>
            </a:pPr>
            <a:r>
              <a:rPr lang="en" sz="1100">
                <a:latin typeface="Inter"/>
                <a:ea typeface="Inter"/>
                <a:cs typeface="Inter"/>
                <a:sym typeface="Inter"/>
              </a:rPr>
              <a:t>How would you adapt your writing style to effectively reach different audiences and demographics? Or why wouldn’t you?</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Speaker: Abolitionist Orator and Advocate</a:t>
            </a:r>
            <a:endParaRPr sz="1200">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Can you share an example of a speech you’ve delivered that effectively connected with the audience and inspired action?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would you use storytelling to evoke empathy and understanding among your audience with varying perspectives on slavery and abolition?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Fundraiser and Membership Coordinator: Supporter Mobilization Specialist</a:t>
            </a:r>
            <a:endParaRPr sz="1200">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strategies would you use to engage with potential donors and supporters?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In what ways do you believe a strong donor and membership based contributes to the overall success of the abolitionist movement?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Agitator: Government Relations and Advocacy Specialist</a:t>
            </a:r>
            <a:endParaRPr sz="1200">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Can you share an example of a successful effort you led and how it contributed to the broader abolitionist movement?</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do you view the various agitation methods, such as protests, petitions, resistance, and government engagement?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highlight>
                  <a:srgbClr val="FFFFFF"/>
                </a:highlight>
                <a:latin typeface="Inter"/>
                <a:ea typeface="Inter"/>
                <a:cs typeface="Inter"/>
                <a:sym typeface="Inter"/>
              </a:rPr>
              <a:t>Organizer: Underground Railroad Coordinator</a:t>
            </a:r>
            <a:endParaRPr b="1" sz="1200">
              <a:solidFill>
                <a:schemeClr val="dk1"/>
              </a:solidFill>
              <a:highlight>
                <a:srgbClr val="FFFFFF"/>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Can you share an example of a successful escape operation you coordinated along the Underground Railroad, highlighting the challenges and strategies you used?</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would you establish and maintain a network of safe houses and contacts to aid enslaved individuals seeking freedom?</a:t>
            </a:r>
            <a:endParaRPr sz="11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pic>
        <p:nvPicPr>
          <p:cNvPr id="145" name="Google Shape;145;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6" name="Google Shape;146;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7" name="Google Shape;147;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48" name="Google Shape;148;p19"/>
          <p:cNvSpPr txBox="1"/>
          <p:nvPr/>
        </p:nvSpPr>
        <p:spPr>
          <a:xfrm>
            <a:off x="0" y="0"/>
            <a:ext cx="7772400" cy="1149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5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600">
                <a:solidFill>
                  <a:schemeClr val="dk1"/>
                </a:solidFill>
                <a:latin typeface="Halant"/>
                <a:ea typeface="Halant"/>
                <a:cs typeface="Halant"/>
                <a:sym typeface="Halant"/>
              </a:rPr>
              <a:t>Unit 7: Antebellum Reform</a:t>
            </a:r>
            <a:endParaRPr sz="16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2400">
                <a:solidFill>
                  <a:schemeClr val="dk1"/>
                </a:solidFill>
                <a:latin typeface="Plus Jakarta Sans Medium"/>
                <a:ea typeface="Plus Jakarta Sans Medium"/>
                <a:cs typeface="Plus Jakarta Sans Medium"/>
                <a:sym typeface="Plus Jakarta Sans Medium"/>
              </a:rPr>
              <a:t>Exit Ticket - Lesson 10</a:t>
            </a:r>
            <a:endParaRPr>
              <a:solidFill>
                <a:schemeClr val="dk1"/>
              </a:solidFill>
              <a:latin typeface="Plus Jakarta Sans Medium"/>
              <a:ea typeface="Plus Jakarta Sans Medium"/>
              <a:cs typeface="Plus Jakarta Sans Medium"/>
              <a:sym typeface="Plus Jakarta Sans Medium"/>
            </a:endParaRPr>
          </a:p>
          <a:p>
            <a:pPr indent="0" lvl="0" marL="0" rtl="0" algn="ctr">
              <a:spcBef>
                <a:spcPts val="0"/>
              </a:spcBef>
              <a:spcAft>
                <a:spcPts val="0"/>
              </a:spcAft>
              <a:buNone/>
            </a:pPr>
            <a:r>
              <a:t/>
            </a:r>
            <a:endParaRPr sz="1700">
              <a:solidFill>
                <a:schemeClr val="dk1"/>
              </a:solidFill>
              <a:latin typeface="Halant"/>
              <a:ea typeface="Halant"/>
              <a:cs typeface="Halant"/>
              <a:sym typeface="Halant"/>
            </a:endParaRPr>
          </a:p>
        </p:txBody>
      </p:sp>
      <p:pic>
        <p:nvPicPr>
          <p:cNvPr id="149" name="Google Shape;149;p19"/>
          <p:cNvPicPr preferRelativeResize="0"/>
          <p:nvPr/>
        </p:nvPicPr>
        <p:blipFill>
          <a:blip r:embed="rId4">
            <a:alphaModFix/>
          </a:blip>
          <a:stretch>
            <a:fillRect/>
          </a:stretch>
        </p:blipFill>
        <p:spPr>
          <a:xfrm>
            <a:off x="216272" y="230997"/>
            <a:ext cx="630865" cy="261602"/>
          </a:xfrm>
          <a:prstGeom prst="rect">
            <a:avLst/>
          </a:prstGeom>
          <a:noFill/>
          <a:ln>
            <a:noFill/>
          </a:ln>
        </p:spPr>
      </p:pic>
      <p:sp>
        <p:nvSpPr>
          <p:cNvPr id="150" name="Google Shape;150;p19"/>
          <p:cNvSpPr txBox="1"/>
          <p:nvPr/>
        </p:nvSpPr>
        <p:spPr>
          <a:xfrm>
            <a:off x="655421" y="2835595"/>
            <a:ext cx="6458400" cy="1113600"/>
          </a:xfrm>
          <a:prstGeom prst="rect">
            <a:avLst/>
          </a:prstGeom>
          <a:noFill/>
          <a:ln>
            <a:noFill/>
          </a:ln>
        </p:spPr>
        <p:txBody>
          <a:bodyPr anchorCtr="0" anchor="t" bIns="86450" lIns="86450" spcFirstLastPara="1" rIns="86450" wrap="square" tIns="86450">
            <a:spAutoFit/>
          </a:bodyPr>
          <a:lstStyle/>
          <a:p>
            <a:pPr indent="0" lvl="0" marL="0" rtl="0" algn="l">
              <a:spcBef>
                <a:spcPts val="0"/>
              </a:spcBef>
              <a:spcAft>
                <a:spcPts val="0"/>
              </a:spcAft>
              <a:buClr>
                <a:schemeClr val="dk1"/>
              </a:buClr>
              <a:buSzPts val="1100"/>
              <a:buFont typeface="Arial"/>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For the assessment, you will be participating in a group interview for specific positions within the Liberty Advocates Network organization. During the interview you will have a chance to ask questions about the job assignment and company. Create a list of questions about the expectations for the position and about the organization.</a:t>
            </a:r>
            <a:endParaRPr b="1" sz="1100">
              <a:solidFill>
                <a:schemeClr val="dk1"/>
              </a:solidFill>
              <a:latin typeface="Halant"/>
              <a:ea typeface="Halant"/>
              <a:cs typeface="Halant"/>
              <a:sym typeface="Halant"/>
            </a:endParaRPr>
          </a:p>
          <a:p>
            <a:pPr indent="0" lvl="0" marL="0" rtl="0" algn="l">
              <a:spcBef>
                <a:spcPts val="0"/>
              </a:spcBef>
              <a:spcAft>
                <a:spcPts val="0"/>
              </a:spcAft>
              <a:buClr>
                <a:srgbClr val="000000"/>
              </a:buClr>
              <a:buSzPts val="1000"/>
              <a:buFont typeface="Arial"/>
              <a:buNone/>
            </a:pPr>
            <a:r>
              <a:t/>
            </a:r>
            <a:endParaRPr sz="1300">
              <a:latin typeface="Halant"/>
              <a:ea typeface="Halant"/>
              <a:cs typeface="Halant"/>
              <a:sym typeface="Halant"/>
            </a:endParaRPr>
          </a:p>
        </p:txBody>
      </p:sp>
      <p:sp>
        <p:nvSpPr>
          <p:cNvPr id="151" name="Google Shape;151;p19"/>
          <p:cNvSpPr txBox="1"/>
          <p:nvPr/>
        </p:nvSpPr>
        <p:spPr>
          <a:xfrm>
            <a:off x="330000" y="1230888"/>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
        <p:nvSpPr>
          <p:cNvPr id="152" name="Google Shape;152;p19"/>
          <p:cNvSpPr txBox="1"/>
          <p:nvPr/>
        </p:nvSpPr>
        <p:spPr>
          <a:xfrm>
            <a:off x="731000" y="1639338"/>
            <a:ext cx="6310500" cy="11490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rgbClr val="000000"/>
              </a:buClr>
              <a:buSzPts val="1100"/>
              <a:buFont typeface="Arial"/>
              <a:buNone/>
            </a:pPr>
            <a:r>
              <a:rPr b="1" lang="en" sz="1800">
                <a:solidFill>
                  <a:srgbClr val="000000"/>
                </a:solidFill>
                <a:latin typeface="Halant"/>
                <a:ea typeface="Halant"/>
                <a:cs typeface="Halant"/>
                <a:sym typeface="Halant"/>
              </a:rPr>
              <a:t>Supporting Question</a:t>
            </a:r>
            <a:endParaRPr b="1" sz="1800">
              <a:solidFill>
                <a:srgbClr val="000000"/>
              </a:solidFill>
              <a:latin typeface="Halant"/>
              <a:ea typeface="Halant"/>
              <a:cs typeface="Halant"/>
              <a:sym typeface="Halant"/>
            </a:endParaRPr>
          </a:p>
          <a:p>
            <a:pPr indent="0" lvl="0" marL="0" rtl="0" algn="l">
              <a:spcBef>
                <a:spcPts val="0"/>
              </a:spcBef>
              <a:spcAft>
                <a:spcPts val="0"/>
              </a:spcAft>
              <a:buClr>
                <a:schemeClr val="dk1"/>
              </a:buClr>
              <a:buSzPts val="1100"/>
              <a:buFont typeface="Arial"/>
              <a:buNone/>
            </a:pPr>
            <a:r>
              <a:rPr i="1" lang="en" sz="1700">
                <a:solidFill>
                  <a:schemeClr val="dk1"/>
                </a:solidFill>
                <a:latin typeface="Inter"/>
                <a:ea typeface="Inter"/>
                <a:cs typeface="Inter"/>
                <a:sym typeface="Inter"/>
              </a:rPr>
              <a:t>How did the unique experiences and perspectives of abolitionists shape their efforts in the movement?</a:t>
            </a:r>
            <a:endParaRPr i="1" sz="1700">
              <a:latin typeface="Inter"/>
              <a:ea typeface="Inter"/>
              <a:cs typeface="Inter"/>
              <a:sym typeface="Inter"/>
            </a:endParaRPr>
          </a:p>
        </p:txBody>
      </p:sp>
      <p:graphicFrame>
        <p:nvGraphicFramePr>
          <p:cNvPr id="153" name="Google Shape;153;p19"/>
          <p:cNvGraphicFramePr/>
          <p:nvPr/>
        </p:nvGraphicFramePr>
        <p:xfrm>
          <a:off x="506250" y="4144050"/>
          <a:ext cx="3000000" cy="3000000"/>
        </p:xfrm>
        <a:graphic>
          <a:graphicData uri="http://schemas.openxmlformats.org/drawingml/2006/table">
            <a:tbl>
              <a:tblPr>
                <a:noFill/>
                <a:tableStyleId>{674C23E1-5607-4E74-9F48-AACA1E68B882}</a:tableStyleId>
              </a:tblPr>
              <a:tblGrid>
                <a:gridCol w="3378375"/>
                <a:gridCol w="3378375"/>
              </a:tblGrid>
              <a:tr h="2366650">
                <a:tc>
                  <a:txBody>
                    <a:bodyPr/>
                    <a:lstStyle/>
                    <a:p>
                      <a:pPr indent="0" lvl="0" marL="0" rtl="0" algn="ctr">
                        <a:spcBef>
                          <a:spcPts val="0"/>
                        </a:spcBef>
                        <a:spcAft>
                          <a:spcPts val="0"/>
                        </a:spcAft>
                        <a:buNone/>
                      </a:pPr>
                      <a:r>
                        <a:rPr lang="en">
                          <a:latin typeface="Inter"/>
                          <a:ea typeface="Inter"/>
                          <a:cs typeface="Inter"/>
                          <a:sym typeface="Inter"/>
                        </a:rPr>
                        <a:t>DOK 1</a:t>
                      </a:r>
                      <a:endParaRPr>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Questions often begin with “who, what, where, when”</a:t>
                      </a:r>
                      <a:endParaRPr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en">
                          <a:latin typeface="Inter"/>
                          <a:ea typeface="Inter"/>
                          <a:cs typeface="Inter"/>
                          <a:sym typeface="Inter"/>
                        </a:rPr>
                        <a:t>DOK 2</a:t>
                      </a:r>
                      <a:endParaRPr>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Questions often begin with “why or how”</a:t>
                      </a:r>
                      <a:endParaRPr sz="1200">
                        <a:latin typeface="Inter"/>
                        <a:ea typeface="Inter"/>
                        <a:cs typeface="Inter"/>
                        <a:sym typeface="Inter"/>
                      </a:endParaRPr>
                    </a:p>
                  </a:txBody>
                  <a:tcPr marT="91425" marB="91425" marR="91425" marL="91425"/>
                </a:tc>
              </a:tr>
              <a:tr h="2366650">
                <a:tc>
                  <a:txBody>
                    <a:bodyPr/>
                    <a:lstStyle/>
                    <a:p>
                      <a:pPr indent="0" lvl="0" marL="0" rtl="0" algn="ctr">
                        <a:spcBef>
                          <a:spcPts val="0"/>
                        </a:spcBef>
                        <a:spcAft>
                          <a:spcPts val="0"/>
                        </a:spcAft>
                        <a:buNone/>
                      </a:pPr>
                      <a:r>
                        <a:rPr lang="en">
                          <a:latin typeface="Inter"/>
                          <a:ea typeface="Inter"/>
                          <a:cs typeface="Inter"/>
                          <a:sym typeface="Inter"/>
                        </a:rPr>
                        <a:t>DOK 3</a:t>
                      </a:r>
                      <a:endParaRPr>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Questions often begin with “should, could, would, do you think” followed by a specific historical event or person.</a:t>
                      </a:r>
                      <a:endParaRPr sz="1200">
                        <a:latin typeface="Inter"/>
                        <a:ea typeface="Inter"/>
                        <a:cs typeface="Inter"/>
                        <a:sym typeface="Inter"/>
                      </a:endParaRPr>
                    </a:p>
                  </a:txBody>
                  <a:tcPr marT="91425" marB="91425" marR="91425" marL="91425"/>
                </a:tc>
                <a:tc>
                  <a:txBody>
                    <a:bodyPr/>
                    <a:lstStyle/>
                    <a:p>
                      <a:pPr indent="0" lvl="0" marL="0" rtl="0" algn="ctr">
                        <a:spcBef>
                          <a:spcPts val="0"/>
                        </a:spcBef>
                        <a:spcAft>
                          <a:spcPts val="0"/>
                        </a:spcAft>
                        <a:buNone/>
                      </a:pPr>
                      <a:r>
                        <a:rPr lang="en">
                          <a:latin typeface="Inter"/>
                          <a:ea typeface="Inter"/>
                          <a:cs typeface="Inter"/>
                          <a:sym typeface="Inter"/>
                        </a:rPr>
                        <a:t>DOK 4</a:t>
                      </a:r>
                      <a:endParaRPr>
                        <a:latin typeface="Inter"/>
                        <a:ea typeface="Inter"/>
                        <a:cs typeface="Inter"/>
                        <a:sym typeface="Inter"/>
                      </a:endParaRPr>
                    </a:p>
                    <a:p>
                      <a:pPr indent="0" lvl="0" marL="0" rtl="0" algn="ctr">
                        <a:spcBef>
                          <a:spcPts val="0"/>
                        </a:spcBef>
                        <a:spcAft>
                          <a:spcPts val="0"/>
                        </a:spcAft>
                        <a:buNone/>
                      </a:pPr>
                      <a:r>
                        <a:rPr lang="en" sz="1200">
                          <a:latin typeface="Inter"/>
                          <a:ea typeface="Inter"/>
                          <a:cs typeface="Inter"/>
                          <a:sym typeface="Inter"/>
                        </a:rPr>
                        <a:t>Questions often begin with “should, could, would, do you think” followed by a big idea</a:t>
                      </a:r>
                      <a:endParaRPr sz="1200">
                        <a:latin typeface="Inter"/>
                        <a:ea typeface="Inter"/>
                        <a:cs typeface="Inter"/>
                        <a:sym typeface="Inter"/>
                      </a:endParaRPr>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