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Lst>
  <p:sldSz cy="10058400" cx="7772400"/>
  <p:notesSz cx="6858000" cy="9144000"/>
  <p:embeddedFontLst>
    <p:embeddedFont>
      <p:font typeface="Halant"/>
      <p:regular r:id="rId17"/>
      <p:bold r:id="rId18"/>
    </p:embeddedFont>
    <p:embeddedFont>
      <p:font typeface="Inter"/>
      <p:regular r:id="rId19"/>
      <p:bold r:id="rId20"/>
      <p:italic r:id="rId21"/>
      <p:boldItalic r:id="rId22"/>
    </p:embeddedFont>
    <p:embeddedFont>
      <p:font typeface="Plus Jakarta Sans Medium"/>
      <p:regular r:id="rId23"/>
      <p:bold r:id="rId24"/>
      <p:italic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A4A3A4"/>
          </p15:clr>
        </p15:guide>
        <p15:guide id="2" pos="24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CE48DF94-50D2-4F11-B97F-CD1495238C68}">
  <a:tblStyle styleId="{CE48DF94-50D2-4F11-B97F-CD1495238C68}"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 styleId="{7A3AEA23-F073-463F-8DDE-A0D03D553E58}" styleName="Table_1">
    <a:wholeTbl>
      <a:tcTxStyle>
        <a:font>
          <a:latin typeface="Arial"/>
          <a:ea typeface="Arial"/>
          <a:cs typeface="Arial"/>
        </a:font>
        <a:srgbClr val="000000"/>
      </a:tcTxStyle>
      <a:tcStyle>
        <a:tcBdr>
          <a:left>
            <a:ln cap="flat" cmpd="sng" w="12700">
              <a:solidFill>
                <a:srgbClr val="000000"/>
              </a:solidFill>
              <a:prstDash val="solid"/>
              <a:round/>
              <a:headEnd len="sm" w="sm" type="none"/>
              <a:tailEnd len="sm" w="sm" type="none"/>
            </a:ln>
          </a:left>
          <a:right>
            <a:ln cap="flat" cmpd="sng" w="12700">
              <a:solidFill>
                <a:srgbClr val="000000"/>
              </a:solidFill>
              <a:prstDash val="solid"/>
              <a:round/>
              <a:headEnd len="sm" w="sm" type="none"/>
              <a:tailEnd len="sm" w="sm" type="none"/>
            </a:ln>
          </a:right>
          <a:top>
            <a:ln cap="flat" cmpd="sng" w="12700">
              <a:solidFill>
                <a:srgbClr val="000000"/>
              </a:solidFill>
              <a:prstDash val="solid"/>
              <a:round/>
              <a:headEnd len="sm" w="sm" type="none"/>
              <a:tailEnd len="sm" w="sm" type="none"/>
            </a:ln>
          </a:top>
          <a:bottom>
            <a:ln cap="flat" cmpd="sng" w="12700">
              <a:solidFill>
                <a:srgbClr val="000000"/>
              </a:solidFill>
              <a:prstDash val="solid"/>
              <a:round/>
              <a:headEnd len="sm" w="sm" type="none"/>
              <a:tailEnd len="sm" w="sm" type="none"/>
            </a:ln>
          </a:bottom>
          <a:insideH>
            <a:ln cap="flat" cmpd="sng" w="12700">
              <a:solidFill>
                <a:srgbClr val="000000"/>
              </a:solidFill>
              <a:prstDash val="solid"/>
              <a:round/>
              <a:headEnd len="sm" w="sm" type="none"/>
              <a:tailEnd len="sm" w="sm" type="none"/>
            </a:ln>
          </a:insideH>
          <a:insideV>
            <a:ln cap="flat" cmpd="sng" w="12700">
              <a:solidFill>
                <a:srgbClr val="000000"/>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bold.fntdata"/><Relationship Id="rId22" Type="http://schemas.openxmlformats.org/officeDocument/2006/relationships/font" Target="fonts/Inter-boldItalic.fntdata"/><Relationship Id="rId21" Type="http://schemas.openxmlformats.org/officeDocument/2006/relationships/font" Target="fonts/Inter-italic.fntdata"/><Relationship Id="rId24" Type="http://schemas.openxmlformats.org/officeDocument/2006/relationships/font" Target="fonts/PlusJakartaSansMedium-bold.fntdata"/><Relationship Id="rId23" Type="http://schemas.openxmlformats.org/officeDocument/2006/relationships/font" Target="fonts/PlusJakartaSansMedium-regular.fntdata"/><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font" Target="fonts/PlusJakartaSansMedium-boldItalic.fntdata"/><Relationship Id="rId25" Type="http://schemas.openxmlformats.org/officeDocument/2006/relationships/font" Target="fonts/PlusJakartaSansMedium-italic.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font" Target="fonts/Halant-regular.fntdata"/><Relationship Id="rId16" Type="http://schemas.openxmlformats.org/officeDocument/2006/relationships/slide" Target="slides/slide10.xml"/><Relationship Id="rId19" Type="http://schemas.openxmlformats.org/officeDocument/2006/relationships/font" Target="fonts/Inter-regular.fntdata"/><Relationship Id="rId18" Type="http://schemas.openxmlformats.org/officeDocument/2006/relationships/font" Target="fonts/Halant-bold.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4570435182_0_4: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4570435182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g2c3a835ac9a_0_3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89" name="Google Shape;189;g2c3a835ac9a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239de1b9a4a_0_12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239de1b9a4a_0_1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357201de7fd_0_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7" name="Google Shape;97;g357201de7fd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26aa822ad95_0_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26aa822ad95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26aa822ad95_0_2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26aa822ad95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26aa822ad95_0_4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26aa822ad95_0_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2c3a835ac9a_0_0: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2c3a835ac9a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57201de7fd_0_78: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57201de7fd_0_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2c3a835ac9a_0_22: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78" name="Google Shape;178;g2c3a835ac9a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6675" lIns="96675" spcFirstLastPara="1" rIns="96675" wrap="square" tIns="96675">
            <a:noAutofit/>
          </a:bodyPr>
          <a:lstStyle>
            <a:lvl1pPr lvl="0" algn="ctr">
              <a:spcBef>
                <a:spcPts val="0"/>
              </a:spcBef>
              <a:spcAft>
                <a:spcPts val="0"/>
              </a:spcAft>
              <a:buSzPts val="5500"/>
              <a:buNone/>
              <a:defRPr sz="5500"/>
            </a:lvl1pPr>
            <a:lvl2pPr lvl="1" algn="ctr">
              <a:spcBef>
                <a:spcPts val="0"/>
              </a:spcBef>
              <a:spcAft>
                <a:spcPts val="0"/>
              </a:spcAft>
              <a:buSzPts val="5500"/>
              <a:buNone/>
              <a:defRPr sz="5500"/>
            </a:lvl2pPr>
            <a:lvl3pPr lvl="2" algn="ctr">
              <a:spcBef>
                <a:spcPts val="0"/>
              </a:spcBef>
              <a:spcAft>
                <a:spcPts val="0"/>
              </a:spcAft>
              <a:buSzPts val="5500"/>
              <a:buNone/>
              <a:defRPr sz="5500"/>
            </a:lvl3pPr>
            <a:lvl4pPr lvl="3" algn="ctr">
              <a:spcBef>
                <a:spcPts val="0"/>
              </a:spcBef>
              <a:spcAft>
                <a:spcPts val="0"/>
              </a:spcAft>
              <a:buSzPts val="5500"/>
              <a:buNone/>
              <a:defRPr sz="5500"/>
            </a:lvl4pPr>
            <a:lvl5pPr lvl="4" algn="ctr">
              <a:spcBef>
                <a:spcPts val="0"/>
              </a:spcBef>
              <a:spcAft>
                <a:spcPts val="0"/>
              </a:spcAft>
              <a:buSzPts val="5500"/>
              <a:buNone/>
              <a:defRPr sz="5500"/>
            </a:lvl5pPr>
            <a:lvl6pPr lvl="5" algn="ctr">
              <a:spcBef>
                <a:spcPts val="0"/>
              </a:spcBef>
              <a:spcAft>
                <a:spcPts val="0"/>
              </a:spcAft>
              <a:buSzPts val="5500"/>
              <a:buNone/>
              <a:defRPr sz="5500"/>
            </a:lvl6pPr>
            <a:lvl7pPr lvl="6" algn="ctr">
              <a:spcBef>
                <a:spcPts val="0"/>
              </a:spcBef>
              <a:spcAft>
                <a:spcPts val="0"/>
              </a:spcAft>
              <a:buSzPts val="5500"/>
              <a:buNone/>
              <a:defRPr sz="5500"/>
            </a:lvl7pPr>
            <a:lvl8pPr lvl="7" algn="ctr">
              <a:spcBef>
                <a:spcPts val="0"/>
              </a:spcBef>
              <a:spcAft>
                <a:spcPts val="0"/>
              </a:spcAft>
              <a:buSzPts val="5500"/>
              <a:buNone/>
              <a:defRPr sz="5500"/>
            </a:lvl8pPr>
            <a:lvl9pPr lvl="8" algn="ctr">
              <a:spcBef>
                <a:spcPts val="0"/>
              </a:spcBef>
              <a:spcAft>
                <a:spcPts val="0"/>
              </a:spcAft>
              <a:buSzPts val="5500"/>
              <a:buNone/>
              <a:defRPr sz="55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3000"/>
              <a:buNone/>
              <a:defRPr sz="3000"/>
            </a:lvl1pPr>
            <a:lvl2pPr lvl="1" algn="ctr">
              <a:lnSpc>
                <a:spcPct val="100000"/>
              </a:lnSpc>
              <a:spcBef>
                <a:spcPts val="0"/>
              </a:spcBef>
              <a:spcAft>
                <a:spcPts val="0"/>
              </a:spcAft>
              <a:buSzPts val="3000"/>
              <a:buNone/>
              <a:defRPr sz="3000"/>
            </a:lvl2pPr>
            <a:lvl3pPr lvl="2" algn="ctr">
              <a:lnSpc>
                <a:spcPct val="100000"/>
              </a:lnSpc>
              <a:spcBef>
                <a:spcPts val="0"/>
              </a:spcBef>
              <a:spcAft>
                <a:spcPts val="0"/>
              </a:spcAft>
              <a:buSzPts val="3000"/>
              <a:buNone/>
              <a:defRPr sz="3000"/>
            </a:lvl3pPr>
            <a:lvl4pPr lvl="3" algn="ctr">
              <a:lnSpc>
                <a:spcPct val="100000"/>
              </a:lnSpc>
              <a:spcBef>
                <a:spcPts val="0"/>
              </a:spcBef>
              <a:spcAft>
                <a:spcPts val="0"/>
              </a:spcAft>
              <a:buSzPts val="3000"/>
              <a:buNone/>
              <a:defRPr sz="3000"/>
            </a:lvl4pPr>
            <a:lvl5pPr lvl="4" algn="ctr">
              <a:lnSpc>
                <a:spcPct val="100000"/>
              </a:lnSpc>
              <a:spcBef>
                <a:spcPts val="0"/>
              </a:spcBef>
              <a:spcAft>
                <a:spcPts val="0"/>
              </a:spcAft>
              <a:buSzPts val="3000"/>
              <a:buNone/>
              <a:defRPr sz="3000"/>
            </a:lvl5pPr>
            <a:lvl6pPr lvl="5" algn="ctr">
              <a:lnSpc>
                <a:spcPct val="100000"/>
              </a:lnSpc>
              <a:spcBef>
                <a:spcPts val="0"/>
              </a:spcBef>
              <a:spcAft>
                <a:spcPts val="0"/>
              </a:spcAft>
              <a:buSzPts val="3000"/>
              <a:buNone/>
              <a:defRPr sz="3000"/>
            </a:lvl6pPr>
            <a:lvl7pPr lvl="6" algn="ctr">
              <a:lnSpc>
                <a:spcPct val="100000"/>
              </a:lnSpc>
              <a:spcBef>
                <a:spcPts val="0"/>
              </a:spcBef>
              <a:spcAft>
                <a:spcPts val="0"/>
              </a:spcAft>
              <a:buSzPts val="3000"/>
              <a:buNone/>
              <a:defRPr sz="3000"/>
            </a:lvl7pPr>
            <a:lvl8pPr lvl="7" algn="ctr">
              <a:lnSpc>
                <a:spcPct val="100000"/>
              </a:lnSpc>
              <a:spcBef>
                <a:spcPts val="0"/>
              </a:spcBef>
              <a:spcAft>
                <a:spcPts val="0"/>
              </a:spcAft>
              <a:buSzPts val="3000"/>
              <a:buNone/>
              <a:defRPr sz="3000"/>
            </a:lvl8pPr>
            <a:lvl9pPr lvl="8" algn="ctr">
              <a:lnSpc>
                <a:spcPct val="100000"/>
              </a:lnSpc>
              <a:spcBef>
                <a:spcPts val="0"/>
              </a:spcBef>
              <a:spcAft>
                <a:spcPts val="0"/>
              </a:spcAft>
              <a:buSzPts val="3000"/>
              <a:buNone/>
              <a:defRPr sz="3000"/>
            </a:lvl9pPr>
          </a:lstStyle>
          <a:p/>
        </p:txBody>
      </p:sp>
      <p:sp>
        <p:nvSpPr>
          <p:cNvPr id="12" name="Google Shape;12;p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6675" lIns="96675" spcFirstLastPara="1" rIns="96675" wrap="square" tIns="96675">
            <a:noAutofit/>
          </a:bodyPr>
          <a:lstStyle>
            <a:lvl1pPr lvl="0" algn="ctr">
              <a:spcBef>
                <a:spcPts val="0"/>
              </a:spcBef>
              <a:spcAft>
                <a:spcPts val="0"/>
              </a:spcAft>
              <a:buSzPts val="12700"/>
              <a:buNone/>
              <a:defRPr sz="12700"/>
            </a:lvl1pPr>
            <a:lvl2pPr lvl="1" algn="ctr">
              <a:spcBef>
                <a:spcPts val="0"/>
              </a:spcBef>
              <a:spcAft>
                <a:spcPts val="0"/>
              </a:spcAft>
              <a:buSzPts val="12700"/>
              <a:buNone/>
              <a:defRPr sz="12700"/>
            </a:lvl2pPr>
            <a:lvl3pPr lvl="2" algn="ctr">
              <a:spcBef>
                <a:spcPts val="0"/>
              </a:spcBef>
              <a:spcAft>
                <a:spcPts val="0"/>
              </a:spcAft>
              <a:buSzPts val="12700"/>
              <a:buNone/>
              <a:defRPr sz="12700"/>
            </a:lvl3pPr>
            <a:lvl4pPr lvl="3" algn="ctr">
              <a:spcBef>
                <a:spcPts val="0"/>
              </a:spcBef>
              <a:spcAft>
                <a:spcPts val="0"/>
              </a:spcAft>
              <a:buSzPts val="12700"/>
              <a:buNone/>
              <a:defRPr sz="12700"/>
            </a:lvl4pPr>
            <a:lvl5pPr lvl="4" algn="ctr">
              <a:spcBef>
                <a:spcPts val="0"/>
              </a:spcBef>
              <a:spcAft>
                <a:spcPts val="0"/>
              </a:spcAft>
              <a:buSzPts val="12700"/>
              <a:buNone/>
              <a:defRPr sz="12700"/>
            </a:lvl5pPr>
            <a:lvl6pPr lvl="5" algn="ctr">
              <a:spcBef>
                <a:spcPts val="0"/>
              </a:spcBef>
              <a:spcAft>
                <a:spcPts val="0"/>
              </a:spcAft>
              <a:buSzPts val="12700"/>
              <a:buNone/>
              <a:defRPr sz="12700"/>
            </a:lvl6pPr>
            <a:lvl7pPr lvl="6" algn="ctr">
              <a:spcBef>
                <a:spcPts val="0"/>
              </a:spcBef>
              <a:spcAft>
                <a:spcPts val="0"/>
              </a:spcAft>
              <a:buSzPts val="12700"/>
              <a:buNone/>
              <a:defRPr sz="12700"/>
            </a:lvl7pPr>
            <a:lvl8pPr lvl="7" algn="ctr">
              <a:spcBef>
                <a:spcPts val="0"/>
              </a:spcBef>
              <a:spcAft>
                <a:spcPts val="0"/>
              </a:spcAft>
              <a:buSzPts val="12700"/>
              <a:buNone/>
              <a:defRPr sz="12700"/>
            </a:lvl8pPr>
            <a:lvl9pPr lvl="8" algn="ctr">
              <a:spcBef>
                <a:spcPts val="0"/>
              </a:spcBef>
              <a:spcAft>
                <a:spcPts val="0"/>
              </a:spcAft>
              <a:buSzPts val="12700"/>
              <a:buNone/>
              <a:defRPr sz="127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6675" lIns="96675" spcFirstLastPara="1" rIns="96675" wrap="square" tIns="96675">
            <a:noAutofit/>
          </a:bodyPr>
          <a:lstStyle>
            <a:lvl1pPr indent="-349250" lvl="0" marL="457200" algn="ctr">
              <a:spcBef>
                <a:spcPts val="0"/>
              </a:spcBef>
              <a:spcAft>
                <a:spcPts val="0"/>
              </a:spcAft>
              <a:buSzPts val="1900"/>
              <a:buChar char="●"/>
              <a:defRPr/>
            </a:lvl1pPr>
            <a:lvl2pPr indent="-323850" lvl="1" marL="914400" algn="ctr">
              <a:spcBef>
                <a:spcPts val="1700"/>
              </a:spcBef>
              <a:spcAft>
                <a:spcPts val="0"/>
              </a:spcAft>
              <a:buSzPts val="1500"/>
              <a:buChar char="○"/>
              <a:defRPr/>
            </a:lvl2pPr>
            <a:lvl3pPr indent="-323850" lvl="2" marL="1371600" algn="ctr">
              <a:spcBef>
                <a:spcPts val="1700"/>
              </a:spcBef>
              <a:spcAft>
                <a:spcPts val="0"/>
              </a:spcAft>
              <a:buSzPts val="1500"/>
              <a:buChar char="■"/>
              <a:defRPr/>
            </a:lvl3pPr>
            <a:lvl4pPr indent="-323850" lvl="3" marL="1828800" algn="ctr">
              <a:spcBef>
                <a:spcPts val="1700"/>
              </a:spcBef>
              <a:spcAft>
                <a:spcPts val="0"/>
              </a:spcAft>
              <a:buSzPts val="1500"/>
              <a:buChar char="●"/>
              <a:defRPr/>
            </a:lvl4pPr>
            <a:lvl5pPr indent="-323850" lvl="4" marL="2286000" algn="ctr">
              <a:spcBef>
                <a:spcPts val="1700"/>
              </a:spcBef>
              <a:spcAft>
                <a:spcPts val="0"/>
              </a:spcAft>
              <a:buSzPts val="1500"/>
              <a:buChar char="○"/>
              <a:defRPr/>
            </a:lvl5pPr>
            <a:lvl6pPr indent="-323850" lvl="5" marL="2743200" algn="ctr">
              <a:spcBef>
                <a:spcPts val="1700"/>
              </a:spcBef>
              <a:spcAft>
                <a:spcPts val="0"/>
              </a:spcAft>
              <a:buSzPts val="1500"/>
              <a:buChar char="■"/>
              <a:defRPr/>
            </a:lvl6pPr>
            <a:lvl7pPr indent="-323850" lvl="6" marL="3200400" algn="ctr">
              <a:spcBef>
                <a:spcPts val="1700"/>
              </a:spcBef>
              <a:spcAft>
                <a:spcPts val="0"/>
              </a:spcAft>
              <a:buSzPts val="1500"/>
              <a:buChar char="●"/>
              <a:defRPr/>
            </a:lvl7pPr>
            <a:lvl8pPr indent="-323850" lvl="7" marL="3657600" algn="ctr">
              <a:spcBef>
                <a:spcPts val="1700"/>
              </a:spcBef>
              <a:spcAft>
                <a:spcPts val="0"/>
              </a:spcAft>
              <a:buSzPts val="1500"/>
              <a:buChar char="○"/>
              <a:defRPr/>
            </a:lvl8pPr>
            <a:lvl9pPr indent="-323850" lvl="8" marL="4114800" algn="ctr">
              <a:spcBef>
                <a:spcPts val="1700"/>
              </a:spcBef>
              <a:spcAft>
                <a:spcPts val="1700"/>
              </a:spcAft>
              <a:buSzPts val="1500"/>
              <a:buChar char="■"/>
              <a:defRPr/>
            </a:lvl9pPr>
          </a:lstStyle>
          <a:p/>
        </p:txBody>
      </p:sp>
      <p:sp>
        <p:nvSpPr>
          <p:cNvPr id="47" name="Google Shape;47;p11"/>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6675" lIns="96675" spcFirstLastPara="1" rIns="96675" wrap="square" tIns="96675">
            <a:no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15" name="Google Shape;15;p3"/>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19" name="Google Shape;19;p4"/>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6675" lIns="96675" spcFirstLastPara="1" rIns="96675" wrap="square" tIns="96675">
            <a:noAutofit/>
          </a:bodyPr>
          <a:lstStyle>
            <a:lvl1pPr indent="-323850" lvl="0" marL="457200">
              <a:spcBef>
                <a:spcPts val="0"/>
              </a:spcBef>
              <a:spcAft>
                <a:spcPts val="0"/>
              </a:spcAft>
              <a:buSzPts val="1500"/>
              <a:buChar char="●"/>
              <a:defRPr sz="15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24" name="Google Shape;24;p5"/>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6675" lIns="96675" spcFirstLastPara="1" rIns="96675" wrap="square" tIns="96675">
            <a:no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7" name="Google Shape;27;p6"/>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6675" lIns="96675" spcFirstLastPara="1" rIns="96675" wrap="square" tIns="96675">
            <a:noAutofit/>
          </a:bodyPr>
          <a:lstStyle>
            <a:lvl1pPr lvl="0">
              <a:spcBef>
                <a:spcPts val="0"/>
              </a:spcBef>
              <a:spcAft>
                <a:spcPts val="0"/>
              </a:spcAft>
              <a:buSzPts val="2500"/>
              <a:buNone/>
              <a:defRPr sz="2500"/>
            </a:lvl1pPr>
            <a:lvl2pPr lvl="1">
              <a:spcBef>
                <a:spcPts val="0"/>
              </a:spcBef>
              <a:spcAft>
                <a:spcPts val="0"/>
              </a:spcAft>
              <a:buSzPts val="2500"/>
              <a:buNone/>
              <a:defRPr sz="2500"/>
            </a:lvl2pPr>
            <a:lvl3pPr lvl="2">
              <a:spcBef>
                <a:spcPts val="0"/>
              </a:spcBef>
              <a:spcAft>
                <a:spcPts val="0"/>
              </a:spcAft>
              <a:buSzPts val="2500"/>
              <a:buNone/>
              <a:defRPr sz="2500"/>
            </a:lvl3pPr>
            <a:lvl4pPr lvl="3">
              <a:spcBef>
                <a:spcPts val="0"/>
              </a:spcBef>
              <a:spcAft>
                <a:spcPts val="0"/>
              </a:spcAft>
              <a:buSzPts val="2500"/>
              <a:buNone/>
              <a:defRPr sz="2500"/>
            </a:lvl4pPr>
            <a:lvl5pPr lvl="4">
              <a:spcBef>
                <a:spcPts val="0"/>
              </a:spcBef>
              <a:spcAft>
                <a:spcPts val="0"/>
              </a:spcAft>
              <a:buSzPts val="2500"/>
              <a:buNone/>
              <a:defRPr sz="2500"/>
            </a:lvl5pPr>
            <a:lvl6pPr lvl="5">
              <a:spcBef>
                <a:spcPts val="0"/>
              </a:spcBef>
              <a:spcAft>
                <a:spcPts val="0"/>
              </a:spcAft>
              <a:buSzPts val="2500"/>
              <a:buNone/>
              <a:defRPr sz="2500"/>
            </a:lvl6pPr>
            <a:lvl7pPr lvl="6">
              <a:spcBef>
                <a:spcPts val="0"/>
              </a:spcBef>
              <a:spcAft>
                <a:spcPts val="0"/>
              </a:spcAft>
              <a:buSzPts val="2500"/>
              <a:buNone/>
              <a:defRPr sz="2500"/>
            </a:lvl7pPr>
            <a:lvl8pPr lvl="7">
              <a:spcBef>
                <a:spcPts val="0"/>
              </a:spcBef>
              <a:spcAft>
                <a:spcPts val="0"/>
              </a:spcAft>
              <a:buSzPts val="2500"/>
              <a:buNone/>
              <a:defRPr sz="2500"/>
            </a:lvl8pPr>
            <a:lvl9pPr lvl="8">
              <a:spcBef>
                <a:spcPts val="0"/>
              </a:spcBef>
              <a:spcAft>
                <a:spcPts val="0"/>
              </a:spcAft>
              <a:buSzPts val="2500"/>
              <a:buNone/>
              <a:defRPr sz="25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6675" lIns="96675" spcFirstLastPara="1" rIns="96675" wrap="square" tIns="96675">
            <a:noAutofit/>
          </a:bodyPr>
          <a:lstStyle>
            <a:lvl1pPr indent="-311150" lvl="0" marL="457200">
              <a:spcBef>
                <a:spcPts val="0"/>
              </a:spcBef>
              <a:spcAft>
                <a:spcPts val="0"/>
              </a:spcAft>
              <a:buSzPts val="1300"/>
              <a:buChar char="●"/>
              <a:defRPr sz="1300"/>
            </a:lvl1pPr>
            <a:lvl2pPr indent="-311150" lvl="1" marL="914400">
              <a:spcBef>
                <a:spcPts val="1700"/>
              </a:spcBef>
              <a:spcAft>
                <a:spcPts val="0"/>
              </a:spcAft>
              <a:buSzPts val="1300"/>
              <a:buChar char="○"/>
              <a:defRPr sz="1300"/>
            </a:lvl2pPr>
            <a:lvl3pPr indent="-311150" lvl="2" marL="1371600">
              <a:spcBef>
                <a:spcPts val="1700"/>
              </a:spcBef>
              <a:spcAft>
                <a:spcPts val="0"/>
              </a:spcAft>
              <a:buSzPts val="1300"/>
              <a:buChar char="■"/>
              <a:defRPr sz="1300"/>
            </a:lvl3pPr>
            <a:lvl4pPr indent="-311150" lvl="3" marL="1828800">
              <a:spcBef>
                <a:spcPts val="1700"/>
              </a:spcBef>
              <a:spcAft>
                <a:spcPts val="0"/>
              </a:spcAft>
              <a:buSzPts val="1300"/>
              <a:buChar char="●"/>
              <a:defRPr sz="1300"/>
            </a:lvl4pPr>
            <a:lvl5pPr indent="-311150" lvl="4" marL="2286000">
              <a:spcBef>
                <a:spcPts val="1700"/>
              </a:spcBef>
              <a:spcAft>
                <a:spcPts val="0"/>
              </a:spcAft>
              <a:buSzPts val="1300"/>
              <a:buChar char="○"/>
              <a:defRPr sz="1300"/>
            </a:lvl5pPr>
            <a:lvl6pPr indent="-311150" lvl="5" marL="2743200">
              <a:spcBef>
                <a:spcPts val="1700"/>
              </a:spcBef>
              <a:spcAft>
                <a:spcPts val="0"/>
              </a:spcAft>
              <a:buSzPts val="1300"/>
              <a:buChar char="■"/>
              <a:defRPr sz="1300"/>
            </a:lvl6pPr>
            <a:lvl7pPr indent="-311150" lvl="6" marL="3200400">
              <a:spcBef>
                <a:spcPts val="1700"/>
              </a:spcBef>
              <a:spcAft>
                <a:spcPts val="0"/>
              </a:spcAft>
              <a:buSzPts val="1300"/>
              <a:buChar char="●"/>
              <a:defRPr sz="1300"/>
            </a:lvl7pPr>
            <a:lvl8pPr indent="-311150" lvl="7" marL="3657600">
              <a:spcBef>
                <a:spcPts val="1700"/>
              </a:spcBef>
              <a:spcAft>
                <a:spcPts val="0"/>
              </a:spcAft>
              <a:buSzPts val="1300"/>
              <a:buChar char="○"/>
              <a:defRPr sz="1300"/>
            </a:lvl8pPr>
            <a:lvl9pPr indent="-311150" lvl="8" marL="4114800">
              <a:spcBef>
                <a:spcPts val="1700"/>
              </a:spcBef>
              <a:spcAft>
                <a:spcPts val="1700"/>
              </a:spcAft>
              <a:buSzPts val="1300"/>
              <a:buChar char="■"/>
              <a:defRPr sz="1300"/>
            </a:lvl9pPr>
          </a:lstStyle>
          <a:p/>
        </p:txBody>
      </p:sp>
      <p:sp>
        <p:nvSpPr>
          <p:cNvPr id="31" name="Google Shape;31;p7"/>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6675" lIns="96675" spcFirstLastPara="1" rIns="96675" wrap="square" tIns="96675">
            <a:noAutofit/>
          </a:bodyPr>
          <a:lstStyle>
            <a:lvl1pPr lvl="0">
              <a:spcBef>
                <a:spcPts val="0"/>
              </a:spcBef>
              <a:spcAft>
                <a:spcPts val="0"/>
              </a:spcAft>
              <a:buSzPts val="5100"/>
              <a:buNone/>
              <a:defRPr sz="5100"/>
            </a:lvl1pPr>
            <a:lvl2pPr lvl="1">
              <a:spcBef>
                <a:spcPts val="0"/>
              </a:spcBef>
              <a:spcAft>
                <a:spcPts val="0"/>
              </a:spcAft>
              <a:buSzPts val="5100"/>
              <a:buNone/>
              <a:defRPr sz="5100"/>
            </a:lvl2pPr>
            <a:lvl3pPr lvl="2">
              <a:spcBef>
                <a:spcPts val="0"/>
              </a:spcBef>
              <a:spcAft>
                <a:spcPts val="0"/>
              </a:spcAft>
              <a:buSzPts val="5100"/>
              <a:buNone/>
              <a:defRPr sz="5100"/>
            </a:lvl3pPr>
            <a:lvl4pPr lvl="3">
              <a:spcBef>
                <a:spcPts val="0"/>
              </a:spcBef>
              <a:spcAft>
                <a:spcPts val="0"/>
              </a:spcAft>
              <a:buSzPts val="5100"/>
              <a:buNone/>
              <a:defRPr sz="5100"/>
            </a:lvl4pPr>
            <a:lvl5pPr lvl="4">
              <a:spcBef>
                <a:spcPts val="0"/>
              </a:spcBef>
              <a:spcAft>
                <a:spcPts val="0"/>
              </a:spcAft>
              <a:buSzPts val="5100"/>
              <a:buNone/>
              <a:defRPr sz="5100"/>
            </a:lvl5pPr>
            <a:lvl6pPr lvl="5">
              <a:spcBef>
                <a:spcPts val="0"/>
              </a:spcBef>
              <a:spcAft>
                <a:spcPts val="0"/>
              </a:spcAft>
              <a:buSzPts val="5100"/>
              <a:buNone/>
              <a:defRPr sz="5100"/>
            </a:lvl6pPr>
            <a:lvl7pPr lvl="6">
              <a:spcBef>
                <a:spcPts val="0"/>
              </a:spcBef>
              <a:spcAft>
                <a:spcPts val="0"/>
              </a:spcAft>
              <a:buSzPts val="5100"/>
              <a:buNone/>
              <a:defRPr sz="5100"/>
            </a:lvl7pPr>
            <a:lvl8pPr lvl="7">
              <a:spcBef>
                <a:spcPts val="0"/>
              </a:spcBef>
              <a:spcAft>
                <a:spcPts val="0"/>
              </a:spcAft>
              <a:buSzPts val="5100"/>
              <a:buNone/>
              <a:defRPr sz="5100"/>
            </a:lvl8pPr>
            <a:lvl9pPr lvl="8">
              <a:spcBef>
                <a:spcPts val="0"/>
              </a:spcBef>
              <a:spcAft>
                <a:spcPts val="0"/>
              </a:spcAft>
              <a:buSzPts val="5100"/>
              <a:buNone/>
              <a:defRPr sz="5100"/>
            </a:lvl9pPr>
          </a:lstStyle>
          <a:p/>
        </p:txBody>
      </p:sp>
      <p:sp>
        <p:nvSpPr>
          <p:cNvPr id="34" name="Google Shape;34;p8"/>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6675" lIns="96675" spcFirstLastPara="1" rIns="96675" wrap="square" tIns="9667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6675" lIns="96675" spcFirstLastPara="1" rIns="96675" wrap="square" tIns="96675">
            <a:noAutofit/>
          </a:bodyPr>
          <a:lstStyle>
            <a:lvl1pPr lvl="0" algn="ctr">
              <a:spcBef>
                <a:spcPts val="0"/>
              </a:spcBef>
              <a:spcAft>
                <a:spcPts val="0"/>
              </a:spcAft>
              <a:buSzPts val="4400"/>
              <a:buNone/>
              <a:defRPr sz="4400"/>
            </a:lvl1pPr>
            <a:lvl2pPr lvl="1" algn="ctr">
              <a:spcBef>
                <a:spcPts val="0"/>
              </a:spcBef>
              <a:spcAft>
                <a:spcPts val="0"/>
              </a:spcAft>
              <a:buSzPts val="4400"/>
              <a:buNone/>
              <a:defRPr sz="4400"/>
            </a:lvl2pPr>
            <a:lvl3pPr lvl="2" algn="ctr">
              <a:spcBef>
                <a:spcPts val="0"/>
              </a:spcBef>
              <a:spcAft>
                <a:spcPts val="0"/>
              </a:spcAft>
              <a:buSzPts val="4400"/>
              <a:buNone/>
              <a:defRPr sz="4400"/>
            </a:lvl3pPr>
            <a:lvl4pPr lvl="3" algn="ctr">
              <a:spcBef>
                <a:spcPts val="0"/>
              </a:spcBef>
              <a:spcAft>
                <a:spcPts val="0"/>
              </a:spcAft>
              <a:buSzPts val="4400"/>
              <a:buNone/>
              <a:defRPr sz="4400"/>
            </a:lvl4pPr>
            <a:lvl5pPr lvl="4" algn="ctr">
              <a:spcBef>
                <a:spcPts val="0"/>
              </a:spcBef>
              <a:spcAft>
                <a:spcPts val="0"/>
              </a:spcAft>
              <a:buSzPts val="4400"/>
              <a:buNone/>
              <a:defRPr sz="4400"/>
            </a:lvl5pPr>
            <a:lvl6pPr lvl="5" algn="ctr">
              <a:spcBef>
                <a:spcPts val="0"/>
              </a:spcBef>
              <a:spcAft>
                <a:spcPts val="0"/>
              </a:spcAft>
              <a:buSzPts val="4400"/>
              <a:buNone/>
              <a:defRPr sz="4400"/>
            </a:lvl6pPr>
            <a:lvl7pPr lvl="6" algn="ctr">
              <a:spcBef>
                <a:spcPts val="0"/>
              </a:spcBef>
              <a:spcAft>
                <a:spcPts val="0"/>
              </a:spcAft>
              <a:buSzPts val="4400"/>
              <a:buNone/>
              <a:defRPr sz="4400"/>
            </a:lvl7pPr>
            <a:lvl8pPr lvl="7" algn="ctr">
              <a:spcBef>
                <a:spcPts val="0"/>
              </a:spcBef>
              <a:spcAft>
                <a:spcPts val="0"/>
              </a:spcAft>
              <a:buSzPts val="4400"/>
              <a:buNone/>
              <a:defRPr sz="4400"/>
            </a:lvl8pPr>
            <a:lvl9pPr lvl="8" algn="ctr">
              <a:spcBef>
                <a:spcPts val="0"/>
              </a:spcBef>
              <a:spcAft>
                <a:spcPts val="0"/>
              </a:spcAft>
              <a:buSzPts val="4400"/>
              <a:buNone/>
              <a:defRPr sz="44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6675" lIns="96675" spcFirstLastPara="1" rIns="96675" wrap="square" tIns="96675">
            <a:noAutofit/>
          </a:bodyPr>
          <a:lstStyle>
            <a:lvl1pPr lvl="0" algn="ctr">
              <a:lnSpc>
                <a:spcPct val="100000"/>
              </a:lnSpc>
              <a:spcBef>
                <a:spcPts val="0"/>
              </a:spcBef>
              <a:spcAft>
                <a:spcPts val="0"/>
              </a:spcAft>
              <a:buSzPts val="2200"/>
              <a:buNone/>
              <a:defRPr sz="2200"/>
            </a:lvl1pPr>
            <a:lvl2pPr lvl="1" algn="ctr">
              <a:lnSpc>
                <a:spcPct val="100000"/>
              </a:lnSpc>
              <a:spcBef>
                <a:spcPts val="0"/>
              </a:spcBef>
              <a:spcAft>
                <a:spcPts val="0"/>
              </a:spcAft>
              <a:buSzPts val="2200"/>
              <a:buNone/>
              <a:defRPr sz="2200"/>
            </a:lvl2pPr>
            <a:lvl3pPr lvl="2" algn="ctr">
              <a:lnSpc>
                <a:spcPct val="100000"/>
              </a:lnSpc>
              <a:spcBef>
                <a:spcPts val="0"/>
              </a:spcBef>
              <a:spcAft>
                <a:spcPts val="0"/>
              </a:spcAft>
              <a:buSzPts val="2200"/>
              <a:buNone/>
              <a:defRPr sz="2200"/>
            </a:lvl3pPr>
            <a:lvl4pPr lvl="3" algn="ctr">
              <a:lnSpc>
                <a:spcPct val="100000"/>
              </a:lnSpc>
              <a:spcBef>
                <a:spcPts val="0"/>
              </a:spcBef>
              <a:spcAft>
                <a:spcPts val="0"/>
              </a:spcAft>
              <a:buSzPts val="2200"/>
              <a:buNone/>
              <a:defRPr sz="2200"/>
            </a:lvl4pPr>
            <a:lvl5pPr lvl="4" algn="ctr">
              <a:lnSpc>
                <a:spcPct val="100000"/>
              </a:lnSpc>
              <a:spcBef>
                <a:spcPts val="0"/>
              </a:spcBef>
              <a:spcAft>
                <a:spcPts val="0"/>
              </a:spcAft>
              <a:buSzPts val="2200"/>
              <a:buNone/>
              <a:defRPr sz="2200"/>
            </a:lvl5pPr>
            <a:lvl6pPr lvl="5" algn="ctr">
              <a:lnSpc>
                <a:spcPct val="100000"/>
              </a:lnSpc>
              <a:spcBef>
                <a:spcPts val="0"/>
              </a:spcBef>
              <a:spcAft>
                <a:spcPts val="0"/>
              </a:spcAft>
              <a:buSzPts val="2200"/>
              <a:buNone/>
              <a:defRPr sz="2200"/>
            </a:lvl6pPr>
            <a:lvl7pPr lvl="6" algn="ctr">
              <a:lnSpc>
                <a:spcPct val="100000"/>
              </a:lnSpc>
              <a:spcBef>
                <a:spcPts val="0"/>
              </a:spcBef>
              <a:spcAft>
                <a:spcPts val="0"/>
              </a:spcAft>
              <a:buSzPts val="2200"/>
              <a:buNone/>
              <a:defRPr sz="2200"/>
            </a:lvl7pPr>
            <a:lvl8pPr lvl="7" algn="ctr">
              <a:lnSpc>
                <a:spcPct val="100000"/>
              </a:lnSpc>
              <a:spcBef>
                <a:spcPts val="0"/>
              </a:spcBef>
              <a:spcAft>
                <a:spcPts val="0"/>
              </a:spcAft>
              <a:buSzPts val="2200"/>
              <a:buNone/>
              <a:defRPr sz="2200"/>
            </a:lvl8pPr>
            <a:lvl9pPr lvl="8" algn="ctr">
              <a:lnSpc>
                <a:spcPct val="100000"/>
              </a:lnSpc>
              <a:spcBef>
                <a:spcPts val="0"/>
              </a:spcBef>
              <a:spcAft>
                <a:spcPts val="0"/>
              </a:spcAft>
              <a:buSzPts val="2200"/>
              <a:buNone/>
              <a:defRPr sz="22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6675" lIns="96675" spcFirstLastPara="1" rIns="96675" wrap="square" tIns="96675">
            <a:noAutofit/>
          </a:bodyPr>
          <a:lstStyle>
            <a:lvl1pPr indent="-349250" lvl="0" marL="457200">
              <a:spcBef>
                <a:spcPts val="0"/>
              </a:spcBef>
              <a:spcAft>
                <a:spcPts val="0"/>
              </a:spcAft>
              <a:buSzPts val="1900"/>
              <a:buChar char="●"/>
              <a:defRPr/>
            </a:lvl1pPr>
            <a:lvl2pPr indent="-323850" lvl="1" marL="914400">
              <a:spcBef>
                <a:spcPts val="1700"/>
              </a:spcBef>
              <a:spcAft>
                <a:spcPts val="0"/>
              </a:spcAft>
              <a:buSzPts val="1500"/>
              <a:buChar char="○"/>
              <a:defRPr/>
            </a:lvl2pPr>
            <a:lvl3pPr indent="-323850" lvl="2" marL="1371600">
              <a:spcBef>
                <a:spcPts val="1700"/>
              </a:spcBef>
              <a:spcAft>
                <a:spcPts val="0"/>
              </a:spcAft>
              <a:buSzPts val="1500"/>
              <a:buChar char="■"/>
              <a:defRPr/>
            </a:lvl3pPr>
            <a:lvl4pPr indent="-323850" lvl="3" marL="1828800">
              <a:spcBef>
                <a:spcPts val="1700"/>
              </a:spcBef>
              <a:spcAft>
                <a:spcPts val="0"/>
              </a:spcAft>
              <a:buSzPts val="1500"/>
              <a:buChar char="●"/>
              <a:defRPr/>
            </a:lvl4pPr>
            <a:lvl5pPr indent="-323850" lvl="4" marL="2286000">
              <a:spcBef>
                <a:spcPts val="1700"/>
              </a:spcBef>
              <a:spcAft>
                <a:spcPts val="0"/>
              </a:spcAft>
              <a:buSzPts val="1500"/>
              <a:buChar char="○"/>
              <a:defRPr/>
            </a:lvl5pPr>
            <a:lvl6pPr indent="-323850" lvl="5" marL="2743200">
              <a:spcBef>
                <a:spcPts val="1700"/>
              </a:spcBef>
              <a:spcAft>
                <a:spcPts val="0"/>
              </a:spcAft>
              <a:buSzPts val="1500"/>
              <a:buChar char="■"/>
              <a:defRPr/>
            </a:lvl6pPr>
            <a:lvl7pPr indent="-323850" lvl="6" marL="3200400">
              <a:spcBef>
                <a:spcPts val="1700"/>
              </a:spcBef>
              <a:spcAft>
                <a:spcPts val="0"/>
              </a:spcAft>
              <a:buSzPts val="1500"/>
              <a:buChar char="●"/>
              <a:defRPr/>
            </a:lvl7pPr>
            <a:lvl8pPr indent="-323850" lvl="7" marL="3657600">
              <a:spcBef>
                <a:spcPts val="1700"/>
              </a:spcBef>
              <a:spcAft>
                <a:spcPts val="0"/>
              </a:spcAft>
              <a:buSzPts val="1500"/>
              <a:buChar char="○"/>
              <a:defRPr/>
            </a:lvl8pPr>
            <a:lvl9pPr indent="-323850" lvl="8" marL="4114800">
              <a:spcBef>
                <a:spcPts val="1700"/>
              </a:spcBef>
              <a:spcAft>
                <a:spcPts val="1700"/>
              </a:spcAft>
              <a:buSzPts val="1500"/>
              <a:buChar char="■"/>
              <a:defRPr/>
            </a:lvl9pPr>
          </a:lstStyle>
          <a:p/>
        </p:txBody>
      </p:sp>
      <p:sp>
        <p:nvSpPr>
          <p:cNvPr id="40" name="Google Shape;40;p9"/>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6675" lIns="96675" spcFirstLastPara="1" rIns="96675" wrap="square" tIns="96675">
            <a:noAutofit/>
          </a:bodyPr>
          <a:lstStyle>
            <a:lvl1pPr indent="-228600" lvl="0" marL="457200">
              <a:lnSpc>
                <a:spcPct val="100000"/>
              </a:lnSpc>
              <a:spcBef>
                <a:spcPts val="0"/>
              </a:spcBef>
              <a:spcAft>
                <a:spcPts val="0"/>
              </a:spcAft>
              <a:buSzPts val="1900"/>
              <a:buNone/>
              <a:defRPr/>
            </a:lvl1pPr>
          </a:lstStyle>
          <a:p/>
        </p:txBody>
      </p:sp>
      <p:sp>
        <p:nvSpPr>
          <p:cNvPr id="43" name="Google Shape;43;p10"/>
          <p:cNvSpPr txBox="1"/>
          <p:nvPr>
            <p:ph idx="12" type="sldNum"/>
          </p:nvPr>
        </p:nvSpPr>
        <p:spPr>
          <a:xfrm>
            <a:off x="7201589" y="9119180"/>
            <a:ext cx="466200" cy="769800"/>
          </a:xfrm>
          <a:prstGeom prst="rect">
            <a:avLst/>
          </a:prstGeom>
        </p:spPr>
        <p:txBody>
          <a:bodyPr anchorCtr="0" anchor="ctr" bIns="96675" lIns="96675" spcFirstLastPara="1" rIns="96675" wrap="square" tIns="9667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6675" lIns="96675" spcFirstLastPara="1" rIns="96675" wrap="square" tIns="96675">
            <a:noAutofit/>
          </a:bodyPr>
          <a:lstStyle>
            <a:lvl1pPr lvl="0">
              <a:spcBef>
                <a:spcPts val="0"/>
              </a:spcBef>
              <a:spcAft>
                <a:spcPts val="0"/>
              </a:spcAft>
              <a:buClr>
                <a:schemeClr val="dk1"/>
              </a:buClr>
              <a:buSzPts val="3000"/>
              <a:buNone/>
              <a:defRPr sz="3000">
                <a:solidFill>
                  <a:schemeClr val="dk1"/>
                </a:solidFill>
              </a:defRPr>
            </a:lvl1pPr>
            <a:lvl2pPr lvl="1">
              <a:spcBef>
                <a:spcPts val="0"/>
              </a:spcBef>
              <a:spcAft>
                <a:spcPts val="0"/>
              </a:spcAft>
              <a:buClr>
                <a:schemeClr val="dk1"/>
              </a:buClr>
              <a:buSzPts val="3000"/>
              <a:buNone/>
              <a:defRPr sz="3000">
                <a:solidFill>
                  <a:schemeClr val="dk1"/>
                </a:solidFill>
              </a:defRPr>
            </a:lvl2pPr>
            <a:lvl3pPr lvl="2">
              <a:spcBef>
                <a:spcPts val="0"/>
              </a:spcBef>
              <a:spcAft>
                <a:spcPts val="0"/>
              </a:spcAft>
              <a:buClr>
                <a:schemeClr val="dk1"/>
              </a:buClr>
              <a:buSzPts val="3000"/>
              <a:buNone/>
              <a:defRPr sz="3000">
                <a:solidFill>
                  <a:schemeClr val="dk1"/>
                </a:solidFill>
              </a:defRPr>
            </a:lvl3pPr>
            <a:lvl4pPr lvl="3">
              <a:spcBef>
                <a:spcPts val="0"/>
              </a:spcBef>
              <a:spcAft>
                <a:spcPts val="0"/>
              </a:spcAft>
              <a:buClr>
                <a:schemeClr val="dk1"/>
              </a:buClr>
              <a:buSzPts val="3000"/>
              <a:buNone/>
              <a:defRPr sz="3000">
                <a:solidFill>
                  <a:schemeClr val="dk1"/>
                </a:solidFill>
              </a:defRPr>
            </a:lvl4pPr>
            <a:lvl5pPr lvl="4">
              <a:spcBef>
                <a:spcPts val="0"/>
              </a:spcBef>
              <a:spcAft>
                <a:spcPts val="0"/>
              </a:spcAft>
              <a:buClr>
                <a:schemeClr val="dk1"/>
              </a:buClr>
              <a:buSzPts val="3000"/>
              <a:buNone/>
              <a:defRPr sz="3000">
                <a:solidFill>
                  <a:schemeClr val="dk1"/>
                </a:solidFill>
              </a:defRPr>
            </a:lvl5pPr>
            <a:lvl6pPr lvl="5">
              <a:spcBef>
                <a:spcPts val="0"/>
              </a:spcBef>
              <a:spcAft>
                <a:spcPts val="0"/>
              </a:spcAft>
              <a:buClr>
                <a:schemeClr val="dk1"/>
              </a:buClr>
              <a:buSzPts val="3000"/>
              <a:buNone/>
              <a:defRPr sz="3000">
                <a:solidFill>
                  <a:schemeClr val="dk1"/>
                </a:solidFill>
              </a:defRPr>
            </a:lvl6pPr>
            <a:lvl7pPr lvl="6">
              <a:spcBef>
                <a:spcPts val="0"/>
              </a:spcBef>
              <a:spcAft>
                <a:spcPts val="0"/>
              </a:spcAft>
              <a:buClr>
                <a:schemeClr val="dk1"/>
              </a:buClr>
              <a:buSzPts val="3000"/>
              <a:buNone/>
              <a:defRPr sz="3000">
                <a:solidFill>
                  <a:schemeClr val="dk1"/>
                </a:solidFill>
              </a:defRPr>
            </a:lvl7pPr>
            <a:lvl8pPr lvl="7">
              <a:spcBef>
                <a:spcPts val="0"/>
              </a:spcBef>
              <a:spcAft>
                <a:spcPts val="0"/>
              </a:spcAft>
              <a:buClr>
                <a:schemeClr val="dk1"/>
              </a:buClr>
              <a:buSzPts val="3000"/>
              <a:buNone/>
              <a:defRPr sz="3000">
                <a:solidFill>
                  <a:schemeClr val="dk1"/>
                </a:solidFill>
              </a:defRPr>
            </a:lvl8pPr>
            <a:lvl9pPr lvl="8">
              <a:spcBef>
                <a:spcPts val="0"/>
              </a:spcBef>
              <a:spcAft>
                <a:spcPts val="0"/>
              </a:spcAft>
              <a:buClr>
                <a:schemeClr val="dk1"/>
              </a:buClr>
              <a:buSzPts val="3000"/>
              <a:buNone/>
              <a:defRPr sz="30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6675" lIns="96675" spcFirstLastPara="1" rIns="96675" wrap="square" tIns="96675">
            <a:noAutofit/>
          </a:bodyPr>
          <a:lstStyle>
            <a:lvl1pPr indent="-349250" lvl="0" marL="457200">
              <a:lnSpc>
                <a:spcPct val="115000"/>
              </a:lnSpc>
              <a:spcBef>
                <a:spcPts val="0"/>
              </a:spcBef>
              <a:spcAft>
                <a:spcPts val="0"/>
              </a:spcAft>
              <a:buClr>
                <a:schemeClr val="dk2"/>
              </a:buClr>
              <a:buSzPts val="1900"/>
              <a:buChar char="●"/>
              <a:defRPr sz="1900">
                <a:solidFill>
                  <a:schemeClr val="dk2"/>
                </a:solidFill>
              </a:defRPr>
            </a:lvl1pPr>
            <a:lvl2pPr indent="-323850" lvl="1" marL="914400">
              <a:lnSpc>
                <a:spcPct val="115000"/>
              </a:lnSpc>
              <a:spcBef>
                <a:spcPts val="1700"/>
              </a:spcBef>
              <a:spcAft>
                <a:spcPts val="0"/>
              </a:spcAft>
              <a:buClr>
                <a:schemeClr val="dk2"/>
              </a:buClr>
              <a:buSzPts val="1500"/>
              <a:buChar char="○"/>
              <a:defRPr sz="1500">
                <a:solidFill>
                  <a:schemeClr val="dk2"/>
                </a:solidFill>
              </a:defRPr>
            </a:lvl2pPr>
            <a:lvl3pPr indent="-323850" lvl="2" marL="1371600">
              <a:lnSpc>
                <a:spcPct val="115000"/>
              </a:lnSpc>
              <a:spcBef>
                <a:spcPts val="1700"/>
              </a:spcBef>
              <a:spcAft>
                <a:spcPts val="0"/>
              </a:spcAft>
              <a:buClr>
                <a:schemeClr val="dk2"/>
              </a:buClr>
              <a:buSzPts val="1500"/>
              <a:buChar char="■"/>
              <a:defRPr sz="1500">
                <a:solidFill>
                  <a:schemeClr val="dk2"/>
                </a:solidFill>
              </a:defRPr>
            </a:lvl3pPr>
            <a:lvl4pPr indent="-323850" lvl="3" marL="1828800">
              <a:lnSpc>
                <a:spcPct val="115000"/>
              </a:lnSpc>
              <a:spcBef>
                <a:spcPts val="1700"/>
              </a:spcBef>
              <a:spcAft>
                <a:spcPts val="0"/>
              </a:spcAft>
              <a:buClr>
                <a:schemeClr val="dk2"/>
              </a:buClr>
              <a:buSzPts val="1500"/>
              <a:buChar char="●"/>
              <a:defRPr sz="1500">
                <a:solidFill>
                  <a:schemeClr val="dk2"/>
                </a:solidFill>
              </a:defRPr>
            </a:lvl4pPr>
            <a:lvl5pPr indent="-323850" lvl="4" marL="2286000">
              <a:lnSpc>
                <a:spcPct val="115000"/>
              </a:lnSpc>
              <a:spcBef>
                <a:spcPts val="1700"/>
              </a:spcBef>
              <a:spcAft>
                <a:spcPts val="0"/>
              </a:spcAft>
              <a:buClr>
                <a:schemeClr val="dk2"/>
              </a:buClr>
              <a:buSzPts val="1500"/>
              <a:buChar char="○"/>
              <a:defRPr sz="1500">
                <a:solidFill>
                  <a:schemeClr val="dk2"/>
                </a:solidFill>
              </a:defRPr>
            </a:lvl5pPr>
            <a:lvl6pPr indent="-323850" lvl="5" marL="2743200">
              <a:lnSpc>
                <a:spcPct val="115000"/>
              </a:lnSpc>
              <a:spcBef>
                <a:spcPts val="1700"/>
              </a:spcBef>
              <a:spcAft>
                <a:spcPts val="0"/>
              </a:spcAft>
              <a:buClr>
                <a:schemeClr val="dk2"/>
              </a:buClr>
              <a:buSzPts val="1500"/>
              <a:buChar char="■"/>
              <a:defRPr sz="1500">
                <a:solidFill>
                  <a:schemeClr val="dk2"/>
                </a:solidFill>
              </a:defRPr>
            </a:lvl6pPr>
            <a:lvl7pPr indent="-323850" lvl="6" marL="3200400">
              <a:lnSpc>
                <a:spcPct val="115000"/>
              </a:lnSpc>
              <a:spcBef>
                <a:spcPts val="1700"/>
              </a:spcBef>
              <a:spcAft>
                <a:spcPts val="0"/>
              </a:spcAft>
              <a:buClr>
                <a:schemeClr val="dk2"/>
              </a:buClr>
              <a:buSzPts val="1500"/>
              <a:buChar char="●"/>
              <a:defRPr sz="1500">
                <a:solidFill>
                  <a:schemeClr val="dk2"/>
                </a:solidFill>
              </a:defRPr>
            </a:lvl7pPr>
            <a:lvl8pPr indent="-323850" lvl="7" marL="3657600">
              <a:lnSpc>
                <a:spcPct val="115000"/>
              </a:lnSpc>
              <a:spcBef>
                <a:spcPts val="1700"/>
              </a:spcBef>
              <a:spcAft>
                <a:spcPts val="0"/>
              </a:spcAft>
              <a:buClr>
                <a:schemeClr val="dk2"/>
              </a:buClr>
              <a:buSzPts val="1500"/>
              <a:buChar char="○"/>
              <a:defRPr sz="1500">
                <a:solidFill>
                  <a:schemeClr val="dk2"/>
                </a:solidFill>
              </a:defRPr>
            </a:lvl8pPr>
            <a:lvl9pPr indent="-323850" lvl="8" marL="4114800">
              <a:lnSpc>
                <a:spcPct val="115000"/>
              </a:lnSpc>
              <a:spcBef>
                <a:spcPts val="1700"/>
              </a:spcBef>
              <a:spcAft>
                <a:spcPts val="1700"/>
              </a:spcAft>
              <a:buClr>
                <a:schemeClr val="dk2"/>
              </a:buClr>
              <a:buSzPts val="1500"/>
              <a:buChar char="■"/>
              <a:defRPr sz="1500">
                <a:solidFill>
                  <a:schemeClr val="dk2"/>
                </a:solidFill>
              </a:defRPr>
            </a:lvl9pPr>
          </a:lstStyle>
          <a:p/>
        </p:txBody>
      </p:sp>
      <p:sp>
        <p:nvSpPr>
          <p:cNvPr id="8" name="Google Shape;8;p1"/>
          <p:cNvSpPr txBox="1"/>
          <p:nvPr>
            <p:ph idx="12" type="sldNum"/>
          </p:nvPr>
        </p:nvSpPr>
        <p:spPr>
          <a:xfrm>
            <a:off x="7201589" y="9119180"/>
            <a:ext cx="466200" cy="769800"/>
          </a:xfrm>
          <a:prstGeom prst="rect">
            <a:avLst/>
          </a:prstGeom>
          <a:noFill/>
          <a:ln>
            <a:noFill/>
          </a:ln>
        </p:spPr>
        <p:txBody>
          <a:bodyPr anchorCtr="0" anchor="ctr" bIns="96675" lIns="96675" spcFirstLastPara="1" rIns="96675" wrap="square" tIns="96675">
            <a:noAutofit/>
          </a:bodyPr>
          <a:lstStyle>
            <a:lvl1pPr lvl="0" algn="r">
              <a:buNone/>
              <a:defRPr sz="1100">
                <a:solidFill>
                  <a:schemeClr val="dk2"/>
                </a:solidFill>
              </a:defRPr>
            </a:lvl1pPr>
            <a:lvl2pPr lvl="1" algn="r">
              <a:buNone/>
              <a:defRPr sz="1100">
                <a:solidFill>
                  <a:schemeClr val="dk2"/>
                </a:solidFill>
              </a:defRPr>
            </a:lvl2pPr>
            <a:lvl3pPr lvl="2" algn="r">
              <a:buNone/>
              <a:defRPr sz="1100">
                <a:solidFill>
                  <a:schemeClr val="dk2"/>
                </a:solidFill>
              </a:defRPr>
            </a:lvl3pPr>
            <a:lvl4pPr lvl="3" algn="r">
              <a:buNone/>
              <a:defRPr sz="1100">
                <a:solidFill>
                  <a:schemeClr val="dk2"/>
                </a:solidFill>
              </a:defRPr>
            </a:lvl4pPr>
            <a:lvl5pPr lvl="4" algn="r">
              <a:buNone/>
              <a:defRPr sz="1100">
                <a:solidFill>
                  <a:schemeClr val="dk2"/>
                </a:solidFill>
              </a:defRPr>
            </a:lvl5pPr>
            <a:lvl6pPr lvl="5" algn="r">
              <a:buNone/>
              <a:defRPr sz="1100">
                <a:solidFill>
                  <a:schemeClr val="dk2"/>
                </a:solidFill>
              </a:defRPr>
            </a:lvl6pPr>
            <a:lvl7pPr lvl="6" algn="r">
              <a:buNone/>
              <a:defRPr sz="1100">
                <a:solidFill>
                  <a:schemeClr val="dk2"/>
                </a:solidFill>
              </a:defRPr>
            </a:lvl7pPr>
            <a:lvl8pPr lvl="7" algn="r">
              <a:buNone/>
              <a:defRPr sz="1100">
                <a:solidFill>
                  <a:schemeClr val="dk2"/>
                </a:solidFill>
              </a:defRPr>
            </a:lvl8pPr>
            <a:lvl9pPr lvl="8" algn="r">
              <a:buNone/>
              <a:defRPr sz="11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8.png"/><Relationship Id="rId4" Type="http://schemas.openxmlformats.org/officeDocument/2006/relationships/image" Target="../media/image7.png"/><Relationship Id="rId10" Type="http://schemas.openxmlformats.org/officeDocument/2006/relationships/image" Target="../media/image10.png"/><Relationship Id="rId9" Type="http://schemas.openxmlformats.org/officeDocument/2006/relationships/image" Target="../media/image5.png"/><Relationship Id="rId5" Type="http://schemas.openxmlformats.org/officeDocument/2006/relationships/image" Target="../media/image2.png"/><Relationship Id="rId6" Type="http://schemas.openxmlformats.org/officeDocument/2006/relationships/image" Target="../media/image1.png"/><Relationship Id="rId7" Type="http://schemas.openxmlformats.org/officeDocument/2006/relationships/image" Target="../media/image3.png"/><Relationship Id="rId8"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12.png"/><Relationship Id="rId7" Type="http://schemas.openxmlformats.org/officeDocument/2006/relationships/image" Target="../media/image11.png"/><Relationship Id="rId8"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2.png"/><Relationship Id="rId4" Type="http://schemas.openxmlformats.org/officeDocument/2006/relationships/image" Target="../media/image18.png"/><Relationship Id="rId5"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png"/><Relationship Id="rId4" Type="http://schemas.openxmlformats.org/officeDocument/2006/relationships/image" Target="../media/image13.png"/><Relationship Id="rId11" Type="http://schemas.openxmlformats.org/officeDocument/2006/relationships/image" Target="../media/image20.png"/><Relationship Id="rId10" Type="http://schemas.openxmlformats.org/officeDocument/2006/relationships/image" Target="../media/image14.png"/><Relationship Id="rId12" Type="http://schemas.openxmlformats.org/officeDocument/2006/relationships/image" Target="../media/image17.png"/><Relationship Id="rId9" Type="http://schemas.openxmlformats.org/officeDocument/2006/relationships/image" Target="../media/image15.png"/><Relationship Id="rId5" Type="http://schemas.openxmlformats.org/officeDocument/2006/relationships/hyperlink" Target="https://blogs.loc.gov/headlinesandheroes/2020/06/harriet-tubman-conductor-on-the-underground-railroad/" TargetMode="External"/><Relationship Id="rId6" Type="http://schemas.openxmlformats.org/officeDocument/2006/relationships/image" Target="../media/image16.png"/><Relationship Id="rId7" Type="http://schemas.openxmlformats.org/officeDocument/2006/relationships/image" Target="../media/image12.png"/><Relationship Id="rId8" Type="http://schemas.openxmlformats.org/officeDocument/2006/relationships/image" Target="../media/image1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pic>
        <p:nvPicPr>
          <p:cNvPr id="54" name="Google Shape;54;p13"/>
          <p:cNvPicPr preferRelativeResize="0"/>
          <p:nvPr/>
        </p:nvPicPr>
        <p:blipFill rotWithShape="1">
          <a:blip r:embed="rId3">
            <a:alphaModFix/>
          </a:blip>
          <a:srcRect b="17341" l="0" r="0" t="0"/>
          <a:stretch/>
        </p:blipFill>
        <p:spPr>
          <a:xfrm>
            <a:off x="1584605" y="1790087"/>
            <a:ext cx="1009500" cy="1157101"/>
          </a:xfrm>
          <a:prstGeom prst="rect">
            <a:avLst/>
          </a:prstGeom>
          <a:noFill/>
          <a:ln>
            <a:noFill/>
          </a:ln>
        </p:spPr>
      </p:pic>
      <p:pic>
        <p:nvPicPr>
          <p:cNvPr id="55" name="Google Shape;55;p13"/>
          <p:cNvPicPr preferRelativeResize="0"/>
          <p:nvPr/>
        </p:nvPicPr>
        <p:blipFill rotWithShape="1">
          <a:blip r:embed="rId4">
            <a:alphaModFix/>
          </a:blip>
          <a:srcRect b="14037" l="0" r="0" t="0"/>
          <a:stretch/>
        </p:blipFill>
        <p:spPr>
          <a:xfrm>
            <a:off x="381550" y="1790087"/>
            <a:ext cx="1009500" cy="1157100"/>
          </a:xfrm>
          <a:prstGeom prst="rect">
            <a:avLst/>
          </a:prstGeom>
          <a:noFill/>
          <a:ln>
            <a:noFill/>
          </a:ln>
        </p:spPr>
      </p:pic>
      <p:pic>
        <p:nvPicPr>
          <p:cNvPr id="56" name="Google Shape;56;p13"/>
          <p:cNvPicPr preferRelativeResize="0"/>
          <p:nvPr/>
        </p:nvPicPr>
        <p:blipFill>
          <a:blip r:embed="rId5">
            <a:alphaModFix/>
          </a:blip>
          <a:stretch>
            <a:fillRect/>
          </a:stretch>
        </p:blipFill>
        <p:spPr>
          <a:xfrm>
            <a:off x="381544" y="9348271"/>
            <a:ext cx="431174" cy="431174"/>
          </a:xfrm>
          <a:prstGeom prst="rect">
            <a:avLst/>
          </a:prstGeom>
          <a:noFill/>
          <a:ln>
            <a:noFill/>
          </a:ln>
        </p:spPr>
      </p:pic>
      <p:sp>
        <p:nvSpPr>
          <p:cNvPr id="57" name="Google Shape;57;p13"/>
          <p:cNvSpPr txBox="1"/>
          <p:nvPr/>
        </p:nvSpPr>
        <p:spPr>
          <a:xfrm>
            <a:off x="731000" y="3483738"/>
            <a:ext cx="6310500" cy="10896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2000">
                <a:solidFill>
                  <a:schemeClr val="dk1"/>
                </a:solidFill>
                <a:latin typeface="Halant"/>
                <a:ea typeface="Halant"/>
                <a:cs typeface="Halant"/>
                <a:sym typeface="Halant"/>
              </a:rPr>
              <a:t>How did the unique experiences and perspectives of abolitionists shape their efforts in the movement?</a:t>
            </a:r>
            <a:endParaRPr b="1" sz="2000">
              <a:solidFill>
                <a:schemeClr val="dk1"/>
              </a:solidFill>
              <a:latin typeface="Halant"/>
              <a:ea typeface="Halant"/>
              <a:cs typeface="Halant"/>
              <a:sym typeface="Halant"/>
            </a:endParaRPr>
          </a:p>
        </p:txBody>
      </p:sp>
      <p:sp>
        <p:nvSpPr>
          <p:cNvPr id="58" name="Google Shape;58;p13"/>
          <p:cNvSpPr txBox="1"/>
          <p:nvPr/>
        </p:nvSpPr>
        <p:spPr>
          <a:xfrm>
            <a:off x="0" y="0"/>
            <a:ext cx="7772400" cy="16506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None/>
            </a:pPr>
            <a:r>
              <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1700">
                <a:latin typeface="Halant"/>
                <a:ea typeface="Halant"/>
                <a:cs typeface="Halant"/>
                <a:sym typeface="Halant"/>
              </a:rPr>
              <a:t>Mini Research Project</a:t>
            </a:r>
            <a:endParaRPr sz="1700">
              <a:solidFill>
                <a:srgbClr val="000000"/>
              </a:solidFill>
              <a:latin typeface="Halant"/>
              <a:ea typeface="Halant"/>
              <a:cs typeface="Halant"/>
              <a:sym typeface="Halant"/>
            </a:endParaRPr>
          </a:p>
          <a:p>
            <a:pPr indent="0" lvl="0" marL="0" rtl="0" algn="ctr">
              <a:spcBef>
                <a:spcPts val="0"/>
              </a:spcBef>
              <a:spcAft>
                <a:spcPts val="0"/>
              </a:spcAft>
              <a:buNone/>
            </a:pPr>
            <a:r>
              <a:rPr lang="en" sz="2500">
                <a:latin typeface="Plus Jakarta Sans Medium"/>
                <a:ea typeface="Plus Jakarta Sans Medium"/>
                <a:cs typeface="Plus Jakarta Sans Medium"/>
                <a:sym typeface="Plus Jakarta Sans Medium"/>
              </a:rPr>
              <a:t>The Abolitionists- Part A</a:t>
            </a:r>
            <a:endParaRPr sz="1500">
              <a:solidFill>
                <a:srgbClr val="000000"/>
              </a:solidFill>
              <a:latin typeface="Plus Jakarta Sans Medium"/>
              <a:ea typeface="Plus Jakarta Sans Medium"/>
              <a:cs typeface="Plus Jakarta Sans Medium"/>
              <a:sym typeface="Plus Jakarta Sans Medium"/>
            </a:endParaRPr>
          </a:p>
        </p:txBody>
      </p:sp>
      <p:pic>
        <p:nvPicPr>
          <p:cNvPr id="59" name="Google Shape;59;p13"/>
          <p:cNvPicPr preferRelativeResize="0"/>
          <p:nvPr/>
        </p:nvPicPr>
        <p:blipFill>
          <a:blip r:embed="rId6">
            <a:alphaModFix/>
          </a:blip>
          <a:stretch>
            <a:fillRect/>
          </a:stretch>
        </p:blipFill>
        <p:spPr>
          <a:xfrm>
            <a:off x="216272" y="230997"/>
            <a:ext cx="1056536" cy="438114"/>
          </a:xfrm>
          <a:prstGeom prst="rect">
            <a:avLst/>
          </a:prstGeom>
          <a:noFill/>
          <a:ln>
            <a:noFill/>
          </a:ln>
        </p:spPr>
      </p:pic>
      <p:sp>
        <p:nvSpPr>
          <p:cNvPr id="60" name="Google Shape;60;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61" name="Google Shape;61;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62" name="Google Shape;62;p13"/>
          <p:cNvSpPr txBox="1"/>
          <p:nvPr/>
        </p:nvSpPr>
        <p:spPr>
          <a:xfrm>
            <a:off x="913625" y="4645675"/>
            <a:ext cx="5928900" cy="569700"/>
          </a:xfrm>
          <a:prstGeom prst="rect">
            <a:avLst/>
          </a:prstGeom>
          <a:noFill/>
          <a:ln>
            <a:noFill/>
          </a:ln>
        </p:spPr>
        <p:txBody>
          <a:bodyPr anchorCtr="0" anchor="ctr" bIns="116050" lIns="116050" spcFirstLastPara="1" rIns="116050" wrap="square" tIns="116050">
            <a:noAutofit/>
          </a:bodyPr>
          <a:lstStyle/>
          <a:p>
            <a:pPr indent="0" lvl="0" marL="0" rtl="0" algn="l">
              <a:spcBef>
                <a:spcPts val="0"/>
              </a:spcBef>
              <a:spcAft>
                <a:spcPts val="0"/>
              </a:spcAft>
              <a:buNone/>
            </a:pPr>
            <a:r>
              <a:rPr b="1" lang="en" sz="1200">
                <a:solidFill>
                  <a:schemeClr val="dk1"/>
                </a:solidFill>
                <a:latin typeface="Inter"/>
                <a:ea typeface="Inter"/>
                <a:cs typeface="Inter"/>
                <a:sym typeface="Inter"/>
              </a:rPr>
              <a:t>Directions</a:t>
            </a:r>
            <a:r>
              <a:rPr lang="en" sz="1200">
                <a:solidFill>
                  <a:schemeClr val="dk1"/>
                </a:solidFill>
                <a:latin typeface="Inter"/>
                <a:ea typeface="Inter"/>
                <a:cs typeface="Inter"/>
                <a:sym typeface="Inter"/>
              </a:rPr>
              <a:t>:</a:t>
            </a:r>
            <a:r>
              <a:rPr lang="en" sz="1200">
                <a:solidFill>
                  <a:schemeClr val="dk1"/>
                </a:solidFill>
                <a:latin typeface="Inter"/>
                <a:ea typeface="Inter"/>
                <a:cs typeface="Inter"/>
                <a:sym typeface="Inter"/>
              </a:rPr>
              <a:t> In this mini research project, practice your research skills to learn more about key aspects of one abolitionist’s life.</a:t>
            </a:r>
            <a:endParaRPr sz="1200">
              <a:solidFill>
                <a:schemeClr val="dk1"/>
              </a:solidFill>
              <a:latin typeface="Inter"/>
              <a:ea typeface="Inter"/>
              <a:cs typeface="Inter"/>
              <a:sym typeface="Inter"/>
            </a:endParaRPr>
          </a:p>
        </p:txBody>
      </p:sp>
      <p:sp>
        <p:nvSpPr>
          <p:cNvPr id="63" name="Google Shape;63;p13"/>
          <p:cNvSpPr txBox="1"/>
          <p:nvPr/>
        </p:nvSpPr>
        <p:spPr>
          <a:xfrm>
            <a:off x="381550" y="294700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Harriet Tubman</a:t>
            </a:r>
            <a:endParaRPr sz="1000">
              <a:latin typeface="Inter"/>
              <a:ea typeface="Inter"/>
              <a:cs typeface="Inter"/>
              <a:sym typeface="Inter"/>
            </a:endParaRPr>
          </a:p>
        </p:txBody>
      </p:sp>
      <p:sp>
        <p:nvSpPr>
          <p:cNvPr id="64" name="Google Shape;64;p13"/>
          <p:cNvSpPr txBox="1"/>
          <p:nvPr/>
        </p:nvSpPr>
        <p:spPr>
          <a:xfrm>
            <a:off x="1584603"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Sojourner Truth</a:t>
            </a:r>
            <a:endParaRPr sz="1000">
              <a:latin typeface="Inter"/>
              <a:ea typeface="Inter"/>
              <a:cs typeface="Inter"/>
              <a:sym typeface="Inter"/>
            </a:endParaRPr>
          </a:p>
        </p:txBody>
      </p:sp>
      <p:sp>
        <p:nvSpPr>
          <p:cNvPr id="65" name="Google Shape;65;p13"/>
          <p:cNvSpPr txBox="1"/>
          <p:nvPr/>
        </p:nvSpPr>
        <p:spPr>
          <a:xfrm>
            <a:off x="2787655"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Frederick Douglass</a:t>
            </a:r>
            <a:endParaRPr sz="1000">
              <a:latin typeface="Inter"/>
              <a:ea typeface="Inter"/>
              <a:cs typeface="Inter"/>
              <a:sym typeface="Inter"/>
            </a:endParaRPr>
          </a:p>
        </p:txBody>
      </p:sp>
      <p:sp>
        <p:nvSpPr>
          <p:cNvPr id="66" name="Google Shape;66;p13"/>
          <p:cNvSpPr txBox="1"/>
          <p:nvPr/>
        </p:nvSpPr>
        <p:spPr>
          <a:xfrm>
            <a:off x="3990708"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Henry Highland Garnet</a:t>
            </a:r>
            <a:endParaRPr sz="1000">
              <a:latin typeface="Inter"/>
              <a:ea typeface="Inter"/>
              <a:cs typeface="Inter"/>
              <a:sym typeface="Inter"/>
            </a:endParaRPr>
          </a:p>
        </p:txBody>
      </p:sp>
      <p:sp>
        <p:nvSpPr>
          <p:cNvPr id="67" name="Google Shape;67;p13"/>
          <p:cNvSpPr txBox="1"/>
          <p:nvPr/>
        </p:nvSpPr>
        <p:spPr>
          <a:xfrm>
            <a:off x="5193760"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William Lloyd Garrison</a:t>
            </a:r>
            <a:endParaRPr sz="1000">
              <a:latin typeface="Inter"/>
              <a:ea typeface="Inter"/>
              <a:cs typeface="Inter"/>
              <a:sym typeface="Inter"/>
            </a:endParaRPr>
          </a:p>
        </p:txBody>
      </p:sp>
      <p:sp>
        <p:nvSpPr>
          <p:cNvPr id="68" name="Google Shape;68;p13"/>
          <p:cNvSpPr txBox="1"/>
          <p:nvPr/>
        </p:nvSpPr>
        <p:spPr>
          <a:xfrm>
            <a:off x="6396813" y="2939850"/>
            <a:ext cx="1009500" cy="200100"/>
          </a:xfrm>
          <a:prstGeom prst="rect">
            <a:avLst/>
          </a:prstGeom>
          <a:noFill/>
          <a:ln>
            <a:noFill/>
          </a:ln>
        </p:spPr>
        <p:txBody>
          <a:bodyPr anchorCtr="0" anchor="t" bIns="91425" lIns="91425" spcFirstLastPara="1" rIns="91425" wrap="square" tIns="64000">
            <a:noAutofit/>
          </a:bodyPr>
          <a:lstStyle/>
          <a:p>
            <a:pPr indent="0" lvl="0" marL="0" rtl="0" algn="ctr">
              <a:spcBef>
                <a:spcPts val="0"/>
              </a:spcBef>
              <a:spcAft>
                <a:spcPts val="0"/>
              </a:spcAft>
              <a:buNone/>
            </a:pPr>
            <a:r>
              <a:rPr lang="en" sz="1000">
                <a:latin typeface="Inter"/>
                <a:ea typeface="Inter"/>
                <a:cs typeface="Inter"/>
                <a:sym typeface="Inter"/>
              </a:rPr>
              <a:t>Sarah Grimké</a:t>
            </a:r>
            <a:endParaRPr sz="1000">
              <a:latin typeface="Inter"/>
              <a:ea typeface="Inter"/>
              <a:cs typeface="Inter"/>
              <a:sym typeface="Inter"/>
            </a:endParaRPr>
          </a:p>
        </p:txBody>
      </p:sp>
      <p:graphicFrame>
        <p:nvGraphicFramePr>
          <p:cNvPr id="69" name="Google Shape;69;p13"/>
          <p:cNvGraphicFramePr/>
          <p:nvPr/>
        </p:nvGraphicFramePr>
        <p:xfrm>
          <a:off x="455300" y="5323500"/>
          <a:ext cx="3000000" cy="3000000"/>
        </p:xfrm>
        <a:graphic>
          <a:graphicData uri="http://schemas.openxmlformats.org/drawingml/2006/table">
            <a:tbl>
              <a:tblPr>
                <a:noFill/>
                <a:tableStyleId>{CE48DF94-50D2-4F11-B97F-CD1495238C68}</a:tableStyleId>
              </a:tblPr>
              <a:tblGrid>
                <a:gridCol w="2376625"/>
                <a:gridCol w="2219200"/>
                <a:gridCol w="1990375"/>
              </a:tblGrid>
              <a:tr h="636675">
                <a:tc>
                  <a:txBody>
                    <a:bodyPr/>
                    <a:lstStyle/>
                    <a:p>
                      <a:pPr indent="0" lvl="0" marL="0" rtl="0" algn="l">
                        <a:spcBef>
                          <a:spcPts val="0"/>
                        </a:spcBef>
                        <a:spcAft>
                          <a:spcPts val="0"/>
                        </a:spcAft>
                        <a:buNone/>
                      </a:pPr>
                      <a:r>
                        <a:rPr b="1" lang="en" sz="1200">
                          <a:latin typeface="Inter"/>
                          <a:ea typeface="Inter"/>
                          <a:cs typeface="Inter"/>
                          <a:sym typeface="Inter"/>
                        </a:rPr>
                        <a:t>Step 1</a:t>
                      </a:r>
                      <a:r>
                        <a:rPr lang="en" sz="1200">
                          <a:latin typeface="Inter"/>
                          <a:ea typeface="Inter"/>
                          <a:cs typeface="Inter"/>
                          <a:sym typeface="Inter"/>
                        </a:rPr>
                        <a:t>: Choose an abolitionist to research.</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Step 2</a:t>
                      </a:r>
                      <a:r>
                        <a:rPr lang="en" sz="1200">
                          <a:latin typeface="Inter"/>
                          <a:ea typeface="Inter"/>
                          <a:cs typeface="Inter"/>
                          <a:sym typeface="Inter"/>
                        </a:rPr>
                        <a:t>: Research: You must identify the following information:</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b="1" lang="en" sz="1200">
                          <a:latin typeface="Inter"/>
                          <a:ea typeface="Inter"/>
                          <a:cs typeface="Inter"/>
                          <a:sym typeface="Inter"/>
                        </a:rPr>
                        <a:t>Step 3</a:t>
                      </a:r>
                      <a:r>
                        <a:rPr lang="en" sz="1200">
                          <a:latin typeface="Inter"/>
                          <a:ea typeface="Inter"/>
                          <a:cs typeface="Inter"/>
                          <a:sym typeface="Inter"/>
                        </a:rPr>
                        <a:t>: Incorporate your research into a Flyer.</a:t>
                      </a:r>
                      <a:endParaRPr sz="1200">
                        <a:latin typeface="Inter"/>
                        <a:ea typeface="Inter"/>
                        <a:cs typeface="Inter"/>
                        <a:sym typeface="Inter"/>
                      </a:endParaRPr>
                    </a:p>
                  </a:txBody>
                  <a:tcPr marT="91425" marB="91425" marR="91425" marL="91425"/>
                </a:tc>
              </a:tr>
              <a:tr h="1856775">
                <a:tc>
                  <a:txBody>
                    <a:bodyPr/>
                    <a:lstStyle/>
                    <a:p>
                      <a:pPr indent="0" lvl="0" marL="0" rtl="0" algn="l">
                        <a:spcBef>
                          <a:spcPts val="0"/>
                        </a:spcBef>
                        <a:spcAft>
                          <a:spcPts val="0"/>
                        </a:spcAft>
                        <a:buNone/>
                      </a:pPr>
                      <a:r>
                        <a:rPr lang="en" sz="1200">
                          <a:latin typeface="Inter"/>
                          <a:ea typeface="Inter"/>
                          <a:cs typeface="Inter"/>
                          <a:sym typeface="Inter"/>
                        </a:rPr>
                        <a:t>1. Sojourner Truth </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Harriet Tubman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Elizabeth Freeman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Henry Highland Garnet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5. Frederick Douglass</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6. William Lloyd Garrison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7. Angelina and Sarah Grimké</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8. Harriet Beecher Stowe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9. John Brown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10. Frances Ellen Watkins Harper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11. John Mercer Langston</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12. Nat Turner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13. David Walker</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14. Harriet Jacobs</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15. William Wells Brown</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1. </a:t>
                      </a:r>
                      <a:r>
                        <a:rPr b="1" lang="en" sz="1200">
                          <a:latin typeface="Inter"/>
                          <a:ea typeface="Inter"/>
                          <a:cs typeface="Inter"/>
                          <a:sym typeface="Inter"/>
                        </a:rPr>
                        <a:t>Contextualization</a:t>
                      </a:r>
                      <a:r>
                        <a:rPr lang="en" sz="1200">
                          <a:latin typeface="Inter"/>
                          <a:ea typeface="Inter"/>
                          <a:cs typeface="Inter"/>
                          <a:sym typeface="Inter"/>
                        </a:rPr>
                        <a:t>: Where and when did they live?</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2. </a:t>
                      </a:r>
                      <a:r>
                        <a:rPr b="1" lang="en" sz="1200">
                          <a:latin typeface="Inter"/>
                          <a:ea typeface="Inter"/>
                          <a:cs typeface="Inter"/>
                          <a:sym typeface="Inter"/>
                        </a:rPr>
                        <a:t>Perspective</a:t>
                      </a:r>
                      <a:r>
                        <a:rPr lang="en" sz="1200">
                          <a:latin typeface="Inter"/>
                          <a:ea typeface="Inter"/>
                          <a:cs typeface="Inter"/>
                          <a:sym typeface="Inter"/>
                        </a:rPr>
                        <a:t>: </a:t>
                      </a:r>
                      <a:r>
                        <a:rPr lang="en" sz="1200">
                          <a:solidFill>
                            <a:schemeClr val="dk1"/>
                          </a:solidFill>
                          <a:latin typeface="Inter"/>
                          <a:ea typeface="Inter"/>
                          <a:cs typeface="Inter"/>
                          <a:sym typeface="Inter"/>
                        </a:rPr>
                        <a:t>What attributes influenced the development of their perspective?</a:t>
                      </a:r>
                      <a:endParaRPr sz="11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3. </a:t>
                      </a:r>
                      <a:r>
                        <a:rPr b="1" lang="en" sz="1200">
                          <a:latin typeface="Inter"/>
                          <a:ea typeface="Inter"/>
                          <a:cs typeface="Inter"/>
                          <a:sym typeface="Inter"/>
                        </a:rPr>
                        <a:t>Causation</a:t>
                      </a:r>
                      <a:r>
                        <a:rPr lang="en" sz="1200">
                          <a:latin typeface="Inter"/>
                          <a:ea typeface="Inter"/>
                          <a:cs typeface="Inter"/>
                          <a:sym typeface="Inter"/>
                        </a:rPr>
                        <a:t>: What led them to become an abolitionist?</a:t>
                      </a:r>
                      <a:endParaRPr sz="1200">
                        <a:latin typeface="Inter"/>
                        <a:ea typeface="Inter"/>
                        <a:cs typeface="Inter"/>
                        <a:sym typeface="Inter"/>
                      </a:endParaRPr>
                    </a:p>
                    <a:p>
                      <a:pPr indent="0" lvl="0" marL="0" rtl="0" algn="l">
                        <a:spcBef>
                          <a:spcPts val="0"/>
                        </a:spcBef>
                        <a:spcAft>
                          <a:spcPts val="0"/>
                        </a:spcAft>
                        <a:buNone/>
                      </a:pPr>
                      <a:r>
                        <a:rPr lang="en" sz="1200">
                          <a:latin typeface="Inter"/>
                          <a:ea typeface="Inter"/>
                          <a:cs typeface="Inter"/>
                          <a:sym typeface="Inter"/>
                        </a:rPr>
                        <a:t>4. </a:t>
                      </a:r>
                      <a:r>
                        <a:rPr b="1" lang="en" sz="1200">
                          <a:latin typeface="Inter"/>
                          <a:ea typeface="Inter"/>
                          <a:cs typeface="Inter"/>
                          <a:sym typeface="Inter"/>
                        </a:rPr>
                        <a:t>Evidence</a:t>
                      </a:r>
                      <a:r>
                        <a:rPr lang="en" sz="1200">
                          <a:latin typeface="Inter"/>
                          <a:ea typeface="Inter"/>
                          <a:cs typeface="Inter"/>
                          <a:sym typeface="Inter"/>
                        </a:rPr>
                        <a:t>: What is one source/document that they are known for?</a:t>
                      </a:r>
                      <a:br>
                        <a:rPr lang="en" sz="1200">
                          <a:latin typeface="Inter"/>
                          <a:ea typeface="Inter"/>
                          <a:cs typeface="Inter"/>
                          <a:sym typeface="Inter"/>
                        </a:rPr>
                      </a:br>
                      <a:r>
                        <a:rPr lang="en" sz="1200">
                          <a:latin typeface="Inter"/>
                          <a:ea typeface="Inter"/>
                          <a:cs typeface="Inter"/>
                          <a:sym typeface="Inter"/>
                        </a:rPr>
                        <a:t>5. </a:t>
                      </a:r>
                      <a:r>
                        <a:rPr b="1" lang="en" sz="1200">
                          <a:latin typeface="Inter"/>
                          <a:ea typeface="Inter"/>
                          <a:cs typeface="Inter"/>
                          <a:sym typeface="Inter"/>
                        </a:rPr>
                        <a:t>Historical Significance</a:t>
                      </a:r>
                      <a:r>
                        <a:rPr lang="en" sz="1200">
                          <a:latin typeface="Inter"/>
                          <a:ea typeface="Inter"/>
                          <a:cs typeface="Inter"/>
                          <a:sym typeface="Inter"/>
                        </a:rPr>
                        <a:t>: What makes this person historically significant?</a:t>
                      </a:r>
                      <a:endParaRPr sz="1200">
                        <a:latin typeface="Inter"/>
                        <a:ea typeface="Inter"/>
                        <a:cs typeface="Inter"/>
                        <a:sym typeface="Inter"/>
                      </a:endParaRPr>
                    </a:p>
                  </a:txBody>
                  <a:tcPr marT="91425" marB="91425" marR="91425" marL="91425"/>
                </a:tc>
                <a:tc>
                  <a:txBody>
                    <a:bodyPr/>
                    <a:lstStyle/>
                    <a:p>
                      <a:pPr indent="0" lvl="0" marL="0" rtl="0" algn="l">
                        <a:spcBef>
                          <a:spcPts val="0"/>
                        </a:spcBef>
                        <a:spcAft>
                          <a:spcPts val="0"/>
                        </a:spcAft>
                        <a:buNone/>
                      </a:pPr>
                      <a:r>
                        <a:rPr lang="en" sz="1200">
                          <a:latin typeface="Inter"/>
                          <a:ea typeface="Inter"/>
                          <a:cs typeface="Inter"/>
                          <a:sym typeface="Inter"/>
                        </a:rPr>
                        <a:t>Use the attached flyer template for your presentation.</a:t>
                      </a:r>
                      <a:br>
                        <a:rPr lang="en" sz="1200">
                          <a:latin typeface="Inter"/>
                          <a:ea typeface="Inter"/>
                          <a:cs typeface="Inter"/>
                          <a:sym typeface="Inter"/>
                        </a:rPr>
                      </a:br>
                      <a:r>
                        <a:rPr lang="en" sz="1200">
                          <a:latin typeface="Inter"/>
                          <a:ea typeface="Inter"/>
                          <a:cs typeface="Inter"/>
                          <a:sym typeface="Inter"/>
                        </a:rPr>
                        <a:t>For Contextualization, Causation, and Historical Significance, be sure that your response is at least 2 sentences.</a:t>
                      </a:r>
                      <a:endParaRPr sz="1200">
                        <a:latin typeface="Inter"/>
                        <a:ea typeface="Inter"/>
                        <a:cs typeface="Inter"/>
                        <a:sym typeface="Inter"/>
                      </a:endParaRPr>
                    </a:p>
                  </a:txBody>
                  <a:tcPr marT="91425" marB="91425" marR="91425" marL="91425"/>
                </a:tc>
              </a:tr>
            </a:tbl>
          </a:graphicData>
        </a:graphic>
      </p:graphicFrame>
      <p:pic>
        <p:nvPicPr>
          <p:cNvPr id="70" name="Google Shape;70;p13"/>
          <p:cNvPicPr preferRelativeResize="0"/>
          <p:nvPr/>
        </p:nvPicPr>
        <p:blipFill rotWithShape="1">
          <a:blip r:embed="rId7">
            <a:alphaModFix/>
          </a:blip>
          <a:srcRect b="13948" l="0" r="0" t="0"/>
          <a:stretch/>
        </p:blipFill>
        <p:spPr>
          <a:xfrm>
            <a:off x="2787660" y="1790087"/>
            <a:ext cx="1009500" cy="1157100"/>
          </a:xfrm>
          <a:prstGeom prst="rect">
            <a:avLst/>
          </a:prstGeom>
          <a:noFill/>
          <a:ln>
            <a:noFill/>
          </a:ln>
        </p:spPr>
      </p:pic>
      <p:pic>
        <p:nvPicPr>
          <p:cNvPr id="71" name="Google Shape;71;p13"/>
          <p:cNvPicPr preferRelativeResize="0"/>
          <p:nvPr/>
        </p:nvPicPr>
        <p:blipFill rotWithShape="1">
          <a:blip r:embed="rId8">
            <a:alphaModFix/>
          </a:blip>
          <a:srcRect b="33139" l="18246" r="18812" t="10975"/>
          <a:stretch/>
        </p:blipFill>
        <p:spPr>
          <a:xfrm>
            <a:off x="3990715" y="1801879"/>
            <a:ext cx="1009500" cy="1133517"/>
          </a:xfrm>
          <a:prstGeom prst="rect">
            <a:avLst/>
          </a:prstGeom>
          <a:noFill/>
          <a:ln>
            <a:noFill/>
          </a:ln>
        </p:spPr>
      </p:pic>
      <p:pic>
        <p:nvPicPr>
          <p:cNvPr id="72" name="Google Shape;72;p13"/>
          <p:cNvPicPr preferRelativeResize="0"/>
          <p:nvPr/>
        </p:nvPicPr>
        <p:blipFill rotWithShape="1">
          <a:blip r:embed="rId9">
            <a:alphaModFix/>
          </a:blip>
          <a:srcRect b="25683" l="0" r="0" t="0"/>
          <a:stretch/>
        </p:blipFill>
        <p:spPr>
          <a:xfrm>
            <a:off x="5193770" y="1790087"/>
            <a:ext cx="1009500" cy="1157100"/>
          </a:xfrm>
          <a:prstGeom prst="rect">
            <a:avLst/>
          </a:prstGeom>
          <a:noFill/>
          <a:ln>
            <a:noFill/>
          </a:ln>
        </p:spPr>
      </p:pic>
      <p:pic>
        <p:nvPicPr>
          <p:cNvPr id="73" name="Google Shape;73;p13"/>
          <p:cNvPicPr preferRelativeResize="0"/>
          <p:nvPr/>
        </p:nvPicPr>
        <p:blipFill rotWithShape="1">
          <a:blip r:embed="rId10">
            <a:alphaModFix/>
          </a:blip>
          <a:srcRect b="16839" l="0" r="0" t="0"/>
          <a:stretch/>
        </p:blipFill>
        <p:spPr>
          <a:xfrm>
            <a:off x="6396825" y="1790088"/>
            <a:ext cx="1009499" cy="11571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90" name="Shape 190"/>
        <p:cNvGrpSpPr/>
        <p:nvPr/>
      </p:nvGrpSpPr>
      <p:grpSpPr>
        <a:xfrm>
          <a:off x="0" y="0"/>
          <a:ext cx="0" cy="0"/>
          <a:chOff x="0" y="0"/>
          <a:chExt cx="0" cy="0"/>
        </a:xfrm>
      </p:grpSpPr>
      <p:sp>
        <p:nvSpPr>
          <p:cNvPr id="191" name="Google Shape;191;p22"/>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 (Exempla)</a:t>
            </a:r>
            <a:endParaRPr sz="1900">
              <a:latin typeface="Halant"/>
              <a:ea typeface="Halant"/>
              <a:cs typeface="Halant"/>
              <a:sym typeface="Halant"/>
            </a:endParaRPr>
          </a:p>
        </p:txBody>
      </p:sp>
      <p:pic>
        <p:nvPicPr>
          <p:cNvPr id="192" name="Google Shape;192;p22"/>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93" name="Google Shape;193;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94" name="Google Shape;194;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95" name="Google Shape;195;p22"/>
          <p:cNvSpPr txBox="1"/>
          <p:nvPr/>
        </p:nvSpPr>
        <p:spPr>
          <a:xfrm>
            <a:off x="412750" y="549275"/>
            <a:ext cx="70200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chemeClr val="dk1"/>
                </a:solidFill>
                <a:latin typeface="Halant"/>
                <a:ea typeface="Halant"/>
                <a:cs typeface="Halant"/>
                <a:sym typeface="Halant"/>
              </a:rPr>
              <a:t>Sample Interview Questions</a:t>
            </a:r>
            <a:endParaRPr b="1" sz="1900">
              <a:solidFill>
                <a:schemeClr val="dk1"/>
              </a:solidFill>
              <a:latin typeface="Halant"/>
              <a:ea typeface="Halant"/>
              <a:cs typeface="Halant"/>
              <a:sym typeface="Halant"/>
            </a:endParaRPr>
          </a:p>
        </p:txBody>
      </p:sp>
      <p:sp>
        <p:nvSpPr>
          <p:cNvPr id="196" name="Google Shape;196;p22"/>
          <p:cNvSpPr txBox="1"/>
          <p:nvPr/>
        </p:nvSpPr>
        <p:spPr>
          <a:xfrm>
            <a:off x="460375" y="1099850"/>
            <a:ext cx="6734100" cy="8098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b="1" lang="en" sz="1200">
                <a:solidFill>
                  <a:schemeClr val="dk1"/>
                </a:solidFill>
                <a:highlight>
                  <a:srgbClr val="FFFFFF"/>
                </a:highlight>
                <a:latin typeface="Inter"/>
                <a:ea typeface="Inter"/>
                <a:cs typeface="Inter"/>
                <a:sym typeface="Inter"/>
              </a:rPr>
              <a:t>Organizer: Underground Railroad Coordinator</a:t>
            </a:r>
            <a:endParaRPr b="1" sz="1200">
              <a:solidFill>
                <a:schemeClr val="dk1"/>
              </a:solidFill>
              <a:highlight>
                <a:srgbClr val="FFFFFF"/>
              </a:highlight>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Describe your qualifications for this position.</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i="1"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I have already led 13 trips back to Maryland where I have rescued 70 people from slavery. While on these trips, I have “never lost a single passenger.”</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Can you share an example of a successful escape operation you coordinated along the Underground Railroad, highlighting the challenges and strategies you used?</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i="1"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One time, I had to go into town to buy some chickens to eat. While I was walking I saw my former master. I had to think quickly before he would see me. So, I pulled on a string that held the chickens legs together. That made them flutter around and it made such a commotion that it distracted my former master and he didn’t see my face. I was able to return to back to my trip.</a:t>
            </a:r>
            <a:endParaRPr b="1" sz="1200">
              <a:solidFill>
                <a:schemeClr val="accent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How would you establish and maintain a network of safe houses and contacts to aid enslaved individuals seeking freedom?</a:t>
            </a:r>
            <a:endParaRPr sz="1200">
              <a:solidFill>
                <a:schemeClr val="dk1"/>
              </a:solidFill>
              <a:latin typeface="Inter"/>
              <a:ea typeface="Inter"/>
              <a:cs typeface="Inter"/>
              <a:sym typeface="Inter"/>
            </a:endParaRPr>
          </a:p>
          <a:p>
            <a:pPr indent="0" lvl="0" marL="457200" rtl="0" algn="l">
              <a:spcBef>
                <a:spcPts val="0"/>
              </a:spcBef>
              <a:spcAft>
                <a:spcPts val="0"/>
              </a:spcAft>
              <a:buNone/>
            </a:pPr>
            <a:r>
              <a:t/>
            </a:r>
            <a:endParaRPr sz="1200">
              <a:solidFill>
                <a:schemeClr val="dk1"/>
              </a:solidFill>
              <a:latin typeface="Inter"/>
              <a:ea typeface="Inter"/>
              <a:cs typeface="Inter"/>
              <a:sym typeface="Inter"/>
            </a:endParaRPr>
          </a:p>
          <a:p>
            <a:pPr indent="0" lvl="0" marL="457200" rtl="0" algn="l">
              <a:spcBef>
                <a:spcPts val="0"/>
              </a:spcBef>
              <a:spcAft>
                <a:spcPts val="0"/>
              </a:spcAft>
              <a:buNone/>
            </a:pPr>
            <a:r>
              <a:rPr b="1" lang="en" sz="1200">
                <a:solidFill>
                  <a:schemeClr val="accent1"/>
                </a:solidFill>
                <a:latin typeface="Inter"/>
                <a:ea typeface="Inter"/>
                <a:cs typeface="Inter"/>
                <a:sym typeface="Inter"/>
              </a:rPr>
              <a:t>It is important to have a large network but make sure that everyone stays safe. The conductor should be the only person who knows where the stations are. Otherwise, if someone else is captured, they might tell about the places in order to avoid getting punished. The stations should use codes or symbols to tell the conductor whether it is safe or not to stop. </a:t>
            </a:r>
            <a:endParaRPr b="1" sz="1200">
              <a:solidFill>
                <a:schemeClr val="accent1"/>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7" name="Shape 77"/>
        <p:cNvGrpSpPr/>
        <p:nvPr/>
      </p:nvGrpSpPr>
      <p:grpSpPr>
        <a:xfrm>
          <a:off x="0" y="0"/>
          <a:ext cx="0" cy="0"/>
          <a:chOff x="0" y="0"/>
          <a:chExt cx="0" cy="0"/>
        </a:xfrm>
      </p:grpSpPr>
      <p:sp>
        <p:nvSpPr>
          <p:cNvPr id="78" name="Google Shape;78;p14"/>
          <p:cNvSpPr txBox="1"/>
          <p:nvPr/>
        </p:nvSpPr>
        <p:spPr>
          <a:xfrm>
            <a:off x="536450" y="3292525"/>
            <a:ext cx="20955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Perspective</a:t>
            </a:r>
            <a:r>
              <a:rPr lang="en" sz="1200">
                <a:latin typeface="Inter"/>
                <a:ea typeface="Inter"/>
                <a:cs typeface="Inter"/>
                <a:sym typeface="Inter"/>
              </a:rPr>
              <a:t>: What attributes influenced the development of their perspective?</a:t>
            </a:r>
            <a:endParaRPr sz="1200">
              <a:latin typeface="Inter"/>
              <a:ea typeface="Inter"/>
              <a:cs typeface="Inter"/>
              <a:sym typeface="Inter"/>
            </a:endParaRPr>
          </a:p>
        </p:txBody>
      </p:sp>
      <p:sp>
        <p:nvSpPr>
          <p:cNvPr id="79" name="Google Shape;79;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A</a:t>
            </a:r>
            <a:endParaRPr sz="1900">
              <a:latin typeface="Halant"/>
              <a:ea typeface="Halant"/>
              <a:cs typeface="Halant"/>
              <a:sym typeface="Halant"/>
            </a:endParaRPr>
          </a:p>
        </p:txBody>
      </p:sp>
      <p:pic>
        <p:nvPicPr>
          <p:cNvPr id="80" name="Google Shape;80;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1" name="Google Shape;81;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2" name="Google Shape;82;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graphicFrame>
        <p:nvGraphicFramePr>
          <p:cNvPr id="83" name="Google Shape;83;p14"/>
          <p:cNvGraphicFramePr/>
          <p:nvPr/>
        </p:nvGraphicFramePr>
        <p:xfrm>
          <a:off x="536444" y="913175"/>
          <a:ext cx="3000000" cy="3000000"/>
        </p:xfrm>
        <a:graphic>
          <a:graphicData uri="http://schemas.openxmlformats.org/drawingml/2006/table">
            <a:tbl>
              <a:tblPr>
                <a:noFill/>
                <a:tableStyleId>{7A3AEA23-F073-463F-8DDE-A0D03D553E58}</a:tableStyleId>
              </a:tblPr>
              <a:tblGrid>
                <a:gridCol w="1112025"/>
                <a:gridCol w="632800"/>
              </a:tblGrid>
              <a:tr h="2192650">
                <a:tc gridSpan="2">
                  <a:txBody>
                    <a:bodyPr/>
                    <a:lstStyle/>
                    <a:p>
                      <a:pPr indent="0" lvl="0" marL="0" rtl="0" algn="ctr">
                        <a:spcBef>
                          <a:spcPts val="0"/>
                        </a:spcBef>
                        <a:spcAft>
                          <a:spcPts val="0"/>
                        </a:spcAft>
                        <a:buNone/>
                      </a:pPr>
                      <a:r>
                        <a:rPr lang="en" sz="1300">
                          <a:solidFill>
                            <a:schemeClr val="dk1"/>
                          </a:solidFill>
                          <a:latin typeface="Halant"/>
                          <a:ea typeface="Halant"/>
                          <a:cs typeface="Halant"/>
                          <a:sym typeface="Halant"/>
                        </a:rPr>
                        <a:t>[Picture]</a:t>
                      </a:r>
                      <a:endParaRPr sz="1300">
                        <a:solidFill>
                          <a:schemeClr val="dk1"/>
                        </a:solidFill>
                        <a:latin typeface="Halant"/>
                        <a:ea typeface="Halant"/>
                        <a:cs typeface="Halant"/>
                        <a:sym typeface="Halant"/>
                      </a:endParaRPr>
                    </a:p>
                  </a:txBody>
                  <a:tcPr marT="66525" marB="66525" marR="67475" marL="67475" anchor="ctr">
                    <a:lnL cap="flat" cmpd="sng" w="12700">
                      <a:solidFill>
                        <a:srgbClr val="B7B7B7"/>
                      </a:solidFill>
                      <a:prstDash val="solid"/>
                      <a:round/>
                      <a:headEnd len="sm" w="sm" type="none"/>
                      <a:tailEnd len="sm" w="sm" type="none"/>
                    </a:lnL>
                    <a:lnR cap="flat" cmpd="sng" w="12700">
                      <a:solidFill>
                        <a:srgbClr val="B7B7B7"/>
                      </a:solidFill>
                      <a:prstDash val="solid"/>
                      <a:round/>
                      <a:headEnd len="sm" w="sm" type="none"/>
                      <a:tailEnd len="sm" w="sm" type="none"/>
                    </a:lnR>
                    <a:lnT cap="flat" cmpd="sng" w="12700">
                      <a:solidFill>
                        <a:srgbClr val="B7B7B7"/>
                      </a:solidFill>
                      <a:prstDash val="solid"/>
                      <a:round/>
                      <a:headEnd len="sm" w="sm" type="none"/>
                      <a:tailEnd len="sm" w="sm" type="none"/>
                    </a:lnT>
                    <a:lnB cap="flat" cmpd="sng" w="9525">
                      <a:solidFill>
                        <a:srgbClr val="B7B7B7"/>
                      </a:solidFill>
                      <a:prstDash val="solid"/>
                      <a:round/>
                      <a:headEnd len="sm" w="sm" type="none"/>
                      <a:tailEnd len="sm" w="sm" type="none"/>
                    </a:lnB>
                  </a:tcPr>
                </a:tc>
                <a:tc hMerge="1"/>
              </a:tr>
            </a:tbl>
          </a:graphicData>
        </a:graphic>
      </p:graphicFrame>
      <p:sp>
        <p:nvSpPr>
          <p:cNvPr id="84" name="Google Shape;84;p14"/>
          <p:cNvSpPr txBox="1"/>
          <p:nvPr/>
        </p:nvSpPr>
        <p:spPr>
          <a:xfrm>
            <a:off x="2757225" y="880775"/>
            <a:ext cx="4528800" cy="15009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Contextualization</a:t>
            </a:r>
            <a:r>
              <a:rPr lang="en" sz="1200">
                <a:latin typeface="Inter"/>
                <a:ea typeface="Inter"/>
                <a:cs typeface="Inter"/>
                <a:sym typeface="Inter"/>
              </a:rPr>
              <a:t>: Where and when did they </a:t>
            </a:r>
            <a:endParaRPr sz="1200">
              <a:latin typeface="Inter"/>
              <a:ea typeface="Inter"/>
              <a:cs typeface="Inter"/>
              <a:sym typeface="Inter"/>
            </a:endParaRPr>
          </a:p>
          <a:p>
            <a:pPr indent="457200" lvl="0" marL="457200" rtl="0" algn="l">
              <a:spcBef>
                <a:spcPts val="0"/>
              </a:spcBef>
              <a:spcAft>
                <a:spcPts val="0"/>
              </a:spcAft>
              <a:buNone/>
            </a:pPr>
            <a:r>
              <a:rPr lang="en" sz="1200">
                <a:latin typeface="Inter"/>
                <a:ea typeface="Inter"/>
                <a:cs typeface="Inter"/>
                <a:sym typeface="Inter"/>
              </a:rPr>
              <a:t>live?</a:t>
            </a:r>
            <a:endParaRPr sz="1200">
              <a:latin typeface="Inter"/>
              <a:ea typeface="Inter"/>
              <a:cs typeface="Inter"/>
              <a:sym typeface="Inter"/>
            </a:endParaRPr>
          </a:p>
        </p:txBody>
      </p:sp>
      <p:pic>
        <p:nvPicPr>
          <p:cNvPr id="85" name="Google Shape;85;p14"/>
          <p:cNvPicPr preferRelativeResize="0"/>
          <p:nvPr/>
        </p:nvPicPr>
        <p:blipFill>
          <a:blip r:embed="rId4">
            <a:alphaModFix/>
          </a:blip>
          <a:stretch>
            <a:fillRect/>
          </a:stretch>
        </p:blipFill>
        <p:spPr>
          <a:xfrm>
            <a:off x="2816188" y="913175"/>
            <a:ext cx="848525" cy="848525"/>
          </a:xfrm>
          <a:prstGeom prst="rect">
            <a:avLst/>
          </a:prstGeom>
          <a:noFill/>
          <a:ln>
            <a:noFill/>
          </a:ln>
        </p:spPr>
      </p:pic>
      <p:sp>
        <p:nvSpPr>
          <p:cNvPr id="86" name="Google Shape;86;p14"/>
          <p:cNvSpPr txBox="1"/>
          <p:nvPr/>
        </p:nvSpPr>
        <p:spPr>
          <a:xfrm>
            <a:off x="2799175" y="3292525"/>
            <a:ext cx="21189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Causation</a:t>
            </a:r>
            <a:r>
              <a:rPr lang="en" sz="1200">
                <a:latin typeface="Inter"/>
                <a:ea typeface="Inter"/>
                <a:cs typeface="Inter"/>
                <a:sym typeface="Inter"/>
              </a:rPr>
              <a:t>: What led them to become an abolitionist?</a:t>
            </a:r>
            <a:endParaRPr sz="1200">
              <a:latin typeface="Inter"/>
              <a:ea typeface="Inter"/>
              <a:cs typeface="Inter"/>
              <a:sym typeface="Inter"/>
            </a:endParaRPr>
          </a:p>
        </p:txBody>
      </p:sp>
      <p:sp>
        <p:nvSpPr>
          <p:cNvPr id="87" name="Google Shape;87;p14"/>
          <p:cNvSpPr txBox="1"/>
          <p:nvPr/>
        </p:nvSpPr>
        <p:spPr>
          <a:xfrm>
            <a:off x="5061900" y="3292475"/>
            <a:ext cx="2142300" cy="37560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Evidence</a:t>
            </a:r>
            <a:r>
              <a:rPr lang="en" sz="1200">
                <a:latin typeface="Inter"/>
                <a:ea typeface="Inter"/>
                <a:cs typeface="Inter"/>
                <a:sym typeface="Inter"/>
              </a:rPr>
              <a:t>: What is one source or document that they are known for?</a:t>
            </a:r>
            <a:endParaRPr sz="1200">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ctr">
              <a:spcBef>
                <a:spcPts val="0"/>
              </a:spcBef>
              <a:spcAft>
                <a:spcPts val="0"/>
              </a:spcAft>
              <a:buNone/>
            </a:pPr>
            <a:r>
              <a:rPr lang="en" sz="1000">
                <a:latin typeface="Inter"/>
                <a:ea typeface="Inter"/>
                <a:cs typeface="Inter"/>
                <a:sym typeface="Inter"/>
              </a:rPr>
              <a:t>[Insert picture of document or quote from document]</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a:p>
            <a:pPr indent="0" lvl="0" marL="0" rtl="0" algn="l">
              <a:spcBef>
                <a:spcPts val="0"/>
              </a:spcBef>
              <a:spcAft>
                <a:spcPts val="0"/>
              </a:spcAft>
              <a:buNone/>
            </a:pPr>
            <a:r>
              <a:rPr lang="en" sz="1000">
                <a:latin typeface="Inter"/>
                <a:ea typeface="Inter"/>
                <a:cs typeface="Inter"/>
                <a:sym typeface="Inter"/>
              </a:rPr>
              <a:t>[Citation]</a:t>
            </a:r>
            <a:endParaRPr sz="1000">
              <a:latin typeface="Inter"/>
              <a:ea typeface="Inter"/>
              <a:cs typeface="Inter"/>
              <a:sym typeface="Inter"/>
            </a:endParaRPr>
          </a:p>
        </p:txBody>
      </p:sp>
      <p:pic>
        <p:nvPicPr>
          <p:cNvPr id="88" name="Google Shape;88;p14"/>
          <p:cNvPicPr preferRelativeResize="0"/>
          <p:nvPr/>
        </p:nvPicPr>
        <p:blipFill>
          <a:blip r:embed="rId5">
            <a:alphaModFix/>
          </a:blip>
          <a:stretch>
            <a:fillRect/>
          </a:stretch>
        </p:blipFill>
        <p:spPr>
          <a:xfrm>
            <a:off x="3470633" y="3292537"/>
            <a:ext cx="848525" cy="848525"/>
          </a:xfrm>
          <a:prstGeom prst="rect">
            <a:avLst/>
          </a:prstGeom>
          <a:noFill/>
          <a:ln>
            <a:noFill/>
          </a:ln>
        </p:spPr>
      </p:pic>
      <p:pic>
        <p:nvPicPr>
          <p:cNvPr id="89" name="Google Shape;89;p14"/>
          <p:cNvPicPr preferRelativeResize="0"/>
          <p:nvPr/>
        </p:nvPicPr>
        <p:blipFill>
          <a:blip r:embed="rId6">
            <a:alphaModFix/>
          </a:blip>
          <a:stretch>
            <a:fillRect/>
          </a:stretch>
        </p:blipFill>
        <p:spPr>
          <a:xfrm>
            <a:off x="5708782" y="3292537"/>
            <a:ext cx="848525" cy="848525"/>
          </a:xfrm>
          <a:prstGeom prst="rect">
            <a:avLst/>
          </a:prstGeom>
          <a:noFill/>
          <a:ln>
            <a:noFill/>
          </a:ln>
        </p:spPr>
      </p:pic>
      <p:sp>
        <p:nvSpPr>
          <p:cNvPr id="90" name="Google Shape;90;p14"/>
          <p:cNvSpPr txBox="1"/>
          <p:nvPr/>
        </p:nvSpPr>
        <p:spPr>
          <a:xfrm>
            <a:off x="536450" y="7374550"/>
            <a:ext cx="6749400" cy="1766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Historical Significance</a:t>
            </a:r>
            <a:r>
              <a:rPr lang="en" sz="1200">
                <a:latin typeface="Inter"/>
                <a:ea typeface="Inter"/>
                <a:cs typeface="Inter"/>
                <a:sym typeface="Inter"/>
              </a:rPr>
              <a:t>: What makes this person historically significant?</a:t>
            </a:r>
            <a:endParaRPr sz="1200">
              <a:latin typeface="Inter"/>
              <a:ea typeface="Inter"/>
              <a:cs typeface="Inter"/>
              <a:sym typeface="Inter"/>
            </a:endParaRPr>
          </a:p>
        </p:txBody>
      </p:sp>
      <p:pic>
        <p:nvPicPr>
          <p:cNvPr id="91" name="Google Shape;91;p14"/>
          <p:cNvPicPr preferRelativeResize="0"/>
          <p:nvPr/>
        </p:nvPicPr>
        <p:blipFill>
          <a:blip r:embed="rId7">
            <a:alphaModFix/>
          </a:blip>
          <a:stretch>
            <a:fillRect/>
          </a:stretch>
        </p:blipFill>
        <p:spPr>
          <a:xfrm>
            <a:off x="588575" y="7389075"/>
            <a:ext cx="848525" cy="848525"/>
          </a:xfrm>
          <a:prstGeom prst="rect">
            <a:avLst/>
          </a:prstGeom>
          <a:noFill/>
          <a:ln>
            <a:noFill/>
          </a:ln>
        </p:spPr>
      </p:pic>
      <p:sp>
        <p:nvSpPr>
          <p:cNvPr id="92" name="Google Shape;92;p14"/>
          <p:cNvSpPr txBox="1"/>
          <p:nvPr/>
        </p:nvSpPr>
        <p:spPr>
          <a:xfrm>
            <a:off x="3367125" y="2558213"/>
            <a:ext cx="3309000" cy="4920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Name:</a:t>
            </a:r>
            <a:endParaRPr sz="1600"/>
          </a:p>
        </p:txBody>
      </p:sp>
      <p:pic>
        <p:nvPicPr>
          <p:cNvPr id="93" name="Google Shape;93;p14"/>
          <p:cNvPicPr preferRelativeResize="0"/>
          <p:nvPr/>
        </p:nvPicPr>
        <p:blipFill>
          <a:blip r:embed="rId8">
            <a:alphaModFix/>
          </a:blip>
          <a:stretch>
            <a:fillRect/>
          </a:stretch>
        </p:blipFill>
        <p:spPr>
          <a:xfrm>
            <a:off x="1195925" y="3351457"/>
            <a:ext cx="730663" cy="730663"/>
          </a:xfrm>
          <a:prstGeom prst="rect">
            <a:avLst/>
          </a:prstGeom>
          <a:noFill/>
          <a:ln>
            <a:noFill/>
          </a:ln>
        </p:spPr>
      </p:pic>
      <p:sp>
        <p:nvSpPr>
          <p:cNvPr id="94" name="Google Shape;94;p14"/>
          <p:cNvSpPr txBox="1"/>
          <p:nvPr/>
        </p:nvSpPr>
        <p:spPr>
          <a:xfrm>
            <a:off x="338625" y="5472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8" name="Shape 98"/>
        <p:cNvGrpSpPr/>
        <p:nvPr/>
      </p:nvGrpSpPr>
      <p:grpSpPr>
        <a:xfrm>
          <a:off x="0" y="0"/>
          <a:ext cx="0" cy="0"/>
          <a:chOff x="0" y="0"/>
          <a:chExt cx="0" cy="0"/>
        </a:xfrm>
      </p:grpSpPr>
      <p:pic>
        <p:nvPicPr>
          <p:cNvPr id="99" name="Google Shape;99;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0" name="Google Shape;100;p15"/>
          <p:cNvSpPr txBox="1"/>
          <p:nvPr/>
        </p:nvSpPr>
        <p:spPr>
          <a:xfrm>
            <a:off x="731000" y="588150"/>
            <a:ext cx="6310500" cy="10587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Inter"/>
                <a:ea typeface="Inter"/>
                <a:cs typeface="Inter"/>
                <a:sym typeface="Inter"/>
              </a:rPr>
              <a:t>How did the unique experiences and perspectives of abolitionists shape their efforts in the movement? </a:t>
            </a:r>
            <a:endParaRPr b="1" sz="1700">
              <a:solidFill>
                <a:schemeClr val="dk1"/>
              </a:solidFill>
              <a:latin typeface="Inter"/>
              <a:ea typeface="Inter"/>
              <a:cs typeface="Inter"/>
              <a:sym typeface="Inter"/>
            </a:endParaRPr>
          </a:p>
        </p:txBody>
      </p:sp>
      <p:sp>
        <p:nvSpPr>
          <p:cNvPr id="101" name="Google Shape;101;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2" name="Google Shape;102;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03" name="Google Shape;103;p15"/>
          <p:cNvSpPr txBox="1"/>
          <p:nvPr/>
        </p:nvSpPr>
        <p:spPr>
          <a:xfrm>
            <a:off x="506250" y="1762500"/>
            <a:ext cx="6861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walk around and view the gallery of flyers, list each abolitionist and one fact about each person specific to their role in the abolitionist movement. After viewing all flyers, choose one abolitionist who you think is similar to the one you researched. Provide an explanation and evidence for why they are similar.</a:t>
            </a:r>
            <a:endParaRPr sz="1200">
              <a:solidFill>
                <a:schemeClr val="dk1"/>
              </a:solidFill>
              <a:latin typeface="Halant"/>
              <a:ea typeface="Halant"/>
              <a:cs typeface="Halant"/>
              <a:sym typeface="Halant"/>
            </a:endParaRPr>
          </a:p>
        </p:txBody>
      </p:sp>
      <p:graphicFrame>
        <p:nvGraphicFramePr>
          <p:cNvPr id="104" name="Google Shape;104;p15"/>
          <p:cNvGraphicFramePr/>
          <p:nvPr/>
        </p:nvGraphicFramePr>
        <p:xfrm>
          <a:off x="641625" y="2772450"/>
          <a:ext cx="3000000" cy="3000000"/>
        </p:xfrm>
        <a:graphic>
          <a:graphicData uri="http://schemas.openxmlformats.org/drawingml/2006/table">
            <a:tbl>
              <a:tblPr>
                <a:noFill/>
                <a:tableStyleId>{CE48DF94-50D2-4F11-B97F-CD1495238C68}</a:tableStyleId>
              </a:tblPr>
              <a:tblGrid>
                <a:gridCol w="1309725"/>
                <a:gridCol w="1309725"/>
                <a:gridCol w="1309725"/>
                <a:gridCol w="1309725"/>
                <a:gridCol w="1309725"/>
              </a:tblGrid>
              <a:tr h="381000">
                <a:tc>
                  <a:txBody>
                    <a:bodyPr/>
                    <a:lstStyle/>
                    <a:p>
                      <a:pPr indent="0" lvl="0" marL="0" rtl="0" algn="ctr">
                        <a:spcBef>
                          <a:spcPts val="0"/>
                        </a:spcBef>
                        <a:spcAft>
                          <a:spcPts val="0"/>
                        </a:spcAft>
                        <a:buNone/>
                      </a:pPr>
                      <a:r>
                        <a:rPr lang="en" sz="1200">
                          <a:latin typeface="Inter"/>
                          <a:ea typeface="Inter"/>
                          <a:cs typeface="Inter"/>
                          <a:sym typeface="Inter"/>
                        </a:rPr>
                        <a:t>Sojourner Truth</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Tubman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Elizabeth Freeman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John Mercer Langston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Frederick Douglass</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r h="381000">
                <a:tc>
                  <a:txBody>
                    <a:bodyPr/>
                    <a:lstStyle/>
                    <a:p>
                      <a:pPr indent="0" lvl="0" marL="0" rtl="0" algn="ctr">
                        <a:spcBef>
                          <a:spcPts val="0"/>
                        </a:spcBef>
                        <a:spcAft>
                          <a:spcPts val="0"/>
                        </a:spcAft>
                        <a:buNone/>
                      </a:pPr>
                      <a:r>
                        <a:rPr lang="en" sz="1200">
                          <a:latin typeface="Inter"/>
                          <a:ea typeface="Inter"/>
                          <a:cs typeface="Inter"/>
                          <a:sym typeface="Inter"/>
                        </a:rPr>
                        <a:t>David Walker</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Angelina and Sarah Grimké</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Beecher Stowe</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John Brown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Frances Ellen Watkins Harper</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p>
                      <a:pPr indent="0" lvl="0" marL="0" rtl="0" algn="ctr">
                        <a:spcBef>
                          <a:spcPts val="0"/>
                        </a:spcBef>
                        <a:spcAft>
                          <a:spcPts val="0"/>
                        </a:spcAft>
                        <a:buNone/>
                      </a:pPr>
                      <a:r>
                        <a:t/>
                      </a:r>
                      <a:endParaRPr sz="1200">
                        <a:solidFill>
                          <a:schemeClr val="dk1"/>
                        </a:solidFill>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r h="381000">
                <a:tc>
                  <a:txBody>
                    <a:bodyPr/>
                    <a:lstStyle/>
                    <a:p>
                      <a:pPr indent="0" lvl="0" marL="0" rtl="0" algn="ctr">
                        <a:spcBef>
                          <a:spcPts val="0"/>
                        </a:spcBef>
                        <a:spcAft>
                          <a:spcPts val="0"/>
                        </a:spcAft>
                        <a:buNone/>
                      </a:pPr>
                      <a:r>
                        <a:rPr lang="en" sz="1200">
                          <a:solidFill>
                            <a:schemeClr val="dk1"/>
                          </a:solidFill>
                          <a:latin typeface="Inter"/>
                          <a:ea typeface="Inter"/>
                          <a:cs typeface="Inter"/>
                          <a:sym typeface="Inter"/>
                        </a:rPr>
                        <a:t>Henry Highland Garnet</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Solomon Northup</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William Lloyd Garrison</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Jacobs</a:t>
                      </a:r>
                      <a:endParaRPr sz="1200">
                        <a:latin typeface="Inter"/>
                        <a:ea typeface="Inter"/>
                        <a:cs typeface="Inter"/>
                        <a:sym typeface="Inter"/>
                      </a:endParaRPr>
                    </a:p>
                  </a:txBody>
                  <a:tcPr marT="91425" marB="91425" marR="91425" marL="91425" anchor="ctr">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William Wells Brown</a:t>
                      </a:r>
                      <a:endParaRPr sz="1200">
                        <a:latin typeface="Inter"/>
                        <a:ea typeface="Inter"/>
                        <a:cs typeface="Inter"/>
                        <a:sym typeface="Inter"/>
                      </a:endParaRPr>
                    </a:p>
                  </a:txBody>
                  <a:tcPr marT="91425" marB="91425" marR="91425" marL="91425" anchor="ctr">
                    <a:solidFill>
                      <a:srgbClr val="CCCCCC"/>
                    </a:solidFill>
                  </a:tcPr>
                </a:tc>
              </a:tr>
              <a:tr h="381000">
                <a:tc>
                  <a:txBody>
                    <a:bodyPr/>
                    <a:lstStyle/>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c>
                  <a:txBody>
                    <a:bodyPr/>
                    <a:lstStyle/>
                    <a:p>
                      <a:pPr indent="0" lvl="0" marL="0" rtl="0" algn="ctr">
                        <a:spcBef>
                          <a:spcPts val="0"/>
                        </a:spcBef>
                        <a:spcAft>
                          <a:spcPts val="0"/>
                        </a:spcAft>
                        <a:buNone/>
                      </a:pPr>
                      <a:r>
                        <a:t/>
                      </a:r>
                      <a:endParaRPr sz="1200">
                        <a:latin typeface="Inter"/>
                        <a:ea typeface="Inter"/>
                        <a:cs typeface="Inter"/>
                        <a:sym typeface="Inter"/>
                      </a:endParaRPr>
                    </a:p>
                  </a:txBody>
                  <a:tcPr marT="91425" marB="91425" marR="91425" marL="91425" anchor="ctr"/>
                </a:tc>
              </a:tr>
            </a:tbl>
          </a:graphicData>
        </a:graphic>
      </p:graphicFrame>
      <p:graphicFrame>
        <p:nvGraphicFramePr>
          <p:cNvPr id="105" name="Google Shape;105;p15"/>
          <p:cNvGraphicFramePr/>
          <p:nvPr/>
        </p:nvGraphicFramePr>
        <p:xfrm>
          <a:off x="641625" y="7796550"/>
          <a:ext cx="3000000" cy="3000000"/>
        </p:xfrm>
        <a:graphic>
          <a:graphicData uri="http://schemas.openxmlformats.org/drawingml/2006/table">
            <a:tbl>
              <a:tblPr>
                <a:noFill/>
                <a:tableStyleId>{CE48DF94-50D2-4F11-B97F-CD1495238C68}</a:tableStyleId>
              </a:tblPr>
              <a:tblGrid>
                <a:gridCol w="3274325"/>
                <a:gridCol w="3274325"/>
              </a:tblGrid>
              <a:tr h="450000">
                <a:tc>
                  <a:txBody>
                    <a:bodyPr/>
                    <a:lstStyle/>
                    <a:p>
                      <a:pPr indent="0" lvl="0" marL="0" rtl="0" algn="l">
                        <a:spcBef>
                          <a:spcPts val="0"/>
                        </a:spcBef>
                        <a:spcAft>
                          <a:spcPts val="0"/>
                        </a:spcAft>
                        <a:buNone/>
                      </a:pPr>
                      <a:r>
                        <a:rPr lang="en" sz="1200">
                          <a:latin typeface="Inter"/>
                          <a:ea typeface="Inter"/>
                          <a:cs typeface="Inter"/>
                          <a:sym typeface="Inter"/>
                        </a:rPr>
                        <a:t>My Abolitionist:</a:t>
                      </a:r>
                      <a:endParaRPr sz="1200">
                        <a:latin typeface="Inter"/>
                        <a:ea typeface="Inter"/>
                        <a:cs typeface="Inter"/>
                        <a:sym typeface="Inter"/>
                      </a:endParaRPr>
                    </a:p>
                  </a:txBody>
                  <a:tcPr marT="91425" marB="91425" marR="91425" marL="91425">
                    <a:solidFill>
                      <a:srgbClr val="CCCCCC"/>
                    </a:solidFill>
                  </a:tcPr>
                </a:tc>
                <a:tc>
                  <a:txBody>
                    <a:bodyPr/>
                    <a:lstStyle/>
                    <a:p>
                      <a:pPr indent="0" lvl="0" marL="0" rtl="0" algn="l">
                        <a:spcBef>
                          <a:spcPts val="0"/>
                        </a:spcBef>
                        <a:spcAft>
                          <a:spcPts val="0"/>
                        </a:spcAft>
                        <a:buNone/>
                      </a:pPr>
                      <a:r>
                        <a:rPr lang="en" sz="1200">
                          <a:latin typeface="Inter"/>
                          <a:ea typeface="Inter"/>
                          <a:cs typeface="Inter"/>
                          <a:sym typeface="Inter"/>
                        </a:rPr>
                        <a:t>Similar Abolitionist:</a:t>
                      </a:r>
                      <a:endParaRPr sz="1200">
                        <a:latin typeface="Inter"/>
                        <a:ea typeface="Inter"/>
                        <a:cs typeface="Inter"/>
                        <a:sym typeface="Inter"/>
                      </a:endParaRPr>
                    </a:p>
                  </a:txBody>
                  <a:tcPr marT="91425" marB="91425" marR="91425" marL="91425">
                    <a:solidFill>
                      <a:srgbClr val="CCCCCC"/>
                    </a:solidFill>
                  </a:tcPr>
                </a:tc>
              </a:tr>
              <a:tr h="863975">
                <a:tc gridSpan="2">
                  <a:txBody>
                    <a:bodyPr/>
                    <a:lstStyle/>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txBody>
                  <a:tcPr marT="91425" marB="91425" marR="91425" marL="91425"/>
                </a:tc>
                <a:tc hMerge="1"/>
              </a:tr>
            </a:tbl>
          </a:graphicData>
        </a:graphic>
      </p:graphicFrame>
      <p:sp>
        <p:nvSpPr>
          <p:cNvPr id="106" name="Google Shape;106;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Gallery Walk</a:t>
            </a:r>
            <a:endParaRPr sz="1900">
              <a:latin typeface="Halant"/>
              <a:ea typeface="Halant"/>
              <a:cs typeface="Halant"/>
              <a:sym typeface="Halant"/>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0" name="Shape 110"/>
        <p:cNvGrpSpPr/>
        <p:nvPr/>
      </p:nvGrpSpPr>
      <p:grpSpPr>
        <a:xfrm>
          <a:off x="0" y="0"/>
          <a:ext cx="0" cy="0"/>
          <a:chOff x="0" y="0"/>
          <a:chExt cx="0" cy="0"/>
        </a:xfrm>
      </p:grpSpPr>
      <p:sp>
        <p:nvSpPr>
          <p:cNvPr id="111" name="Google Shape;111;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12" name="Google Shape;112;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3" name="Google Shape;113;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4" name="Google Shape;114;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5" name="Google Shape;115;p16"/>
          <p:cNvPicPr preferRelativeResize="0"/>
          <p:nvPr/>
        </p:nvPicPr>
        <p:blipFill>
          <a:blip r:embed="rId4">
            <a:alphaModFix/>
          </a:blip>
          <a:stretch>
            <a:fillRect/>
          </a:stretch>
        </p:blipFill>
        <p:spPr>
          <a:xfrm>
            <a:off x="477850" y="577725"/>
            <a:ext cx="1187916" cy="1000250"/>
          </a:xfrm>
          <a:prstGeom prst="rect">
            <a:avLst/>
          </a:prstGeom>
          <a:noFill/>
          <a:ln>
            <a:noFill/>
          </a:ln>
        </p:spPr>
      </p:pic>
      <p:pic>
        <p:nvPicPr>
          <p:cNvPr id="116" name="Google Shape;116;p16"/>
          <p:cNvPicPr preferRelativeResize="0"/>
          <p:nvPr/>
        </p:nvPicPr>
        <p:blipFill rotWithShape="1">
          <a:blip r:embed="rId5">
            <a:alphaModFix/>
          </a:blip>
          <a:srcRect b="61687" l="0" r="0" t="0"/>
          <a:stretch/>
        </p:blipFill>
        <p:spPr>
          <a:xfrm>
            <a:off x="1736604" y="577725"/>
            <a:ext cx="3100596" cy="1000250"/>
          </a:xfrm>
          <a:prstGeom prst="rect">
            <a:avLst/>
          </a:prstGeom>
          <a:noFill/>
          <a:ln>
            <a:noFill/>
          </a:ln>
        </p:spPr>
      </p:pic>
      <p:sp>
        <p:nvSpPr>
          <p:cNvPr id="117" name="Google Shape;117;p16"/>
          <p:cNvSpPr txBox="1"/>
          <p:nvPr/>
        </p:nvSpPr>
        <p:spPr>
          <a:xfrm>
            <a:off x="381550" y="1673225"/>
            <a:ext cx="7090200" cy="76191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Writer: Anti-Slavery Publications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Research and write compelling articles, pamphlets, and essays exposing the harsh realities and moral implications of slavery.</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Craft persuasive narratives that appeal to the public's conscience and stir emotions to foster empathy and understanding.</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Stay informed about current events, legislation, and debates related to slavery for timely and relevant publications.</a:t>
            </a:r>
            <a:endParaRPr sz="1150">
              <a:solidFill>
                <a:schemeClr val="dk1"/>
              </a:solidFill>
              <a:highlight>
                <a:srgbClr val="FFFFFF"/>
              </a:highlight>
              <a:latin typeface="Inter"/>
              <a:ea typeface="Inter"/>
              <a:cs typeface="Inter"/>
              <a:sym typeface="Inter"/>
            </a:endParaRPr>
          </a:p>
          <a:p>
            <a:pPr indent="0" lvl="0" marL="137160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Speaker: Abolitionist Orator and Advocate</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Deliver powerful and engaging speeches at public gatherings, meetings, and events to raise awareness about the inhumanity of slavery.Use compelling storytelling and persuasive rhetoric to connect with diverse audiences and inspire action.</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Stay well-informed about abolitionist arguments and counterarguments to effectively address questions and challenges.</a:t>
            </a:r>
            <a:endParaRPr sz="1150">
              <a:solidFill>
                <a:schemeClr val="dk1"/>
              </a:solidFill>
              <a:highlight>
                <a:srgbClr val="FFFFFF"/>
              </a:highlight>
              <a:latin typeface="Inter"/>
              <a:ea typeface="Inter"/>
              <a:cs typeface="Inter"/>
              <a:sym typeface="Inter"/>
            </a:endParaRPr>
          </a:p>
          <a:p>
            <a:pPr indent="0" lvl="0" marL="137160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Fundraiser and Membership Coordinator: Supporter Mobilization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Develop and implement fundraising strategies to secure financial support for the abolitionist cause.</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Coordinate membership drives and engage with individuals, groups, and organizations to grow the abolitionist movement.</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Organize fundraising events, campaigns, and outreach efforts to cultivate a broad and supportive donor base.</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Agitator: Government Relations and Advocacy Specialist</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Monitor legislative developments and government policies related to slavery and advocate for changes aligned with abolitionist goals.</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Organize protests and resistance efforts  to bring attention to the injustices of slavery.</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Collaborate with like-minded organizations and individuals to build a strong coalition for abolitionist initiatives.</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t/>
            </a:r>
            <a:endParaRPr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b="1" lang="en" sz="1150">
                <a:solidFill>
                  <a:schemeClr val="dk1"/>
                </a:solidFill>
                <a:highlight>
                  <a:srgbClr val="FFFFFF"/>
                </a:highlight>
                <a:latin typeface="Inter"/>
                <a:ea typeface="Inter"/>
                <a:cs typeface="Inter"/>
                <a:sym typeface="Inter"/>
              </a:rPr>
              <a:t>Organizer: Underground Railroad Coordinator</a:t>
            </a:r>
            <a:endParaRPr b="1" sz="1150">
              <a:solidFill>
                <a:schemeClr val="dk1"/>
              </a:solidFill>
              <a:highlight>
                <a:srgbClr val="FFFFFF"/>
              </a:highlight>
              <a:latin typeface="Inter"/>
              <a:ea typeface="Inter"/>
              <a:cs typeface="Inter"/>
              <a:sym typeface="Inter"/>
            </a:endParaRPr>
          </a:p>
          <a:p>
            <a:pPr indent="0" lvl="0" marL="0" rtl="0" algn="l">
              <a:lnSpc>
                <a:spcPct val="100000"/>
              </a:lnSpc>
              <a:spcBef>
                <a:spcPts val="0"/>
              </a:spcBef>
              <a:spcAft>
                <a:spcPts val="0"/>
              </a:spcAft>
              <a:buNone/>
            </a:pPr>
            <a:r>
              <a:rPr i="1" lang="en" sz="1150">
                <a:solidFill>
                  <a:schemeClr val="dk1"/>
                </a:solidFill>
                <a:highlight>
                  <a:srgbClr val="FFFFFF"/>
                </a:highlight>
                <a:latin typeface="Inter"/>
                <a:ea typeface="Inter"/>
                <a:cs typeface="Inter"/>
                <a:sym typeface="Inter"/>
              </a:rPr>
              <a:t>Responsibilities:</a:t>
            </a:r>
            <a:endParaRPr i="1"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Establish and maintain a network of safe houses and contacts to aid enslaved individuals seeking freedom.</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Coordinate transportation, resources, and support for escaped slaves along the Underground Railroad.</a:t>
            </a:r>
            <a:endParaRPr sz="1150">
              <a:solidFill>
                <a:schemeClr val="dk1"/>
              </a:solidFill>
              <a:highlight>
                <a:srgbClr val="FFFFFF"/>
              </a:highlight>
              <a:latin typeface="Inter"/>
              <a:ea typeface="Inter"/>
              <a:cs typeface="Inter"/>
              <a:sym typeface="Inter"/>
            </a:endParaRPr>
          </a:p>
          <a:p>
            <a:pPr indent="-301625" lvl="1" marL="914400" rtl="0" algn="l">
              <a:lnSpc>
                <a:spcPct val="100000"/>
              </a:lnSpc>
              <a:spcBef>
                <a:spcPts val="0"/>
              </a:spcBef>
              <a:spcAft>
                <a:spcPts val="0"/>
              </a:spcAft>
              <a:buClr>
                <a:schemeClr val="dk1"/>
              </a:buClr>
              <a:buSzPts val="1150"/>
              <a:buFont typeface="Inter"/>
              <a:buChar char="●"/>
            </a:pPr>
            <a:r>
              <a:rPr lang="en" sz="1150">
                <a:solidFill>
                  <a:schemeClr val="dk1"/>
                </a:solidFill>
                <a:highlight>
                  <a:srgbClr val="FFFFFF"/>
                </a:highlight>
                <a:latin typeface="Inter"/>
                <a:ea typeface="Inter"/>
                <a:cs typeface="Inter"/>
                <a:sym typeface="Inter"/>
              </a:rPr>
              <a:t>Provide educational resources and empowerment programs for newly freed individuals to help them build independent lives.</a:t>
            </a:r>
            <a:endParaRPr sz="1150">
              <a:solidFill>
                <a:schemeClr val="dk2"/>
              </a:solidFill>
              <a:latin typeface="Inter"/>
              <a:ea typeface="Inter"/>
              <a:cs typeface="Inter"/>
              <a:sym typeface="Inter"/>
            </a:endParaRPr>
          </a:p>
        </p:txBody>
      </p:sp>
      <p:sp>
        <p:nvSpPr>
          <p:cNvPr id="118" name="Google Shape;118;p16"/>
          <p:cNvSpPr txBox="1"/>
          <p:nvPr/>
        </p:nvSpPr>
        <p:spPr>
          <a:xfrm>
            <a:off x="5048250" y="754600"/>
            <a:ext cx="24234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1000">
                <a:solidFill>
                  <a:schemeClr val="dk1"/>
                </a:solidFill>
                <a:latin typeface="Inter"/>
                <a:ea typeface="Inter"/>
                <a:cs typeface="Inter"/>
                <a:sym typeface="Inter"/>
              </a:rPr>
              <a:t>Interested candidates should submit their resume to [Teacher Name] by [Due Date]</a:t>
            </a:r>
            <a:endParaRPr b="1">
              <a:solidFill>
                <a:schemeClr val="dk1"/>
              </a:solidFill>
              <a:latin typeface="Inter"/>
              <a:ea typeface="Inter"/>
              <a:cs typeface="Inter"/>
              <a:sym typeface="Inte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2" name="Shape 122"/>
        <p:cNvGrpSpPr/>
        <p:nvPr/>
      </p:nvGrpSpPr>
      <p:grpSpPr>
        <a:xfrm>
          <a:off x="0" y="0"/>
          <a:ext cx="0" cy="0"/>
          <a:chOff x="0" y="0"/>
          <a:chExt cx="0" cy="0"/>
        </a:xfrm>
      </p:grpSpPr>
      <p:sp>
        <p:nvSpPr>
          <p:cNvPr id="123" name="Google Shape;123;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24" name="Google Shape;124;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25" name="Google Shape;125;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26" name="Google Shape;126;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27" name="Google Shape;127;p17"/>
          <p:cNvSpPr txBox="1"/>
          <p:nvPr/>
        </p:nvSpPr>
        <p:spPr>
          <a:xfrm>
            <a:off x="412750" y="549275"/>
            <a:ext cx="70200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chemeClr val="dk1"/>
                </a:solidFill>
                <a:latin typeface="Halant"/>
                <a:ea typeface="Halant"/>
                <a:cs typeface="Halant"/>
                <a:sym typeface="Halant"/>
              </a:rPr>
              <a:t>Resume Template</a:t>
            </a:r>
            <a:endParaRPr b="1" sz="1900">
              <a:solidFill>
                <a:schemeClr val="dk1"/>
              </a:solidFill>
              <a:latin typeface="Halant"/>
              <a:ea typeface="Halant"/>
              <a:cs typeface="Halant"/>
              <a:sym typeface="Halant"/>
            </a:endParaRPr>
          </a:p>
        </p:txBody>
      </p:sp>
      <p:sp>
        <p:nvSpPr>
          <p:cNvPr id="128" name="Google Shape;128;p17"/>
          <p:cNvSpPr txBox="1"/>
          <p:nvPr/>
        </p:nvSpPr>
        <p:spPr>
          <a:xfrm>
            <a:off x="2268250" y="1186623"/>
            <a:ext cx="3309000" cy="4311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dk1"/>
                </a:solidFill>
                <a:latin typeface="Inter"/>
                <a:ea typeface="Inter"/>
                <a:cs typeface="Inter"/>
                <a:sym typeface="Inter"/>
              </a:rPr>
              <a:t>Name</a:t>
            </a:r>
            <a:endParaRPr sz="1600"/>
          </a:p>
        </p:txBody>
      </p:sp>
      <p:sp>
        <p:nvSpPr>
          <p:cNvPr id="129" name="Google Shape;129;p17"/>
          <p:cNvSpPr txBox="1"/>
          <p:nvPr/>
        </p:nvSpPr>
        <p:spPr>
          <a:xfrm>
            <a:off x="460375" y="1776125"/>
            <a:ext cx="6734100" cy="39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i="1" lang="en" sz="1200">
                <a:latin typeface="Inter"/>
                <a:ea typeface="Inter"/>
                <a:cs typeface="Inter"/>
                <a:sym typeface="Inter"/>
              </a:rPr>
              <a:t>Goal (State what your intended objective is for employment)</a:t>
            </a:r>
            <a:endParaRPr i="1" sz="1200">
              <a:latin typeface="Inter"/>
              <a:ea typeface="Inter"/>
              <a:cs typeface="Inter"/>
              <a:sym typeface="Inter"/>
            </a:endParaRPr>
          </a:p>
        </p:txBody>
      </p:sp>
      <p:sp>
        <p:nvSpPr>
          <p:cNvPr id="130" name="Google Shape;130;p17"/>
          <p:cNvSpPr txBox="1"/>
          <p:nvPr/>
        </p:nvSpPr>
        <p:spPr>
          <a:xfrm>
            <a:off x="460375" y="2319050"/>
            <a:ext cx="6734100" cy="6874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Inter"/>
                <a:ea typeface="Inter"/>
                <a:cs typeface="Inter"/>
                <a:sym typeface="Inter"/>
              </a:rPr>
              <a:t>Background Information:</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Relevant</a:t>
            </a:r>
            <a:r>
              <a:rPr b="1" lang="en" sz="1200">
                <a:latin typeface="Inter"/>
                <a:ea typeface="Inter"/>
                <a:cs typeface="Inter"/>
                <a:sym typeface="Inter"/>
              </a:rPr>
              <a:t> Experience:</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Skills: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Work Samples:</a:t>
            </a:r>
            <a:endParaRPr b="1"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References:</a:t>
            </a:r>
            <a:endParaRPr b="1" sz="1200">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34" name="Shape 134"/>
        <p:cNvGrpSpPr/>
        <p:nvPr/>
      </p:nvGrpSpPr>
      <p:grpSpPr>
        <a:xfrm>
          <a:off x="0" y="0"/>
          <a:ext cx="0" cy="0"/>
          <a:chOff x="0" y="0"/>
          <a:chExt cx="0" cy="0"/>
        </a:xfrm>
      </p:grpSpPr>
      <p:sp>
        <p:nvSpPr>
          <p:cNvPr id="135" name="Google Shape;135;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a:t>
            </a:r>
            <a:endParaRPr sz="1900">
              <a:latin typeface="Halant"/>
              <a:ea typeface="Halant"/>
              <a:cs typeface="Halant"/>
              <a:sym typeface="Halant"/>
            </a:endParaRPr>
          </a:p>
        </p:txBody>
      </p:sp>
      <p:pic>
        <p:nvPicPr>
          <p:cNvPr id="136" name="Google Shape;136;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7" name="Google Shape;137;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8" name="Google Shape;138;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39" name="Google Shape;139;p18"/>
          <p:cNvSpPr txBox="1"/>
          <p:nvPr/>
        </p:nvSpPr>
        <p:spPr>
          <a:xfrm>
            <a:off x="412750" y="549275"/>
            <a:ext cx="7020000" cy="5907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1900">
                <a:solidFill>
                  <a:schemeClr val="dk1"/>
                </a:solidFill>
                <a:latin typeface="Halant"/>
                <a:ea typeface="Halant"/>
                <a:cs typeface="Halant"/>
                <a:sym typeface="Halant"/>
              </a:rPr>
              <a:t>Sample Interview Questions</a:t>
            </a:r>
            <a:endParaRPr b="1" sz="1900">
              <a:solidFill>
                <a:schemeClr val="dk1"/>
              </a:solidFill>
              <a:latin typeface="Halant"/>
              <a:ea typeface="Halant"/>
              <a:cs typeface="Halant"/>
              <a:sym typeface="Halant"/>
            </a:endParaRPr>
          </a:p>
        </p:txBody>
      </p:sp>
      <p:sp>
        <p:nvSpPr>
          <p:cNvPr id="140" name="Google Shape;140;p18"/>
          <p:cNvSpPr txBox="1"/>
          <p:nvPr/>
        </p:nvSpPr>
        <p:spPr>
          <a:xfrm>
            <a:off x="460375" y="1099850"/>
            <a:ext cx="6734100" cy="8098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Writer: Anti-Slavery Publications Specialist</a:t>
            </a:r>
            <a:endParaRPr sz="12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Describe your qualifications for this position.</a:t>
            </a:r>
            <a:endParaRPr sz="1100">
              <a:latin typeface="Inter"/>
              <a:ea typeface="Inter"/>
              <a:cs typeface="Inter"/>
              <a:sym typeface="Inter"/>
            </a:endParaRPr>
          </a:p>
          <a:p>
            <a:pPr indent="0" lvl="0" marL="457200" rtl="0" algn="l">
              <a:spcBef>
                <a:spcPts val="0"/>
              </a:spcBef>
              <a:spcAft>
                <a:spcPts val="0"/>
              </a:spcAft>
              <a:buNone/>
            </a:pPr>
            <a:r>
              <a:t/>
            </a:r>
            <a:endParaRPr sz="11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Can you provide an example of a piece you’ve written that successfully raised awareness about the implications of </a:t>
            </a:r>
            <a:r>
              <a:rPr lang="en" sz="1100">
                <a:latin typeface="Inter"/>
                <a:ea typeface="Inter"/>
                <a:cs typeface="Inter"/>
                <a:sym typeface="Inter"/>
              </a:rPr>
              <a:t>slavery</a:t>
            </a:r>
            <a:r>
              <a:rPr lang="en" sz="1100">
                <a:latin typeface="Inter"/>
                <a:ea typeface="Inter"/>
                <a:cs typeface="Inter"/>
                <a:sym typeface="Inter"/>
              </a:rPr>
              <a:t>? How did you ensure accuracy?</a:t>
            </a:r>
            <a:endParaRPr sz="1100">
              <a:latin typeface="Inter"/>
              <a:ea typeface="Inter"/>
              <a:cs typeface="Inter"/>
              <a:sym typeface="Inter"/>
            </a:endParaRPr>
          </a:p>
          <a:p>
            <a:pPr indent="0" lvl="0" marL="457200" rtl="0" algn="l">
              <a:spcBef>
                <a:spcPts val="0"/>
              </a:spcBef>
              <a:spcAft>
                <a:spcPts val="0"/>
              </a:spcAft>
              <a:buNone/>
            </a:pPr>
            <a:r>
              <a:t/>
            </a:r>
            <a:endParaRPr sz="1100">
              <a:latin typeface="Inter"/>
              <a:ea typeface="Inter"/>
              <a:cs typeface="Inter"/>
              <a:sym typeface="Inter"/>
            </a:endParaRPr>
          </a:p>
          <a:p>
            <a:pPr indent="-298450" lvl="0" marL="457200" rtl="0" algn="l">
              <a:spcBef>
                <a:spcPts val="0"/>
              </a:spcBef>
              <a:spcAft>
                <a:spcPts val="0"/>
              </a:spcAft>
              <a:buSzPts val="1100"/>
              <a:buFont typeface="Inter"/>
              <a:buAutoNum type="arabicPeriod"/>
            </a:pPr>
            <a:r>
              <a:rPr lang="en" sz="1100">
                <a:latin typeface="Inter"/>
                <a:ea typeface="Inter"/>
                <a:cs typeface="Inter"/>
                <a:sym typeface="Inter"/>
              </a:rPr>
              <a:t>How would you adapt your writing style to effectively reach different audiences and demographics? Or why wouldn’t you?</a:t>
            </a:r>
            <a:endParaRPr sz="1100">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Speaker: Abolitionist Orator and Advocate</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speech you’ve delivered that effectively connected with the audience and inspired action?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would you use storytelling to evoke empathy and understanding among your audience with varying perspectives on slavery and abolition? </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Fundraiser and Membership Coordinator: Supporter Mobilization Specialist</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What strategies would you use to engage with potential donors and supporters?</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In what ways do you believe a strong donor and membership based contributes to the overall success of the abolitionist movement?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Clr>
                <a:schemeClr val="dk1"/>
              </a:buClr>
              <a:buSzPts val="1100"/>
              <a:buFont typeface="Arial"/>
              <a:buNone/>
            </a:pPr>
            <a:r>
              <a:rPr b="1" lang="en" sz="1200">
                <a:solidFill>
                  <a:schemeClr val="dk1"/>
                </a:solidFill>
                <a:highlight>
                  <a:srgbClr val="FFFFFF"/>
                </a:highlight>
                <a:latin typeface="Inter"/>
                <a:ea typeface="Inter"/>
                <a:cs typeface="Inter"/>
                <a:sym typeface="Inter"/>
              </a:rPr>
              <a:t>Agitator: Government Relations and Advocacy Specialist</a:t>
            </a:r>
            <a:endParaRPr sz="1200">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successful effort you led and how it contributed to the broader abolitionist movement?</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do you view the various agitation methods, such as protests, petitions, resistance, and government engagement?</a:t>
            </a:r>
            <a:endParaRPr sz="1100">
              <a:solidFill>
                <a:schemeClr val="dk1"/>
              </a:solidFill>
              <a:latin typeface="Inter"/>
              <a:ea typeface="Inter"/>
              <a:cs typeface="Inter"/>
              <a:sym typeface="Inter"/>
            </a:endParaRPr>
          </a:p>
          <a:p>
            <a:pPr indent="0" lvl="0" marL="0" rtl="0" algn="l">
              <a:spcBef>
                <a:spcPts val="0"/>
              </a:spcBef>
              <a:spcAft>
                <a:spcPts val="0"/>
              </a:spcAft>
              <a:buNone/>
            </a:pPr>
            <a:r>
              <a:t/>
            </a:r>
            <a:endParaRPr sz="1100">
              <a:latin typeface="Inter"/>
              <a:ea typeface="Inter"/>
              <a:cs typeface="Inter"/>
              <a:sym typeface="Inter"/>
            </a:endParaRPr>
          </a:p>
          <a:p>
            <a:pPr indent="0" lvl="0" marL="0" rtl="0" algn="l">
              <a:lnSpc>
                <a:spcPct val="115000"/>
              </a:lnSpc>
              <a:spcBef>
                <a:spcPts val="0"/>
              </a:spcBef>
              <a:spcAft>
                <a:spcPts val="0"/>
              </a:spcAft>
              <a:buNone/>
            </a:pPr>
            <a:r>
              <a:rPr b="1" lang="en" sz="1200">
                <a:solidFill>
                  <a:schemeClr val="dk1"/>
                </a:solidFill>
                <a:highlight>
                  <a:srgbClr val="FFFFFF"/>
                </a:highlight>
                <a:latin typeface="Inter"/>
                <a:ea typeface="Inter"/>
                <a:cs typeface="Inter"/>
                <a:sym typeface="Inter"/>
              </a:rPr>
              <a:t>Organizer: Underground Railroad Coordinator</a:t>
            </a:r>
            <a:endParaRPr b="1" sz="1200">
              <a:solidFill>
                <a:schemeClr val="dk1"/>
              </a:solidFill>
              <a:highlight>
                <a:srgbClr val="FFFFFF"/>
              </a:highlight>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Describe your qualifications for this position.</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Can you share an example of a successful escape operation you coordinated along the Underground Railroad, highlighting the challenges and strategies you used?</a:t>
            </a:r>
            <a:endParaRPr sz="1100">
              <a:solidFill>
                <a:schemeClr val="dk1"/>
              </a:solidFill>
              <a:latin typeface="Inter"/>
              <a:ea typeface="Inter"/>
              <a:cs typeface="Inter"/>
              <a:sym typeface="Inter"/>
            </a:endParaRPr>
          </a:p>
          <a:p>
            <a:pPr indent="0" lvl="0" marL="457200" rtl="0" algn="l">
              <a:spcBef>
                <a:spcPts val="0"/>
              </a:spcBef>
              <a:spcAft>
                <a:spcPts val="0"/>
              </a:spcAft>
              <a:buNone/>
            </a:pPr>
            <a:r>
              <a:t/>
            </a:r>
            <a:endParaRPr sz="1100">
              <a:solidFill>
                <a:schemeClr val="dk1"/>
              </a:solidFill>
              <a:latin typeface="Inter"/>
              <a:ea typeface="Inter"/>
              <a:cs typeface="Inter"/>
              <a:sym typeface="Inter"/>
            </a:endParaRPr>
          </a:p>
          <a:p>
            <a:pPr indent="-298450" lvl="0" marL="457200" rtl="0" algn="l">
              <a:spcBef>
                <a:spcPts val="0"/>
              </a:spcBef>
              <a:spcAft>
                <a:spcPts val="0"/>
              </a:spcAft>
              <a:buClr>
                <a:schemeClr val="dk1"/>
              </a:buClr>
              <a:buSzPts val="1100"/>
              <a:buFont typeface="Inter"/>
              <a:buAutoNum type="arabicPeriod"/>
            </a:pPr>
            <a:r>
              <a:rPr lang="en" sz="1100">
                <a:solidFill>
                  <a:schemeClr val="dk1"/>
                </a:solidFill>
                <a:latin typeface="Inter"/>
                <a:ea typeface="Inter"/>
                <a:cs typeface="Inter"/>
                <a:sym typeface="Inter"/>
              </a:rPr>
              <a:t>How would you establish and maintain a network of safe houses and contacts to aid enslaved individuals seeking freedom?</a:t>
            </a:r>
            <a:endParaRPr sz="11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4" name="Shape 144"/>
        <p:cNvGrpSpPr/>
        <p:nvPr/>
      </p:nvGrpSpPr>
      <p:grpSpPr>
        <a:xfrm>
          <a:off x="0" y="0"/>
          <a:ext cx="0" cy="0"/>
          <a:chOff x="0" y="0"/>
          <a:chExt cx="0" cy="0"/>
        </a:xfrm>
      </p:grpSpPr>
      <p:sp>
        <p:nvSpPr>
          <p:cNvPr id="145" name="Google Shape;145;p19"/>
          <p:cNvSpPr txBox="1"/>
          <p:nvPr/>
        </p:nvSpPr>
        <p:spPr>
          <a:xfrm>
            <a:off x="536450" y="3292525"/>
            <a:ext cx="2095500" cy="3756000"/>
          </a:xfrm>
          <a:prstGeom prst="rect">
            <a:avLst/>
          </a:prstGeom>
          <a:noFill/>
          <a:ln cap="flat" cmpd="sng" w="38100">
            <a:solidFill>
              <a:srgbClr val="EFAD4B"/>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Perspective</a:t>
            </a:r>
            <a:r>
              <a:rPr lang="en" sz="1200">
                <a:latin typeface="Inter"/>
                <a:ea typeface="Inter"/>
                <a:cs typeface="Inter"/>
                <a:sym typeface="Inter"/>
              </a:rPr>
              <a:t>: What attributes influenced the development of their perspective?</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solidFill>
                  <a:srgbClr val="EFAD4B"/>
                </a:solidFill>
                <a:latin typeface="Inter"/>
                <a:ea typeface="Inter"/>
                <a:cs typeface="Inter"/>
                <a:sym typeface="Inter"/>
              </a:rPr>
              <a:t>Born into slavery, her personal experiences made her deeply committed to the pursuit of freedom. Once she escaped she dedicated her life to helping her family and friends experience freedom as well.</a:t>
            </a:r>
            <a:endParaRPr b="1" sz="1200">
              <a:solidFill>
                <a:srgbClr val="EFAD4B"/>
              </a:solidFill>
              <a:latin typeface="Inter"/>
              <a:ea typeface="Inter"/>
              <a:cs typeface="Inter"/>
              <a:sym typeface="Inter"/>
            </a:endParaRPr>
          </a:p>
        </p:txBody>
      </p:sp>
      <p:sp>
        <p:nvSpPr>
          <p:cNvPr id="146" name="Google Shape;146;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A (Exemplar)</a:t>
            </a:r>
            <a:endParaRPr sz="1900">
              <a:latin typeface="Halant"/>
              <a:ea typeface="Halant"/>
              <a:cs typeface="Halant"/>
              <a:sym typeface="Halant"/>
            </a:endParaRPr>
          </a:p>
        </p:txBody>
      </p:sp>
      <p:pic>
        <p:nvPicPr>
          <p:cNvPr id="147" name="Google Shape;147;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8" name="Google Shape;148;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9" name="Google Shape;149;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50" name="Google Shape;150;p19"/>
          <p:cNvSpPr txBox="1"/>
          <p:nvPr/>
        </p:nvSpPr>
        <p:spPr>
          <a:xfrm>
            <a:off x="2757225" y="880775"/>
            <a:ext cx="4528800" cy="1500900"/>
          </a:xfrm>
          <a:prstGeom prst="rect">
            <a:avLst/>
          </a:prstGeom>
          <a:noFill/>
          <a:ln cap="flat" cmpd="sng" w="38100">
            <a:solidFill>
              <a:srgbClr val="6482F1"/>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Contextualization</a:t>
            </a:r>
            <a:r>
              <a:rPr lang="en" sz="1200">
                <a:latin typeface="Inter"/>
                <a:ea typeface="Inter"/>
                <a:cs typeface="Inter"/>
                <a:sym typeface="Inter"/>
              </a:rPr>
              <a:t>: </a:t>
            </a:r>
            <a:endParaRPr sz="1200">
              <a:latin typeface="Inter"/>
              <a:ea typeface="Inter"/>
              <a:cs typeface="Inter"/>
              <a:sym typeface="Inter"/>
            </a:endParaRPr>
          </a:p>
          <a:p>
            <a:pPr indent="457200" lvl="0" marL="457200" rtl="0" algn="l">
              <a:spcBef>
                <a:spcPts val="0"/>
              </a:spcBef>
              <a:spcAft>
                <a:spcPts val="0"/>
              </a:spcAft>
              <a:buNone/>
            </a:pPr>
            <a:r>
              <a:rPr lang="en" sz="1200">
                <a:latin typeface="Inter"/>
                <a:ea typeface="Inter"/>
                <a:cs typeface="Inter"/>
                <a:sym typeface="Inter"/>
              </a:rPr>
              <a:t>Where and when </a:t>
            </a:r>
            <a:endParaRPr sz="1200">
              <a:latin typeface="Inter"/>
              <a:ea typeface="Inter"/>
              <a:cs typeface="Inter"/>
              <a:sym typeface="Inter"/>
            </a:endParaRPr>
          </a:p>
          <a:p>
            <a:pPr indent="457200" lvl="0" marL="457200" rtl="0" algn="l">
              <a:spcBef>
                <a:spcPts val="0"/>
              </a:spcBef>
              <a:spcAft>
                <a:spcPts val="0"/>
              </a:spcAft>
              <a:buNone/>
            </a:pPr>
            <a:r>
              <a:rPr lang="en" sz="1200">
                <a:latin typeface="Inter"/>
                <a:ea typeface="Inter"/>
                <a:cs typeface="Inter"/>
                <a:sym typeface="Inter"/>
              </a:rPr>
              <a:t>did they </a:t>
            </a:r>
            <a:r>
              <a:rPr lang="en" sz="1200">
                <a:latin typeface="Inter"/>
                <a:ea typeface="Inter"/>
                <a:cs typeface="Inter"/>
                <a:sym typeface="Inter"/>
              </a:rPr>
              <a:t>l</a:t>
            </a:r>
            <a:r>
              <a:rPr lang="en" sz="1200">
                <a:latin typeface="Inter"/>
                <a:ea typeface="Inter"/>
                <a:cs typeface="Inter"/>
                <a:sym typeface="Inter"/>
              </a:rPr>
              <a:t>ive?</a:t>
            </a:r>
            <a:endParaRPr sz="1200">
              <a:latin typeface="Inter"/>
              <a:ea typeface="Inter"/>
              <a:cs typeface="Inter"/>
              <a:sym typeface="Inter"/>
            </a:endParaRPr>
          </a:p>
          <a:p>
            <a:pPr indent="457200" lvl="0" marL="45720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solidFill>
                  <a:srgbClr val="6482F1"/>
                </a:solidFill>
                <a:latin typeface="Inter"/>
                <a:ea typeface="Inter"/>
                <a:cs typeface="Inter"/>
                <a:sym typeface="Inter"/>
              </a:rPr>
              <a:t>Harriet Tubman lived in Maryland </a:t>
            </a:r>
            <a:endParaRPr b="1" sz="1200">
              <a:solidFill>
                <a:srgbClr val="6482F1"/>
              </a:solidFill>
              <a:latin typeface="Inter"/>
              <a:ea typeface="Inter"/>
              <a:cs typeface="Inter"/>
              <a:sym typeface="Inter"/>
            </a:endParaRPr>
          </a:p>
          <a:p>
            <a:pPr indent="0" lvl="0" marL="0" rtl="0" algn="l">
              <a:spcBef>
                <a:spcPts val="0"/>
              </a:spcBef>
              <a:spcAft>
                <a:spcPts val="0"/>
              </a:spcAft>
              <a:buNone/>
            </a:pPr>
            <a:r>
              <a:rPr b="1" lang="en" sz="1200">
                <a:solidFill>
                  <a:srgbClr val="6482F1"/>
                </a:solidFill>
                <a:latin typeface="Inter"/>
                <a:ea typeface="Inter"/>
                <a:cs typeface="Inter"/>
                <a:sym typeface="Inter"/>
              </a:rPr>
              <a:t>and Pennsylvania. She lived from</a:t>
            </a:r>
            <a:endParaRPr b="1" sz="1200">
              <a:solidFill>
                <a:srgbClr val="6482F1"/>
              </a:solidFill>
              <a:latin typeface="Inter"/>
              <a:ea typeface="Inter"/>
              <a:cs typeface="Inter"/>
              <a:sym typeface="Inter"/>
            </a:endParaRPr>
          </a:p>
          <a:p>
            <a:pPr indent="0" lvl="0" marL="0" rtl="0" algn="l">
              <a:spcBef>
                <a:spcPts val="0"/>
              </a:spcBef>
              <a:spcAft>
                <a:spcPts val="0"/>
              </a:spcAft>
              <a:buNone/>
            </a:pPr>
            <a:r>
              <a:rPr b="1" lang="en" sz="1200">
                <a:solidFill>
                  <a:srgbClr val="6482F1"/>
                </a:solidFill>
                <a:latin typeface="Inter"/>
                <a:ea typeface="Inter"/>
                <a:cs typeface="Inter"/>
                <a:sym typeface="Inter"/>
              </a:rPr>
              <a:t>around 1822 to 1913.</a:t>
            </a:r>
            <a:endParaRPr b="1" sz="1200">
              <a:solidFill>
                <a:srgbClr val="6482F1"/>
              </a:solidFill>
              <a:latin typeface="Inter"/>
              <a:ea typeface="Inter"/>
              <a:cs typeface="Inter"/>
              <a:sym typeface="Inter"/>
            </a:endParaRPr>
          </a:p>
        </p:txBody>
      </p:sp>
      <p:pic>
        <p:nvPicPr>
          <p:cNvPr id="151" name="Google Shape;151;p19"/>
          <p:cNvPicPr preferRelativeResize="0"/>
          <p:nvPr/>
        </p:nvPicPr>
        <p:blipFill>
          <a:blip r:embed="rId4">
            <a:alphaModFix/>
          </a:blip>
          <a:stretch>
            <a:fillRect/>
          </a:stretch>
        </p:blipFill>
        <p:spPr>
          <a:xfrm>
            <a:off x="2816188" y="913175"/>
            <a:ext cx="848525" cy="848525"/>
          </a:xfrm>
          <a:prstGeom prst="rect">
            <a:avLst/>
          </a:prstGeom>
          <a:noFill/>
          <a:ln>
            <a:noFill/>
          </a:ln>
        </p:spPr>
      </p:pic>
      <p:sp>
        <p:nvSpPr>
          <p:cNvPr id="152" name="Google Shape;152;p19"/>
          <p:cNvSpPr txBox="1"/>
          <p:nvPr/>
        </p:nvSpPr>
        <p:spPr>
          <a:xfrm>
            <a:off x="2799175" y="3292525"/>
            <a:ext cx="2118900" cy="3756000"/>
          </a:xfrm>
          <a:prstGeom prst="rect">
            <a:avLst/>
          </a:prstGeom>
          <a:noFill/>
          <a:ln cap="flat" cmpd="sng" w="38100">
            <a:solidFill>
              <a:srgbClr val="38DEA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Causation</a:t>
            </a:r>
            <a:r>
              <a:rPr lang="en" sz="1200">
                <a:latin typeface="Inter"/>
                <a:ea typeface="Inter"/>
                <a:cs typeface="Inter"/>
                <a:sym typeface="Inter"/>
              </a:rPr>
              <a:t>: What led them to become an abolitionist?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solidFill>
                  <a:srgbClr val="38E0A4"/>
                </a:solidFill>
                <a:latin typeface="Inter"/>
                <a:ea typeface="Inter"/>
                <a:cs typeface="Inter"/>
                <a:sym typeface="Inter"/>
              </a:rPr>
              <a:t>When her enslaver died, she thought she was going to be sold away. This led her to escape. Then she found other abolitionists and worked with them to free others on the Underground Railroad. </a:t>
            </a:r>
            <a:endParaRPr b="1" sz="1200">
              <a:solidFill>
                <a:srgbClr val="38E0A4"/>
              </a:solidFill>
              <a:latin typeface="Inter"/>
              <a:ea typeface="Inter"/>
              <a:cs typeface="Inter"/>
              <a:sym typeface="Inter"/>
            </a:endParaRPr>
          </a:p>
        </p:txBody>
      </p:sp>
      <p:sp>
        <p:nvSpPr>
          <p:cNvPr id="153" name="Google Shape;153;p19"/>
          <p:cNvSpPr txBox="1"/>
          <p:nvPr/>
        </p:nvSpPr>
        <p:spPr>
          <a:xfrm>
            <a:off x="5061900" y="3292475"/>
            <a:ext cx="2142300" cy="3756000"/>
          </a:xfrm>
          <a:prstGeom prst="rect">
            <a:avLst/>
          </a:prstGeom>
          <a:noFill/>
          <a:ln cap="flat" cmpd="sng" w="38100">
            <a:solidFill>
              <a:schemeClr val="accent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t/>
            </a:r>
            <a:endParaRPr b="1"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Evidence</a:t>
            </a:r>
            <a:r>
              <a:rPr lang="en" sz="1200">
                <a:latin typeface="Inter"/>
                <a:ea typeface="Inter"/>
                <a:cs typeface="Inter"/>
                <a:sym typeface="Inter"/>
              </a:rPr>
              <a:t>: What is one source or document that they are known </a:t>
            </a:r>
            <a:r>
              <a:rPr lang="en" sz="1200">
                <a:latin typeface="Inter"/>
                <a:ea typeface="Inter"/>
                <a:cs typeface="Inter"/>
                <a:sym typeface="Inter"/>
              </a:rPr>
              <a:t>for</a:t>
            </a:r>
            <a:r>
              <a:rPr lang="en" sz="1200">
                <a:latin typeface="Inter"/>
                <a:ea typeface="Inter"/>
                <a:cs typeface="Inter"/>
                <a:sym typeface="Inter"/>
              </a:rPr>
              <a:t>?</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600">
              <a:latin typeface="Inter"/>
              <a:ea typeface="Inter"/>
              <a:cs typeface="Inter"/>
              <a:sym typeface="Inter"/>
            </a:endParaRPr>
          </a:p>
          <a:p>
            <a:pPr indent="0" lvl="0" marL="0" rtl="0" algn="l">
              <a:spcBef>
                <a:spcPts val="0"/>
              </a:spcBef>
              <a:spcAft>
                <a:spcPts val="0"/>
              </a:spcAft>
              <a:buNone/>
            </a:pPr>
            <a:r>
              <a:rPr lang="en" sz="900">
                <a:latin typeface="Inter"/>
                <a:ea typeface="Inter"/>
                <a:cs typeface="Inter"/>
                <a:sym typeface="Inter"/>
              </a:rPr>
              <a:t>“Three Hundred Dollars Reward,” October, 1849, </a:t>
            </a:r>
            <a:r>
              <a:rPr lang="en" sz="900" u="sng">
                <a:solidFill>
                  <a:schemeClr val="accent1"/>
                </a:solidFill>
                <a:latin typeface="Inter"/>
                <a:ea typeface="Inter"/>
                <a:cs typeface="Inter"/>
                <a:sym typeface="Inter"/>
                <a:hlinkClick r:id="rId5">
                  <a:extLst>
                    <a:ext uri="{A12FA001-AC4F-418D-AE19-62706E023703}">
                      <ahyp:hlinkClr val="tx"/>
                    </a:ext>
                  </a:extLst>
                </a:hlinkClick>
              </a:rPr>
              <a:t>Library of Congress</a:t>
            </a:r>
            <a:r>
              <a:rPr lang="en" sz="900">
                <a:latin typeface="Inter"/>
                <a:ea typeface="Inter"/>
                <a:cs typeface="Inter"/>
                <a:sym typeface="Inter"/>
              </a:rPr>
              <a:t>.</a:t>
            </a:r>
            <a:endParaRPr sz="900">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l">
              <a:spcBef>
                <a:spcPts val="0"/>
              </a:spcBef>
              <a:spcAft>
                <a:spcPts val="0"/>
              </a:spcAft>
              <a:buNone/>
            </a:pPr>
            <a:r>
              <a:t/>
            </a:r>
            <a:endParaRPr>
              <a:latin typeface="Inter"/>
              <a:ea typeface="Inter"/>
              <a:cs typeface="Inter"/>
              <a:sym typeface="Inter"/>
            </a:endParaRPr>
          </a:p>
          <a:p>
            <a:pPr indent="0" lvl="0" marL="0" rtl="0" algn="ctr">
              <a:spcBef>
                <a:spcPts val="0"/>
              </a:spcBef>
              <a:spcAft>
                <a:spcPts val="0"/>
              </a:spcAft>
              <a:buNone/>
            </a:pPr>
            <a:r>
              <a:t/>
            </a:r>
            <a:endParaRPr sz="1000">
              <a:latin typeface="Inter"/>
              <a:ea typeface="Inter"/>
              <a:cs typeface="Inter"/>
              <a:sym typeface="Inter"/>
            </a:endParaRPr>
          </a:p>
        </p:txBody>
      </p:sp>
      <p:pic>
        <p:nvPicPr>
          <p:cNvPr id="154" name="Google Shape;154;p19"/>
          <p:cNvPicPr preferRelativeResize="0"/>
          <p:nvPr/>
        </p:nvPicPr>
        <p:blipFill>
          <a:blip r:embed="rId6">
            <a:alphaModFix/>
          </a:blip>
          <a:stretch>
            <a:fillRect/>
          </a:stretch>
        </p:blipFill>
        <p:spPr>
          <a:xfrm>
            <a:off x="3470633" y="3292537"/>
            <a:ext cx="848525" cy="848525"/>
          </a:xfrm>
          <a:prstGeom prst="rect">
            <a:avLst/>
          </a:prstGeom>
          <a:noFill/>
          <a:ln>
            <a:noFill/>
          </a:ln>
        </p:spPr>
      </p:pic>
      <p:pic>
        <p:nvPicPr>
          <p:cNvPr id="155" name="Google Shape;155;p19"/>
          <p:cNvPicPr preferRelativeResize="0"/>
          <p:nvPr/>
        </p:nvPicPr>
        <p:blipFill>
          <a:blip r:embed="rId7">
            <a:alphaModFix/>
          </a:blip>
          <a:stretch>
            <a:fillRect/>
          </a:stretch>
        </p:blipFill>
        <p:spPr>
          <a:xfrm>
            <a:off x="5708782" y="3292537"/>
            <a:ext cx="848525" cy="848525"/>
          </a:xfrm>
          <a:prstGeom prst="rect">
            <a:avLst/>
          </a:prstGeom>
          <a:noFill/>
          <a:ln>
            <a:noFill/>
          </a:ln>
        </p:spPr>
      </p:pic>
      <p:sp>
        <p:nvSpPr>
          <p:cNvPr id="156" name="Google Shape;156;p19"/>
          <p:cNvSpPr txBox="1"/>
          <p:nvPr/>
        </p:nvSpPr>
        <p:spPr>
          <a:xfrm>
            <a:off x="536450" y="7374550"/>
            <a:ext cx="6749400" cy="1918800"/>
          </a:xfrm>
          <a:prstGeom prst="rect">
            <a:avLst/>
          </a:prstGeom>
          <a:solidFill>
            <a:srgbClr val="E5F9F1"/>
          </a:solidFill>
          <a:ln cap="flat" cmpd="sng" w="3810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457200" lvl="0" marL="457200" rtl="0" algn="l">
              <a:spcBef>
                <a:spcPts val="0"/>
              </a:spcBef>
              <a:spcAft>
                <a:spcPts val="0"/>
              </a:spcAft>
              <a:buNone/>
            </a:pPr>
            <a:r>
              <a:rPr b="1" lang="en" sz="1200">
                <a:latin typeface="Inter"/>
                <a:ea typeface="Inter"/>
                <a:cs typeface="Inter"/>
                <a:sym typeface="Inter"/>
              </a:rPr>
              <a:t>Historical Significance</a:t>
            </a:r>
            <a:r>
              <a:rPr lang="en" sz="1200">
                <a:latin typeface="Inter"/>
                <a:ea typeface="Inter"/>
                <a:cs typeface="Inter"/>
                <a:sym typeface="Inter"/>
              </a:rPr>
              <a:t>: What makes this person historically significant?</a:t>
            </a:r>
            <a:endParaRPr sz="1200">
              <a:latin typeface="Inter"/>
              <a:ea typeface="Inter"/>
              <a:cs typeface="Inter"/>
              <a:sym typeface="Inter"/>
            </a:endParaRPr>
          </a:p>
          <a:p>
            <a:pPr indent="457200" lvl="0" marL="457200" rtl="0" algn="l">
              <a:spcBef>
                <a:spcPts val="0"/>
              </a:spcBef>
              <a:spcAft>
                <a:spcPts val="0"/>
              </a:spcAft>
              <a:buNone/>
            </a:pPr>
            <a:r>
              <a:t/>
            </a:r>
            <a:endParaRPr sz="1200">
              <a:latin typeface="Inter"/>
              <a:ea typeface="Inter"/>
              <a:cs typeface="Inter"/>
              <a:sym typeface="Inter"/>
            </a:endParaRPr>
          </a:p>
          <a:p>
            <a:pPr indent="457200" lvl="0" marL="457200" rtl="0" algn="l">
              <a:spcBef>
                <a:spcPts val="0"/>
              </a:spcBef>
              <a:spcAft>
                <a:spcPts val="0"/>
              </a:spcAft>
              <a:buNone/>
            </a:pPr>
            <a:r>
              <a:rPr b="1" lang="en" sz="1200">
                <a:latin typeface="Inter"/>
                <a:ea typeface="Inter"/>
                <a:cs typeface="Inter"/>
                <a:sym typeface="Inter"/>
              </a:rPr>
              <a:t>Harriet Tubman is significant because even though she escaped to </a:t>
            </a:r>
            <a:endParaRPr b="1" sz="1200">
              <a:latin typeface="Inter"/>
              <a:ea typeface="Inter"/>
              <a:cs typeface="Inter"/>
              <a:sym typeface="Inter"/>
            </a:endParaRPr>
          </a:p>
          <a:p>
            <a:pPr indent="457200" lvl="0" marL="57150" rtl="0" algn="l">
              <a:spcBef>
                <a:spcPts val="0"/>
              </a:spcBef>
              <a:spcAft>
                <a:spcPts val="0"/>
              </a:spcAft>
              <a:buNone/>
            </a:pPr>
            <a:r>
              <a:rPr b="1" lang="en" sz="1200">
                <a:latin typeface="Inter"/>
                <a:ea typeface="Inter"/>
                <a:cs typeface="Inter"/>
                <a:sym typeface="Inter"/>
              </a:rPr>
              <a:t>           freedom, she cared so much about abolition that she risked her life many more times. She not only helped others on the Underground Railroad but she also supported women’s rights and was a spy in the Civil War. Some people try to claim that slavery wasn’t that bad, but Tubman’s actions demonstrate the dehumanization that was a clear part of slavery. Why else would she have risked her life so many times to help others escape it? Here experiences demonstrates the evil at the core of slavery. </a:t>
            </a:r>
            <a:endParaRPr b="1" sz="1200">
              <a:latin typeface="Inter"/>
              <a:ea typeface="Inter"/>
              <a:cs typeface="Inter"/>
              <a:sym typeface="Inter"/>
            </a:endParaRPr>
          </a:p>
        </p:txBody>
      </p:sp>
      <p:pic>
        <p:nvPicPr>
          <p:cNvPr id="157" name="Google Shape;157;p19"/>
          <p:cNvPicPr preferRelativeResize="0"/>
          <p:nvPr/>
        </p:nvPicPr>
        <p:blipFill>
          <a:blip r:embed="rId8">
            <a:alphaModFix/>
          </a:blip>
          <a:stretch>
            <a:fillRect/>
          </a:stretch>
        </p:blipFill>
        <p:spPr>
          <a:xfrm>
            <a:off x="588575" y="7389075"/>
            <a:ext cx="848525" cy="848525"/>
          </a:xfrm>
          <a:prstGeom prst="rect">
            <a:avLst/>
          </a:prstGeom>
          <a:noFill/>
          <a:ln>
            <a:noFill/>
          </a:ln>
        </p:spPr>
      </p:pic>
      <p:sp>
        <p:nvSpPr>
          <p:cNvPr id="158" name="Google Shape;158;p19"/>
          <p:cNvSpPr txBox="1"/>
          <p:nvPr/>
        </p:nvSpPr>
        <p:spPr>
          <a:xfrm>
            <a:off x="3367125" y="2634425"/>
            <a:ext cx="2166600" cy="431100"/>
          </a:xfrm>
          <a:prstGeom prst="rect">
            <a:avLst/>
          </a:prstGeom>
          <a:solidFill>
            <a:srgbClr val="E5F9F1"/>
          </a:solidFill>
          <a:ln cap="flat" cmpd="sng" w="38100">
            <a:solidFill>
              <a:schemeClr val="dk1"/>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Inter"/>
                <a:ea typeface="Inter"/>
                <a:cs typeface="Inter"/>
                <a:sym typeface="Inter"/>
              </a:rPr>
              <a:t>Name: Harriet Tubman</a:t>
            </a:r>
            <a:endParaRPr sz="1600">
              <a:solidFill>
                <a:schemeClr val="dk1"/>
              </a:solidFill>
            </a:endParaRPr>
          </a:p>
        </p:txBody>
      </p:sp>
      <p:pic>
        <p:nvPicPr>
          <p:cNvPr id="159" name="Google Shape;159;p19"/>
          <p:cNvPicPr preferRelativeResize="0"/>
          <p:nvPr/>
        </p:nvPicPr>
        <p:blipFill>
          <a:blip r:embed="rId9">
            <a:alphaModFix/>
          </a:blip>
          <a:stretch>
            <a:fillRect/>
          </a:stretch>
        </p:blipFill>
        <p:spPr>
          <a:xfrm>
            <a:off x="1195925" y="3351457"/>
            <a:ext cx="730663" cy="730663"/>
          </a:xfrm>
          <a:prstGeom prst="rect">
            <a:avLst/>
          </a:prstGeom>
          <a:noFill/>
          <a:ln>
            <a:noFill/>
          </a:ln>
        </p:spPr>
      </p:pic>
      <p:pic>
        <p:nvPicPr>
          <p:cNvPr id="160" name="Google Shape;160;p19"/>
          <p:cNvPicPr preferRelativeResize="0"/>
          <p:nvPr/>
        </p:nvPicPr>
        <p:blipFill>
          <a:blip r:embed="rId10">
            <a:alphaModFix/>
          </a:blip>
          <a:stretch>
            <a:fillRect/>
          </a:stretch>
        </p:blipFill>
        <p:spPr>
          <a:xfrm>
            <a:off x="713788" y="906650"/>
            <a:ext cx="1390150" cy="2205704"/>
          </a:xfrm>
          <a:prstGeom prst="rect">
            <a:avLst/>
          </a:prstGeom>
          <a:noFill/>
          <a:ln cap="flat" cmpd="sng" w="38100">
            <a:solidFill>
              <a:schemeClr val="dk1"/>
            </a:solidFill>
            <a:prstDash val="solid"/>
            <a:round/>
            <a:headEnd len="sm" w="sm" type="none"/>
            <a:tailEnd len="sm" w="sm" type="none"/>
          </a:ln>
        </p:spPr>
      </p:pic>
      <p:pic>
        <p:nvPicPr>
          <p:cNvPr id="161" name="Google Shape;161;p19"/>
          <p:cNvPicPr preferRelativeResize="0"/>
          <p:nvPr/>
        </p:nvPicPr>
        <p:blipFill>
          <a:blip r:embed="rId11">
            <a:alphaModFix/>
          </a:blip>
          <a:stretch>
            <a:fillRect/>
          </a:stretch>
        </p:blipFill>
        <p:spPr>
          <a:xfrm>
            <a:off x="5384445" y="1023943"/>
            <a:ext cx="1830005" cy="1215825"/>
          </a:xfrm>
          <a:prstGeom prst="rect">
            <a:avLst/>
          </a:prstGeom>
          <a:noFill/>
          <a:ln>
            <a:noFill/>
          </a:ln>
        </p:spPr>
      </p:pic>
      <p:pic>
        <p:nvPicPr>
          <p:cNvPr id="162" name="Google Shape;162;p19"/>
          <p:cNvPicPr preferRelativeResize="0"/>
          <p:nvPr/>
        </p:nvPicPr>
        <p:blipFill>
          <a:blip r:embed="rId12">
            <a:alphaModFix/>
          </a:blip>
          <a:stretch>
            <a:fillRect/>
          </a:stretch>
        </p:blipFill>
        <p:spPr>
          <a:xfrm>
            <a:off x="5459288" y="4737100"/>
            <a:ext cx="1347515" cy="1766100"/>
          </a:xfrm>
          <a:prstGeom prst="rect">
            <a:avLst/>
          </a:prstGeom>
          <a:noFill/>
          <a:ln cap="flat" cmpd="sng" w="9525">
            <a:solidFill>
              <a:schemeClr val="dk2"/>
            </a:solidFill>
            <a:prstDash val="solid"/>
            <a:round/>
            <a:headEnd len="sm" w="sm" type="none"/>
            <a:tailEnd len="sm" w="sm" type="none"/>
          </a:ln>
        </p:spPr>
      </p:pic>
      <p:sp>
        <p:nvSpPr>
          <p:cNvPr id="163" name="Google Shape;163;p19"/>
          <p:cNvSpPr txBox="1"/>
          <p:nvPr/>
        </p:nvSpPr>
        <p:spPr>
          <a:xfrm>
            <a:off x="338625" y="471013"/>
            <a:ext cx="7112400" cy="36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rPr b="1" lang="en" sz="1200">
                <a:solidFill>
                  <a:srgbClr val="000000"/>
                </a:solidFill>
                <a:latin typeface="Inter"/>
                <a:ea typeface="Inter"/>
                <a:cs typeface="Inter"/>
                <a:sym typeface="Inter"/>
              </a:rPr>
              <a:t>Name: ______________________________________  Date: ________ Class: ____________________</a:t>
            </a:r>
            <a:endParaRPr b="1" sz="1200">
              <a:solidFill>
                <a:srgbClr val="000000"/>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67" name="Shape 167"/>
        <p:cNvGrpSpPr/>
        <p:nvPr/>
      </p:nvGrpSpPr>
      <p:grpSpPr>
        <a:xfrm>
          <a:off x="0" y="0"/>
          <a:ext cx="0" cy="0"/>
          <a:chOff x="0" y="0"/>
          <a:chExt cx="0" cy="0"/>
        </a:xfrm>
      </p:grpSpPr>
      <p:pic>
        <p:nvPicPr>
          <p:cNvPr id="168" name="Google Shape;168;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69" name="Google Shape;169;p20"/>
          <p:cNvSpPr txBox="1"/>
          <p:nvPr/>
        </p:nvSpPr>
        <p:spPr>
          <a:xfrm>
            <a:off x="731000" y="588150"/>
            <a:ext cx="6310500" cy="1058700"/>
          </a:xfrm>
          <a:prstGeom prst="rect">
            <a:avLst/>
          </a:prstGeom>
          <a:noFill/>
          <a:ln cap="flat" cmpd="sng" w="9525">
            <a:solidFill>
              <a:srgbClr val="B7B7B7"/>
            </a:solidFill>
            <a:prstDash val="solid"/>
            <a:round/>
            <a:headEnd len="sm" w="sm" type="none"/>
            <a:tailEnd len="sm" w="sm" type="none"/>
          </a:ln>
        </p:spPr>
        <p:txBody>
          <a:bodyPr anchorCtr="0" anchor="ctr" bIns="116050" lIns="116050" spcFirstLastPara="1" rIns="116050" wrap="square" tIns="116050">
            <a:noAutofit/>
          </a:bodyPr>
          <a:lstStyle/>
          <a:p>
            <a:pPr indent="0" lvl="0" marL="0" rtl="0" algn="ctr">
              <a:spcBef>
                <a:spcPts val="0"/>
              </a:spcBef>
              <a:spcAft>
                <a:spcPts val="0"/>
              </a:spcAft>
              <a:buClr>
                <a:schemeClr val="dk1"/>
              </a:buClr>
              <a:buSzPts val="1100"/>
              <a:buFont typeface="Arial"/>
              <a:buNone/>
            </a:pPr>
            <a:r>
              <a:rPr b="1" lang="en" sz="1800">
                <a:solidFill>
                  <a:schemeClr val="dk1"/>
                </a:solidFill>
                <a:latin typeface="Halant"/>
                <a:ea typeface="Halant"/>
                <a:cs typeface="Halant"/>
                <a:sym typeface="Halant"/>
              </a:rPr>
              <a:t>Supporting Question</a:t>
            </a:r>
            <a:endParaRPr b="1" sz="1800">
              <a:solidFill>
                <a:schemeClr val="dk1"/>
              </a:solidFill>
              <a:latin typeface="Halant"/>
              <a:ea typeface="Halant"/>
              <a:cs typeface="Halant"/>
              <a:sym typeface="Halant"/>
            </a:endParaRPr>
          </a:p>
          <a:p>
            <a:pPr indent="0" lvl="0" marL="0" rtl="0" algn="ctr">
              <a:spcBef>
                <a:spcPts val="0"/>
              </a:spcBef>
              <a:spcAft>
                <a:spcPts val="0"/>
              </a:spcAft>
              <a:buClr>
                <a:schemeClr val="dk1"/>
              </a:buClr>
              <a:buSzPts val="1100"/>
              <a:buFont typeface="Arial"/>
              <a:buNone/>
            </a:pPr>
            <a:r>
              <a:rPr lang="en" sz="1700">
                <a:solidFill>
                  <a:schemeClr val="dk1"/>
                </a:solidFill>
                <a:latin typeface="Inter"/>
                <a:ea typeface="Inter"/>
                <a:cs typeface="Inter"/>
                <a:sym typeface="Inter"/>
              </a:rPr>
              <a:t>How did the unique experiences and perspectives of abolitionists shape their efforts in the movement? </a:t>
            </a:r>
            <a:endParaRPr b="1" sz="1700">
              <a:solidFill>
                <a:schemeClr val="dk1"/>
              </a:solidFill>
              <a:latin typeface="Inter"/>
              <a:ea typeface="Inter"/>
              <a:cs typeface="Inter"/>
              <a:sym typeface="Inter"/>
            </a:endParaRPr>
          </a:p>
        </p:txBody>
      </p:sp>
      <p:sp>
        <p:nvSpPr>
          <p:cNvPr id="170" name="Google Shape;170;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1" name="Google Shape;171;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2" name="Google Shape;172;p20"/>
          <p:cNvSpPr txBox="1"/>
          <p:nvPr/>
        </p:nvSpPr>
        <p:spPr>
          <a:xfrm>
            <a:off x="506250" y="1762500"/>
            <a:ext cx="68619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1200">
                <a:solidFill>
                  <a:schemeClr val="dk1"/>
                </a:solidFill>
                <a:latin typeface="Halant"/>
                <a:ea typeface="Halant"/>
                <a:cs typeface="Halant"/>
                <a:sym typeface="Halant"/>
              </a:rPr>
              <a:t>Directions: </a:t>
            </a:r>
            <a:r>
              <a:rPr lang="en" sz="1200">
                <a:solidFill>
                  <a:schemeClr val="dk1"/>
                </a:solidFill>
                <a:latin typeface="Halant"/>
                <a:ea typeface="Halant"/>
                <a:cs typeface="Halant"/>
                <a:sym typeface="Halant"/>
              </a:rPr>
              <a:t>As you walk around and view the gallery of flyers, list each abolitionist and one fact about each person specific to their role in the abolitionist movement. After viewing all flyers, choose one abolitionist who you think is similar to the one you researched. Provide an explanation and evidence for why they are similar.</a:t>
            </a:r>
            <a:endParaRPr sz="1200">
              <a:solidFill>
                <a:schemeClr val="dk1"/>
              </a:solidFill>
              <a:latin typeface="Halant"/>
              <a:ea typeface="Halant"/>
              <a:cs typeface="Halant"/>
              <a:sym typeface="Halant"/>
            </a:endParaRPr>
          </a:p>
        </p:txBody>
      </p:sp>
      <p:graphicFrame>
        <p:nvGraphicFramePr>
          <p:cNvPr id="173" name="Google Shape;173;p20"/>
          <p:cNvGraphicFramePr/>
          <p:nvPr/>
        </p:nvGraphicFramePr>
        <p:xfrm>
          <a:off x="641625" y="2772450"/>
          <a:ext cx="3000000" cy="3000000"/>
        </p:xfrm>
        <a:graphic>
          <a:graphicData uri="http://schemas.openxmlformats.org/drawingml/2006/table">
            <a:tbl>
              <a:tblPr>
                <a:noFill/>
                <a:tableStyleId>{CE48DF94-50D2-4F11-B97F-CD1495238C68}</a:tableStyleId>
              </a:tblPr>
              <a:tblGrid>
                <a:gridCol w="1309725"/>
                <a:gridCol w="1309725"/>
                <a:gridCol w="1309725"/>
                <a:gridCol w="1309725"/>
                <a:gridCol w="1309725"/>
              </a:tblGrid>
              <a:tr h="381000">
                <a:tc>
                  <a:txBody>
                    <a:bodyPr/>
                    <a:lstStyle/>
                    <a:p>
                      <a:pPr indent="0" lvl="0" marL="0" rtl="0" algn="ctr">
                        <a:spcBef>
                          <a:spcPts val="0"/>
                        </a:spcBef>
                        <a:spcAft>
                          <a:spcPts val="0"/>
                        </a:spcAft>
                        <a:buNone/>
                      </a:pPr>
                      <a:r>
                        <a:rPr lang="en" sz="1200">
                          <a:latin typeface="Inter"/>
                          <a:ea typeface="Inter"/>
                          <a:cs typeface="Inter"/>
                          <a:sym typeface="Inter"/>
                        </a:rPr>
                        <a:t>Sojourner Truth</a:t>
                      </a:r>
                      <a:endParaRPr sz="1200">
                        <a:latin typeface="Inter"/>
                        <a:ea typeface="Inter"/>
                        <a:cs typeface="Inter"/>
                        <a:sym typeface="Inter"/>
                      </a:endParaRPr>
                    </a:p>
                  </a:txBody>
                  <a:tcPr marT="91425" marB="91425" marR="91425" marL="91425" anchor="ctr">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Tubman</a:t>
                      </a:r>
                      <a:endParaRPr sz="1200">
                        <a:latin typeface="Inter"/>
                        <a:ea typeface="Inter"/>
                        <a:cs typeface="Inter"/>
                        <a:sym typeface="Inter"/>
                      </a:endParaRPr>
                    </a:p>
                  </a:txBody>
                  <a:tcPr marT="91425" marB="91425" marR="91425" marL="91425" anchor="ctr">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Elizabeth Freeman</a:t>
                      </a:r>
                      <a:endParaRPr sz="1200">
                        <a:latin typeface="Inter"/>
                        <a:ea typeface="Inter"/>
                        <a:cs typeface="Inter"/>
                        <a:sym typeface="Inter"/>
                      </a:endParaRPr>
                    </a:p>
                  </a:txBody>
                  <a:tcPr marT="91425" marB="91425" marR="91425" marL="91425" anchor="ctr">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John Mercer Langston</a:t>
                      </a:r>
                      <a:endParaRPr sz="1200">
                        <a:latin typeface="Inter"/>
                        <a:ea typeface="Inter"/>
                        <a:cs typeface="Inter"/>
                        <a:sym typeface="Inter"/>
                      </a:endParaRPr>
                    </a:p>
                  </a:txBody>
                  <a:tcPr marT="91425" marB="91425" marR="91425" marL="91425" anchor="ctr">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Frederick Douglass</a:t>
                      </a:r>
                      <a:endParaRPr sz="1200">
                        <a:latin typeface="Inter"/>
                        <a:ea typeface="Inter"/>
                        <a:cs typeface="Inter"/>
                        <a:sym typeface="Inter"/>
                      </a:endParaRPr>
                    </a:p>
                  </a:txBody>
                  <a:tcPr marT="91425" marB="91425" marR="91425" marL="91425" anchor="ctr">
                    <a:lnB cap="flat" cmpd="sng" w="9525">
                      <a:solidFill>
                        <a:srgbClr val="9E9E9E"/>
                      </a:solidFill>
                      <a:prstDash val="solid"/>
                      <a:round/>
                      <a:headEnd len="sm" w="sm" type="none"/>
                      <a:tailEnd len="sm" w="sm" type="none"/>
                    </a:lnB>
                    <a:solidFill>
                      <a:srgbClr val="CCCCCC"/>
                    </a:solidFill>
                  </a:tcPr>
                </a:tc>
              </a:tr>
              <a:tr h="38100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Gave powerful speeches</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Led people to freedom on the Underground Railroad</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Sued for her freedom successfully</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Provided legal representation to accused fugitives</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his autobiography</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ctr">
                        <a:spcBef>
                          <a:spcPts val="0"/>
                        </a:spcBef>
                        <a:spcAft>
                          <a:spcPts val="0"/>
                        </a:spcAft>
                        <a:buNone/>
                      </a:pPr>
                      <a:r>
                        <a:rPr lang="en" sz="1200">
                          <a:latin typeface="Inter"/>
                          <a:ea typeface="Inter"/>
                          <a:cs typeface="Inter"/>
                          <a:sym typeface="Inter"/>
                        </a:rPr>
                        <a:t>David Walker</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Angelina and Sarah Grimké</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Beecher Stowe</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John Brown</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Frances Ellen Watkins Harper</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8100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Called for enslaved people rebel</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and spoke against slavery</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a popular novel against slavery</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Tried to start a slave rebellion</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Used poetry and lectures</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r h="381000">
                <a:tc>
                  <a:txBody>
                    <a:bodyPr/>
                    <a:lstStyle/>
                    <a:p>
                      <a:pPr indent="0" lvl="0" marL="0" rtl="0" algn="ctr">
                        <a:spcBef>
                          <a:spcPts val="0"/>
                        </a:spcBef>
                        <a:spcAft>
                          <a:spcPts val="0"/>
                        </a:spcAft>
                        <a:buNone/>
                      </a:pPr>
                      <a:r>
                        <a:rPr lang="en" sz="1200">
                          <a:solidFill>
                            <a:schemeClr val="dk1"/>
                          </a:solidFill>
                          <a:latin typeface="Inter"/>
                          <a:ea typeface="Inter"/>
                          <a:cs typeface="Inter"/>
                          <a:sym typeface="Inter"/>
                        </a:rPr>
                        <a:t>Henry Highland Garnet</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Solomon Northup</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Clr>
                          <a:schemeClr val="dk1"/>
                        </a:buClr>
                        <a:buSzPts val="1100"/>
                        <a:buFont typeface="Arial"/>
                        <a:buNone/>
                      </a:pPr>
                      <a:r>
                        <a:rPr lang="en" sz="1200">
                          <a:solidFill>
                            <a:schemeClr val="dk1"/>
                          </a:solidFill>
                          <a:latin typeface="Inter"/>
                          <a:ea typeface="Inter"/>
                          <a:cs typeface="Inter"/>
                          <a:sym typeface="Inter"/>
                        </a:rPr>
                        <a:t>William Lloyd Garrison</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Harriet Jacobs</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c>
                  <a:txBody>
                    <a:bodyPr/>
                    <a:lstStyle/>
                    <a:p>
                      <a:pPr indent="0" lvl="0" marL="0" rtl="0" algn="ctr">
                        <a:spcBef>
                          <a:spcPts val="0"/>
                        </a:spcBef>
                        <a:spcAft>
                          <a:spcPts val="0"/>
                        </a:spcAft>
                        <a:buNone/>
                      </a:pPr>
                      <a:r>
                        <a:rPr lang="en" sz="1200">
                          <a:latin typeface="Inter"/>
                          <a:ea typeface="Inter"/>
                          <a:cs typeface="Inter"/>
                          <a:sym typeface="Inter"/>
                        </a:rPr>
                        <a:t>William Wells Brown</a:t>
                      </a:r>
                      <a:endParaRPr sz="1200">
                        <a:latin typeface="Inter"/>
                        <a:ea typeface="Inter"/>
                        <a:cs typeface="Inter"/>
                        <a:sym typeface="Inter"/>
                      </a:endParaRPr>
                    </a:p>
                  </a:txBody>
                  <a:tcPr marT="91425" marB="91425" marR="91425" marL="91425" anchor="ct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solidFill>
                      <a:srgbClr val="CCCCCC"/>
                    </a:solidFill>
                  </a:tcPr>
                </a:tc>
              </a:tr>
              <a:tr h="381000">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Gave influential speeches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about his experience</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Created a newspaper</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about her experience</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Wrote a novel about slavery</a:t>
                      </a:r>
                      <a:endParaRPr b="1" sz="1200">
                        <a:solidFill>
                          <a:schemeClr val="accent1"/>
                        </a:solidFill>
                        <a:latin typeface="Inter"/>
                        <a:ea typeface="Inter"/>
                        <a:cs typeface="Inter"/>
                        <a:sym typeface="Inter"/>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r>
            </a:tbl>
          </a:graphicData>
        </a:graphic>
      </p:graphicFrame>
      <p:graphicFrame>
        <p:nvGraphicFramePr>
          <p:cNvPr id="174" name="Google Shape;174;p20"/>
          <p:cNvGraphicFramePr/>
          <p:nvPr/>
        </p:nvGraphicFramePr>
        <p:xfrm>
          <a:off x="641625" y="7845650"/>
          <a:ext cx="3000000" cy="3000000"/>
        </p:xfrm>
        <a:graphic>
          <a:graphicData uri="http://schemas.openxmlformats.org/drawingml/2006/table">
            <a:tbl>
              <a:tblPr>
                <a:noFill/>
                <a:tableStyleId>{CE48DF94-50D2-4F11-B97F-CD1495238C68}</a:tableStyleId>
              </a:tblPr>
              <a:tblGrid>
                <a:gridCol w="3274325"/>
                <a:gridCol w="3274325"/>
              </a:tblGrid>
              <a:tr h="381000">
                <a:tc>
                  <a:txBody>
                    <a:bodyPr/>
                    <a:lstStyle/>
                    <a:p>
                      <a:pPr indent="0" lvl="0" marL="0" rtl="0" algn="l">
                        <a:spcBef>
                          <a:spcPts val="0"/>
                        </a:spcBef>
                        <a:spcAft>
                          <a:spcPts val="0"/>
                        </a:spcAft>
                        <a:buNone/>
                      </a:pPr>
                      <a:r>
                        <a:rPr lang="en" sz="1200">
                          <a:latin typeface="Inter"/>
                          <a:ea typeface="Inter"/>
                          <a:cs typeface="Inter"/>
                          <a:sym typeface="Inter"/>
                        </a:rPr>
                        <a:t>My Abolitionist: </a:t>
                      </a:r>
                      <a:r>
                        <a:rPr b="1" lang="en" sz="1200">
                          <a:solidFill>
                            <a:schemeClr val="accent1"/>
                          </a:solidFill>
                          <a:latin typeface="Inter"/>
                          <a:ea typeface="Inter"/>
                          <a:cs typeface="Inter"/>
                          <a:sym typeface="Inter"/>
                        </a:rPr>
                        <a:t>Frederick Douglass</a:t>
                      </a:r>
                      <a:endParaRPr b="1" sz="1200">
                        <a:solidFill>
                          <a:schemeClr val="accent1"/>
                        </a:solidFill>
                        <a:latin typeface="Inter"/>
                        <a:ea typeface="Inter"/>
                        <a:cs typeface="Inter"/>
                        <a:sym typeface="Inter"/>
                      </a:endParaRPr>
                    </a:p>
                  </a:txBody>
                  <a:tcPr marT="91425" marB="91425" marR="91425" marL="91425">
                    <a:solidFill>
                      <a:srgbClr val="CCCCCC"/>
                    </a:solidFill>
                  </a:tcPr>
                </a:tc>
                <a:tc>
                  <a:txBody>
                    <a:bodyPr/>
                    <a:lstStyle/>
                    <a:p>
                      <a:pPr indent="0" lvl="0" marL="0" rtl="0" algn="l">
                        <a:spcBef>
                          <a:spcPts val="0"/>
                        </a:spcBef>
                        <a:spcAft>
                          <a:spcPts val="0"/>
                        </a:spcAft>
                        <a:buNone/>
                      </a:pPr>
                      <a:r>
                        <a:rPr lang="en" sz="1200">
                          <a:latin typeface="Inter"/>
                          <a:ea typeface="Inter"/>
                          <a:cs typeface="Inter"/>
                          <a:sym typeface="Inter"/>
                        </a:rPr>
                        <a:t>Similar Abolitionist: </a:t>
                      </a:r>
                      <a:r>
                        <a:rPr b="1" lang="en" sz="1200">
                          <a:solidFill>
                            <a:schemeClr val="accent1"/>
                          </a:solidFill>
                          <a:latin typeface="Inter"/>
                          <a:ea typeface="Inter"/>
                          <a:cs typeface="Inter"/>
                          <a:sym typeface="Inter"/>
                        </a:rPr>
                        <a:t>Harriet Jacobs</a:t>
                      </a:r>
                      <a:endParaRPr b="1" sz="1200">
                        <a:solidFill>
                          <a:schemeClr val="accent1"/>
                        </a:solidFill>
                        <a:latin typeface="Inter"/>
                        <a:ea typeface="Inter"/>
                        <a:cs typeface="Inter"/>
                        <a:sym typeface="Inter"/>
                      </a:endParaRPr>
                    </a:p>
                  </a:txBody>
                  <a:tcPr marT="91425" marB="91425" marR="91425" marL="91425">
                    <a:solidFill>
                      <a:srgbClr val="CCCCCC"/>
                    </a:solidFill>
                  </a:tcPr>
                </a:tc>
              </a:tr>
              <a:tr h="381000">
                <a:tc gridSpan="2">
                  <a:txBody>
                    <a:bodyPr/>
                    <a:lstStyle/>
                    <a:p>
                      <a:pPr indent="0" lvl="0" marL="0" rtl="0" algn="l">
                        <a:spcBef>
                          <a:spcPts val="0"/>
                        </a:spcBef>
                        <a:spcAft>
                          <a:spcPts val="0"/>
                        </a:spcAft>
                        <a:buNone/>
                      </a:pPr>
                      <a:r>
                        <a:rPr b="1" lang="en" sz="1200">
                          <a:solidFill>
                            <a:schemeClr val="accent1"/>
                          </a:solidFill>
                          <a:latin typeface="Inter"/>
                          <a:ea typeface="Inter"/>
                          <a:cs typeface="Inter"/>
                          <a:sym typeface="Inter"/>
                        </a:rPr>
                        <a:t>They </a:t>
                      </a:r>
                      <a:r>
                        <a:rPr b="1" lang="en" sz="1200">
                          <a:solidFill>
                            <a:schemeClr val="accent1"/>
                          </a:solidFill>
                          <a:latin typeface="Inter"/>
                          <a:ea typeface="Inter"/>
                          <a:cs typeface="Inter"/>
                          <a:sym typeface="Inter"/>
                        </a:rPr>
                        <a:t> were both enslaved and escaped to freedom. They both wrote narratives about their experiences as slaves. </a:t>
                      </a:r>
                      <a:r>
                        <a:rPr b="1" i="1" lang="en" sz="1200">
                          <a:solidFill>
                            <a:schemeClr val="accent1"/>
                          </a:solidFill>
                          <a:latin typeface="Inter"/>
                          <a:ea typeface="Inter"/>
                          <a:cs typeface="Inter"/>
                          <a:sym typeface="Inter"/>
                        </a:rPr>
                        <a:t>The Narrative of the Life of Frederick Douglass </a:t>
                      </a:r>
                      <a:r>
                        <a:rPr b="1" lang="en" sz="1200">
                          <a:solidFill>
                            <a:schemeClr val="accent1"/>
                          </a:solidFill>
                          <a:latin typeface="Inter"/>
                          <a:ea typeface="Inter"/>
                          <a:cs typeface="Inter"/>
                          <a:sym typeface="Inter"/>
                        </a:rPr>
                        <a:t>was an instant success and pushed many Americans to grapple with the horrors of slavery. Jacob’s </a:t>
                      </a:r>
                      <a:r>
                        <a:rPr b="1" i="1" lang="en" sz="1200">
                          <a:solidFill>
                            <a:schemeClr val="accent1"/>
                          </a:solidFill>
                          <a:latin typeface="Inter"/>
                          <a:ea typeface="Inter"/>
                          <a:cs typeface="Inter"/>
                          <a:sym typeface="Inter"/>
                        </a:rPr>
                        <a:t>Incidents in the Life of a Slave Girl</a:t>
                      </a:r>
                      <a:r>
                        <a:rPr b="1" lang="en" sz="1200">
                          <a:solidFill>
                            <a:schemeClr val="accent1"/>
                          </a:solidFill>
                          <a:latin typeface="Inter"/>
                          <a:ea typeface="Inter"/>
                          <a:cs typeface="Inter"/>
                          <a:sym typeface="Inter"/>
                        </a:rPr>
                        <a:t>, provided the Americans with a view into the unspeakable crimes committed against many enslaved Black women.</a:t>
                      </a:r>
                      <a:endParaRPr b="1" sz="1200">
                        <a:solidFill>
                          <a:schemeClr val="accent1"/>
                        </a:solidFill>
                        <a:latin typeface="Inter"/>
                        <a:ea typeface="Inter"/>
                        <a:cs typeface="Inter"/>
                        <a:sym typeface="Inter"/>
                      </a:endParaRPr>
                    </a:p>
                  </a:txBody>
                  <a:tcPr marT="91425" marB="91425" marR="91425" marL="91425"/>
                </a:tc>
                <a:tc hMerge="1"/>
              </a:tr>
            </a:tbl>
          </a:graphicData>
        </a:graphic>
      </p:graphicFrame>
      <p:sp>
        <p:nvSpPr>
          <p:cNvPr id="175" name="Google Shape;175;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Gallery Walk (Exemplar)</a:t>
            </a:r>
            <a:endParaRPr sz="1900">
              <a:latin typeface="Halant"/>
              <a:ea typeface="Halant"/>
              <a:cs typeface="Halant"/>
              <a:sym typeface="Halant"/>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79" name="Shape 179"/>
        <p:cNvGrpSpPr/>
        <p:nvPr/>
      </p:nvGrpSpPr>
      <p:grpSpPr>
        <a:xfrm>
          <a:off x="0" y="0"/>
          <a:ext cx="0" cy="0"/>
          <a:chOff x="0" y="0"/>
          <a:chExt cx="0" cy="0"/>
        </a:xfrm>
      </p:grpSpPr>
      <p:sp>
        <p:nvSpPr>
          <p:cNvPr id="180" name="Google Shape;180;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200"/>
              <a:buFont typeface="Arial"/>
              <a:buNone/>
            </a:pPr>
            <a:r>
              <a:rPr lang="en" sz="1900">
                <a:latin typeface="Halant"/>
                <a:ea typeface="Halant"/>
                <a:cs typeface="Halant"/>
                <a:sym typeface="Halant"/>
              </a:rPr>
              <a:t>Mini Research Project: The Abolitionists- Part B (Exemplar)</a:t>
            </a:r>
            <a:endParaRPr sz="1900">
              <a:latin typeface="Halant"/>
              <a:ea typeface="Halant"/>
              <a:cs typeface="Halant"/>
              <a:sym typeface="Halant"/>
            </a:endParaRPr>
          </a:p>
        </p:txBody>
      </p:sp>
      <p:pic>
        <p:nvPicPr>
          <p:cNvPr id="181" name="Google Shape;181;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82" name="Google Shape;182;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83" name="Google Shape;183;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84" name="Google Shape;184;p21"/>
          <p:cNvSpPr txBox="1"/>
          <p:nvPr/>
        </p:nvSpPr>
        <p:spPr>
          <a:xfrm>
            <a:off x="2268250" y="653224"/>
            <a:ext cx="3309000" cy="431100"/>
          </a:xfrm>
          <a:prstGeom prst="rect">
            <a:avLst/>
          </a:prstGeom>
          <a:noFill/>
          <a:ln cap="flat" cmpd="sng" w="2857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a:solidFill>
                  <a:schemeClr val="accent1"/>
                </a:solidFill>
                <a:latin typeface="Inter"/>
                <a:ea typeface="Inter"/>
                <a:cs typeface="Inter"/>
                <a:sym typeface="Inter"/>
              </a:rPr>
              <a:t>Harriet Tubman</a:t>
            </a:r>
            <a:endParaRPr sz="1600">
              <a:solidFill>
                <a:schemeClr val="accent1"/>
              </a:solidFill>
            </a:endParaRPr>
          </a:p>
        </p:txBody>
      </p:sp>
      <p:sp>
        <p:nvSpPr>
          <p:cNvPr id="185" name="Google Shape;185;p21"/>
          <p:cNvSpPr txBox="1"/>
          <p:nvPr/>
        </p:nvSpPr>
        <p:spPr>
          <a:xfrm>
            <a:off x="460375" y="1242725"/>
            <a:ext cx="6734100" cy="392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i="1" lang="en" sz="1100">
                <a:solidFill>
                  <a:schemeClr val="accent1"/>
                </a:solidFill>
                <a:latin typeface="Inter"/>
                <a:ea typeface="Inter"/>
                <a:cs typeface="Inter"/>
                <a:sym typeface="Inter"/>
              </a:rPr>
              <a:t>To be hired by Liberty Advocates Network for the position of Underground Railroad Coordinator</a:t>
            </a:r>
            <a:endParaRPr b="1" i="1" sz="1100">
              <a:solidFill>
                <a:schemeClr val="accent1"/>
              </a:solidFill>
              <a:latin typeface="Inter"/>
              <a:ea typeface="Inter"/>
              <a:cs typeface="Inter"/>
              <a:sym typeface="Inter"/>
            </a:endParaRPr>
          </a:p>
        </p:txBody>
      </p:sp>
      <p:sp>
        <p:nvSpPr>
          <p:cNvPr id="186" name="Google Shape;186;p21"/>
          <p:cNvSpPr txBox="1"/>
          <p:nvPr/>
        </p:nvSpPr>
        <p:spPr>
          <a:xfrm>
            <a:off x="460375" y="1785650"/>
            <a:ext cx="6734100" cy="68742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b="1" lang="en" sz="1200">
                <a:latin typeface="Inter"/>
                <a:ea typeface="Inter"/>
                <a:cs typeface="Inter"/>
                <a:sym typeface="Inter"/>
              </a:rPr>
              <a:t>Background Information:</a:t>
            </a:r>
            <a:endParaRPr b="1" sz="1200">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Other names: Araminta Ross, Minty, Moses</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Born: ~ March 1822 in Dorchester County, Maryland </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Current Location: Philadelphia, Pennsylvania</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Relevant Experience:</a:t>
            </a:r>
            <a:endParaRPr b="1" sz="1200">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Led 13 trips on the Underground Railroad and “never lost a single passenger”</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Found safe places for people to stay when the stations weren’t available</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Helped people get support with the Philadelphia Vigilance Committee</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Gave speeches against slavery to get more people to support abolition</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Skills:</a:t>
            </a:r>
            <a:endParaRPr b="1" sz="1200">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Good leadership skills shown by helping people get freedom from slavery</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Strong visions with revelations from God about the future</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Skilled decision maker during challenges</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Convincing motivator to earn others’ trust through difficulties</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Work Samples:</a:t>
            </a:r>
            <a:endParaRPr b="1" sz="1200">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Newspaper clipping documenting my initial escape</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Diary of William Still</a:t>
            </a:r>
            <a:endParaRPr b="1" sz="1200">
              <a:solidFill>
                <a:schemeClr val="accent1"/>
              </a:solidFill>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t/>
            </a:r>
            <a:endParaRPr sz="1200">
              <a:latin typeface="Inter"/>
              <a:ea typeface="Inter"/>
              <a:cs typeface="Inter"/>
              <a:sym typeface="Inter"/>
            </a:endParaRPr>
          </a:p>
          <a:p>
            <a:pPr indent="0" lvl="0" marL="0" rtl="0" algn="l">
              <a:spcBef>
                <a:spcPts val="0"/>
              </a:spcBef>
              <a:spcAft>
                <a:spcPts val="0"/>
              </a:spcAft>
              <a:buNone/>
            </a:pPr>
            <a:r>
              <a:rPr b="1" lang="en" sz="1200">
                <a:latin typeface="Inter"/>
                <a:ea typeface="Inter"/>
                <a:cs typeface="Inter"/>
                <a:sym typeface="Inter"/>
              </a:rPr>
              <a:t>References:</a:t>
            </a:r>
            <a:endParaRPr b="1" sz="1200">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Frederick Douglass, Abolitionist Leader</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William Still, Underground Railroad Stationmaster</a:t>
            </a:r>
            <a:endParaRPr b="1" sz="1200">
              <a:solidFill>
                <a:schemeClr val="accent1"/>
              </a:solidFill>
              <a:latin typeface="Inter"/>
              <a:ea typeface="Inter"/>
              <a:cs typeface="Inter"/>
              <a:sym typeface="Inter"/>
            </a:endParaRPr>
          </a:p>
          <a:p>
            <a:pPr indent="-304800" lvl="0" marL="457200" rtl="0" algn="l">
              <a:spcBef>
                <a:spcPts val="0"/>
              </a:spcBef>
              <a:spcAft>
                <a:spcPts val="0"/>
              </a:spcAft>
              <a:buClr>
                <a:schemeClr val="accent1"/>
              </a:buClr>
              <a:buSzPts val="1200"/>
              <a:buFont typeface="Inter"/>
              <a:buChar char="●"/>
            </a:pPr>
            <a:r>
              <a:rPr b="1" lang="en" sz="1200">
                <a:solidFill>
                  <a:schemeClr val="accent1"/>
                </a:solidFill>
                <a:latin typeface="Inter"/>
                <a:ea typeface="Inter"/>
                <a:cs typeface="Inter"/>
                <a:sym typeface="Inter"/>
              </a:rPr>
              <a:t>John Brown, Abolitionist Activist</a:t>
            </a:r>
            <a:endParaRPr b="1" sz="1200">
              <a:solidFill>
                <a:schemeClr val="accent1"/>
              </a:solidFill>
              <a:latin typeface="Inter"/>
              <a:ea typeface="Inter"/>
              <a:cs typeface="Inter"/>
              <a:sym typeface="Inte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E95C3D"/>
      </a:accent1>
      <a:accent2>
        <a:srgbClr val="212121"/>
      </a:accent2>
      <a:accent3>
        <a:srgbClr val="78909C"/>
      </a:accent3>
      <a:accent4>
        <a:srgbClr val="FFAB40"/>
      </a:accent4>
      <a:accent5>
        <a:srgbClr val="0097A7"/>
      </a:accent5>
      <a:accent6>
        <a:srgbClr val="F1AF4B"/>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