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guide id="3" orient="horz" pos="57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CFCF54-23EF-46C5-997B-6E4A2E6C263D}">
  <a:tblStyle styleId="{DCCFCF54-23EF-46C5-997B-6E4A2E6C263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 pos="576"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6830513c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6830513c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hGYvgsqbXTpvNOkEbyhqfAS6gcTQQ65LyRkV2SQtJ_k/view" TargetMode="External"/><Relationship Id="rId9" Type="http://schemas.openxmlformats.org/officeDocument/2006/relationships/hyperlink" Target="https://docs.google.com/presentation/d/15m1r2b5kobZ1TFmyyO_7xGsndHUiAtMNZfpaEgTQuIY/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4nHKlJ19NYvhA1CicesuT49KSSNfu3NYD7u3HvMTLlo/view" TargetMode="External"/><Relationship Id="rId7" Type="http://schemas.openxmlformats.org/officeDocument/2006/relationships/hyperlink" Target="https://docs.google.com/presentation/d/19RxAS1v_ntMcwJDyguy30JZzwKN-S_aSE4acbk77f0Y/view" TargetMode="External"/><Relationship Id="rId8" Type="http://schemas.openxmlformats.org/officeDocument/2006/relationships/hyperlink" Target="https://docs.google.com/presentation/d/1iQI3q2uYBIh-p-16uNKTOEZpXRD6zB6mIGidLYzcmAA/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4nHKlJ19NYvhA1CicesuT49KSSNfu3NYD7u3HvMTLlo/view" TargetMode="External"/><Relationship Id="rId6" Type="http://schemas.openxmlformats.org/officeDocument/2006/relationships/hyperlink" Target="https://docs.google.com/presentation/d/19RxAS1v_ntMcwJDyguy30JZzwKN-S_aSE4acbk77f0Y/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{DCCFCF54-23EF-46C5-997B-6E4A2E6C263D}</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interplay of territorial expansion, regional differences, and political ideologies fuel the sectional crisis?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Assessment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Assessment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r>
                        <a:rPr lang="en" sz="1200">
                          <a:solidFill>
                            <a:schemeClr val="dk1"/>
                          </a:solidFill>
                          <a:latin typeface="Inter"/>
                          <a:ea typeface="Inter"/>
                          <a:cs typeface="Inter"/>
                          <a:sym typeface="Inter"/>
                        </a:rPr>
                        <a:t> (Digital access recommended)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05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Annotation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(120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{DCCFCF54-23EF-46C5-997B-6E4A2E6C263D}</a:tableStyleId>
              </a:tblPr>
              <a:tblGrid>
                <a:gridCol w="1673200"/>
                <a:gridCol w="4057350"/>
                <a:gridCol w="3702950"/>
              </a:tblGrid>
              <a:tr h="2684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12: Assessment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42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5"/>
                        </a:rPr>
                        <a:t>Assessment Presentation</a:t>
                      </a:r>
                      <a:r>
                        <a:rPr lang="en" sz="1200">
                          <a:solidFill>
                            <a:schemeClr val="dk1"/>
                          </a:solidFill>
                          <a:latin typeface="Inter"/>
                          <a:ea typeface="Inter"/>
                          <a:cs typeface="Inter"/>
                          <a:sym typeface="Inter"/>
                        </a:rPr>
                        <a:t>, introduce students to the process of annotation as well as the requirements for the assessment. Model the process of annotation with the students on Source 1 by going through each of the steps shown in the slides.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0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access to </a:t>
                      </a:r>
                      <a:r>
                        <a:rPr lang="en" sz="1200" u="sng">
                          <a:solidFill>
                            <a:schemeClr val="hlink"/>
                          </a:solidFill>
                          <a:latin typeface="Inter"/>
                          <a:ea typeface="Inter"/>
                          <a:cs typeface="Inter"/>
                          <a:sym typeface="Inter"/>
                          <a:hlinkClick r:id="rId6"/>
                        </a:rPr>
                        <a:t>Assessment Student Worksheet</a:t>
                      </a:r>
                      <a:r>
                        <a:rPr lang="en" sz="1200">
                          <a:latin typeface="Inter"/>
                          <a:ea typeface="Inter"/>
                          <a:cs typeface="Inter"/>
                          <a:sym typeface="Inter"/>
                        </a:rPr>
                        <a:t> (Digital is recommended. If completing by paper, provide highlighters)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slides 1-12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and model the process of annotation with Source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annotations on Source 1 with teacher guidance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19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 12, provide instructions for students for the rest of the assessment. Direct students to complete the next two required sources on their own (pages 3-4). Upon completion, they will go to pages 6-15 to choose 1-3 additional sources for annotation. (Show students how to choose and source and move it within google slides to come after Source 3 if needed.) Remind students that they will need to complete a total of 4-6 sources and only 2 may be images. Students can make the determination of how many sources to annotate based on the thoroughness and time taken for completion.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07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 12 and leave posted to remind students of the steps of the annotation process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Remind students of assessment 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Optional: Show students how to move slides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annotations on next two required sources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Choose 1-3 </a:t>
                      </a:r>
                      <a:r>
                        <a:rPr lang="en" sz="1200">
                          <a:latin typeface="Inter"/>
                          <a:ea typeface="Inter"/>
                          <a:cs typeface="Inter"/>
                          <a:sym typeface="Inter"/>
                        </a:rPr>
                        <a:t>additional</a:t>
                      </a:r>
                      <a:r>
                        <a:rPr lang="en" sz="1200">
                          <a:latin typeface="Inter"/>
                          <a:ea typeface="Inter"/>
                          <a:cs typeface="Inter"/>
                          <a:sym typeface="Inter"/>
                        </a:rPr>
                        <a:t> sources and copy them into individual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total of 4-6 annotations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{DCCFCF54-23EF-46C5-997B-6E4A2E6C263D}</a:tableStyleId>
              </a:tblPr>
              <a:tblGrid>
                <a:gridCol w="1673200"/>
                <a:gridCol w="4057350"/>
                <a:gridCol w="3702950"/>
              </a:tblGrid>
              <a:tr h="314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12: Assessment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2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Before turning in their completed annotations, give students time for peer review and final revisions. Use slide 13 to explain the rubric and describe the process and purpose of peer reviews.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72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Explain the rubric and peer review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a source to swap with a partner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partner’s annotation carefully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Score each category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constructive feedback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Return review</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necessary revisions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unit by completing the Unit 8 Inquiry Journal - Essential Question (page 7).</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3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8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36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All Unit Standards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